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21"/>
  </p:notesMasterIdLst>
  <p:handoutMasterIdLst>
    <p:handoutMasterId r:id="rId22"/>
  </p:handoutMasterIdLst>
  <p:sldIdLst>
    <p:sldId id="256" r:id="rId2"/>
    <p:sldId id="327" r:id="rId3"/>
    <p:sldId id="328" r:id="rId4"/>
    <p:sldId id="329" r:id="rId5"/>
    <p:sldId id="330" r:id="rId6"/>
    <p:sldId id="331" r:id="rId7"/>
    <p:sldId id="332" r:id="rId8"/>
    <p:sldId id="257" r:id="rId9"/>
    <p:sldId id="298" r:id="rId10"/>
    <p:sldId id="258" r:id="rId11"/>
    <p:sldId id="259" r:id="rId12"/>
    <p:sldId id="260" r:id="rId13"/>
    <p:sldId id="261" r:id="rId14"/>
    <p:sldId id="262" r:id="rId15"/>
    <p:sldId id="263" r:id="rId16"/>
    <p:sldId id="264" r:id="rId17"/>
    <p:sldId id="265" r:id="rId18"/>
    <p:sldId id="268" r:id="rId19"/>
    <p:sldId id="270"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varScale="1">
        <p:scale>
          <a:sx n="68" d="100"/>
          <a:sy n="68" d="100"/>
        </p:scale>
        <p:origin x="144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6C2741E-9CBB-4564-926C-7E5429A4E8C1}" type="datetimeFigureOut">
              <a:rPr lang="ru-RU" smtClean="0"/>
              <a:pPr/>
              <a:t>30.09.2016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43B21F-9916-4E25-B451-32EF7DC344E9}" type="slidenum">
              <a:rPr lang="ru-RU" smtClean="0"/>
              <a:pPr/>
              <a:t>‹#›</a:t>
            </a:fld>
            <a:endParaRPr lang="ru-RU"/>
          </a:p>
        </p:txBody>
      </p:sp>
    </p:spTree>
    <p:extLst>
      <p:ext uri="{BB962C8B-B14F-4D97-AF65-F5344CB8AC3E}">
        <p14:creationId xmlns:p14="http://schemas.microsoft.com/office/powerpoint/2010/main" val="253899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4E93ED-CC7C-4C2B-A4EF-56173DE23331}" type="datetimeFigureOut">
              <a:rPr lang="ru-RU" smtClean="0"/>
              <a:pPr/>
              <a:t>30.09.2016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F29512-4ACD-460A-8608-3AC7F4881A7E}" type="slidenum">
              <a:rPr lang="ru-RU" smtClean="0"/>
              <a:pPr/>
              <a:t>‹#›</a:t>
            </a:fld>
            <a:endParaRPr lang="ru-RU"/>
          </a:p>
        </p:txBody>
      </p:sp>
    </p:spTree>
    <p:extLst>
      <p:ext uri="{BB962C8B-B14F-4D97-AF65-F5344CB8AC3E}">
        <p14:creationId xmlns:p14="http://schemas.microsoft.com/office/powerpoint/2010/main" val="4182920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0FE7B1-584B-4E19-BB66-42B0EAE56F59}" type="slidenum">
              <a:rPr lang="ru-RU" smtClean="0"/>
              <a:pPr/>
              <a:t>‹#›</a:t>
            </a:fld>
            <a:endParaRPr lang="ru-RU"/>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447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1583147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23802753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GB"/>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GB"/>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9F124361-DA01-4ACC-B2B5-9A6A29FB0DED}" type="slidenum">
              <a:rPr lang="en-GB"/>
              <a:pPr>
                <a:defRPr/>
              </a:pPr>
              <a:t>‹#›</a:t>
            </a:fld>
            <a:endParaRPr lang="en-GB"/>
          </a:p>
        </p:txBody>
      </p:sp>
    </p:spTree>
    <p:extLst>
      <p:ext uri="{BB962C8B-B14F-4D97-AF65-F5344CB8AC3E}">
        <p14:creationId xmlns:p14="http://schemas.microsoft.com/office/powerpoint/2010/main" val="1947708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endParaRPr lang="ru-RU"/>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p:cNvSpPr>
            <a:spLocks noGrp="1"/>
          </p:cNvSpPr>
          <p:nvPr>
            <p:ph type="dt" sz="half" idx="10"/>
          </p:nvPr>
        </p:nvSpPr>
        <p:spPr>
          <a:xfrm>
            <a:off x="457200" y="6245225"/>
            <a:ext cx="2133600" cy="476250"/>
          </a:xfrm>
        </p:spPr>
        <p:txBody>
          <a:bodyPr/>
          <a:lstStyle>
            <a:lvl1pPr>
              <a:defRPr/>
            </a:lvl1pPr>
          </a:lstStyle>
          <a:p>
            <a:pPr>
              <a:defRPr/>
            </a:pPr>
            <a:endParaRPr lang="en-GB"/>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pPr>
              <a:defRPr/>
            </a:pPr>
            <a:endParaRPr lang="en-GB"/>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pPr>
              <a:defRPr/>
            </a:pPr>
            <a:fld id="{9E26E175-3096-44BA-B1B5-C5E09CA9516D}" type="slidenum">
              <a:rPr lang="en-GB"/>
              <a:pPr>
                <a:defRPr/>
              </a:pPr>
              <a:t>‹#›</a:t>
            </a:fld>
            <a:endParaRPr lang="en-GB"/>
          </a:p>
        </p:txBody>
      </p:sp>
    </p:spTree>
    <p:extLst>
      <p:ext uri="{BB962C8B-B14F-4D97-AF65-F5344CB8AC3E}">
        <p14:creationId xmlns:p14="http://schemas.microsoft.com/office/powerpoint/2010/main" val="1002129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endParaRPr lang="ru-RU"/>
          </a:p>
        </p:txBody>
      </p:sp>
      <p:sp>
        <p:nvSpPr>
          <p:cNvPr id="3" name="Text Placeholder 2"/>
          <p:cNvSpPr>
            <a:spLocks noGrp="1"/>
          </p:cNvSpPr>
          <p:nvPr>
            <p:ph type="body" sz="half" idx="1"/>
          </p:nvPr>
        </p:nvSpPr>
        <p:spPr>
          <a:xfrm>
            <a:off x="457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4648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fld id="{F52057E9-7B07-4495-8349-6BE715323EEE}" type="slidenum">
              <a:rPr lang="en-US"/>
              <a:pPr/>
              <a:t>‹#›</a:t>
            </a:fld>
            <a:endParaRPr lang="en-US"/>
          </a:p>
        </p:txBody>
      </p:sp>
      <p:sp>
        <p:nvSpPr>
          <p:cNvPr id="7" name="Date Placeholder 6"/>
          <p:cNvSpPr>
            <a:spLocks noGrp="1"/>
          </p:cNvSpPr>
          <p:nvPr>
            <p:ph type="dt" sz="half" idx="12"/>
          </p:nvPr>
        </p:nvSpPr>
        <p:spPr>
          <a:xfrm>
            <a:off x="457200" y="6245225"/>
            <a:ext cx="2133600" cy="476250"/>
          </a:xfrm>
        </p:spPr>
        <p:txBody>
          <a:bodyPr/>
          <a:lstStyle>
            <a:lvl1pPr>
              <a:defRPr/>
            </a:lvl1pPr>
          </a:lstStyle>
          <a:p>
            <a:pPr>
              <a:defRPr/>
            </a:pPr>
            <a:fld id="{99962597-BB64-474C-AEC6-AB75CC301BFC}" type="datetime1">
              <a:rPr lang="en-US"/>
              <a:pPr>
                <a:defRPr/>
              </a:pPr>
              <a:t>9/30/2016</a:t>
            </a:fld>
            <a:endParaRPr lang="en-US"/>
          </a:p>
        </p:txBody>
      </p:sp>
    </p:spTree>
    <p:extLst>
      <p:ext uri="{BB962C8B-B14F-4D97-AF65-F5344CB8AC3E}">
        <p14:creationId xmlns:p14="http://schemas.microsoft.com/office/powerpoint/2010/main" val="411651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890848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0FE7B1-584B-4E19-BB66-42B0EAE56F59}" type="slidenum">
              <a:rPr lang="ru-RU" smtClean="0"/>
              <a:pPr/>
              <a:t>‹#›</a:t>
            </a:fld>
            <a:endParaRPr lang="ru-RU"/>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9599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844133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1423251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1675557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246237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C105D98A-525B-4CC4-A881-3EBF89B3E179}" type="datetimeFigureOut">
              <a:rPr lang="ru-RU" smtClean="0"/>
              <a:pPr/>
              <a:t>30.09.2016</a:t>
            </a:fld>
            <a:endParaRPr lang="ru-RU"/>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40FE7B1-584B-4E19-BB66-42B0EAE56F59}" type="slidenum">
              <a:rPr lang="ru-RU" smtClean="0"/>
              <a:pPr/>
              <a:t>‹#›</a:t>
            </a:fld>
            <a:endParaRPr lang="ru-RU"/>
          </a:p>
        </p:txBody>
      </p:sp>
    </p:spTree>
    <p:extLst>
      <p:ext uri="{BB962C8B-B14F-4D97-AF65-F5344CB8AC3E}">
        <p14:creationId xmlns:p14="http://schemas.microsoft.com/office/powerpoint/2010/main" val="3183998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05D98A-525B-4CC4-A881-3EBF89B3E179}" type="datetimeFigureOut">
              <a:rPr lang="ru-RU" smtClean="0"/>
              <a:pPr/>
              <a:t>30.09.2016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0FE7B1-584B-4E19-BB66-42B0EAE56F59}" type="slidenum">
              <a:rPr lang="ru-RU" smtClean="0"/>
              <a:pPr/>
              <a:t>‹#›</a:t>
            </a:fld>
            <a:endParaRPr lang="ru-RU"/>
          </a:p>
        </p:txBody>
      </p:sp>
    </p:spTree>
    <p:extLst>
      <p:ext uri="{BB962C8B-B14F-4D97-AF65-F5344CB8AC3E}">
        <p14:creationId xmlns:p14="http://schemas.microsoft.com/office/powerpoint/2010/main" val="1112068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C105D98A-525B-4CC4-A881-3EBF89B3E179}" type="datetimeFigureOut">
              <a:rPr lang="ru-RU" smtClean="0"/>
              <a:pPr/>
              <a:t>30.09.2016</a:t>
            </a:fld>
            <a:endParaRPr lang="ru-RU"/>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40FE7B1-584B-4E19-BB66-42B0EAE56F59}" type="slidenum">
              <a:rPr lang="ru-RU" smtClean="0"/>
              <a:pPr/>
              <a:t>‹#›</a:t>
            </a:fld>
            <a:endParaRPr lang="ru-RU"/>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257226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8" r:id="rId14"/>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13.bin"/><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wmf"/><Relationship Id="rId11" Type="http://schemas.openxmlformats.org/officeDocument/2006/relationships/oleObject" Target="../embeddings/oleObject12.bin"/><Relationship Id="rId5" Type="http://schemas.openxmlformats.org/officeDocument/2006/relationships/oleObject" Target="../embeddings/oleObject9.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11.bin"/><Relationship Id="rId14" Type="http://schemas.openxmlformats.org/officeDocument/2006/relationships/image" Target="../media/image13.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image" Target="../media/image15.wmf"/><Relationship Id="rId5" Type="http://schemas.openxmlformats.org/officeDocument/2006/relationships/oleObject" Target="../embeddings/oleObject15.bin"/><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21.wmf"/><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image" Target="../media/image18.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20.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23.wmf"/><Relationship Id="rId5" Type="http://schemas.openxmlformats.org/officeDocument/2006/relationships/oleObject" Target="../embeddings/oleObject23.bin"/><Relationship Id="rId4" Type="http://schemas.openxmlformats.org/officeDocument/2006/relationships/image" Target="../media/image22.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5.wmf"/><Relationship Id="rId5" Type="http://schemas.openxmlformats.org/officeDocument/2006/relationships/oleObject" Target="../embeddings/oleObject25.bin"/><Relationship Id="rId4" Type="http://schemas.openxmlformats.org/officeDocument/2006/relationships/image" Target="../media/image24.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6.bin"/><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3800" dirty="0"/>
              <a:t>Fundamentals of regression analysis </a:t>
            </a:r>
            <a:endParaRPr lang="ru-RU" sz="3800" dirty="0"/>
          </a:p>
        </p:txBody>
      </p:sp>
      <p:sp>
        <p:nvSpPr>
          <p:cNvPr id="3" name="Подзаголовок 2"/>
          <p:cNvSpPr>
            <a:spLocks noGrp="1"/>
          </p:cNvSpPr>
          <p:nvPr>
            <p:ph type="subTitle" idx="1"/>
          </p:nvPr>
        </p:nvSpPr>
        <p:spPr/>
        <p:txBody>
          <a:bodyPr/>
          <a:lstStyle/>
          <a:p>
            <a:r>
              <a:rPr lang="en-US" dirty="0" err="1"/>
              <a:t>Obid</a:t>
            </a:r>
            <a:r>
              <a:rPr lang="en-US" dirty="0"/>
              <a:t> </a:t>
            </a:r>
            <a:r>
              <a:rPr lang="en-US" dirty="0" err="1"/>
              <a:t>A.Khakimov</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5"/>
            <a:ext cx="7543800" cy="761134"/>
          </a:xfrm>
        </p:spPr>
        <p:txBody>
          <a:bodyPr/>
          <a:lstStyle/>
          <a:p>
            <a:r>
              <a:rPr lang="en-US" dirty="0"/>
              <a:t>Logic of OLS </a:t>
            </a:r>
            <a:endParaRPr lang="ru-RU" dirty="0"/>
          </a:p>
        </p:txBody>
      </p:sp>
      <p:sp>
        <p:nvSpPr>
          <p:cNvPr id="3" name="Содержимое 2"/>
          <p:cNvSpPr>
            <a:spLocks noGrp="1"/>
          </p:cNvSpPr>
          <p:nvPr>
            <p:ph idx="1"/>
          </p:nvPr>
        </p:nvSpPr>
        <p:spPr>
          <a:xfrm>
            <a:off x="285720" y="1643050"/>
            <a:ext cx="8229600" cy="4525963"/>
          </a:xfrm>
        </p:spPr>
        <p:txBody>
          <a:bodyPr/>
          <a:lstStyle/>
          <a:p>
            <a:r>
              <a:rPr lang="en-US" dirty="0"/>
              <a:t>To obtain estimator where</a:t>
            </a:r>
          </a:p>
          <a:p>
            <a:r>
              <a:rPr lang="en-US" dirty="0"/>
              <a:t>(Best linear unbiased and efficient)</a:t>
            </a:r>
          </a:p>
          <a:p>
            <a:pPr>
              <a:buNone/>
            </a:pPr>
            <a:endParaRPr lang="en-US" dirty="0"/>
          </a:p>
          <a:p>
            <a:pPr>
              <a:buNone/>
            </a:pPr>
            <a:r>
              <a:rPr lang="en-US" dirty="0"/>
              <a:t>  </a:t>
            </a:r>
            <a:endParaRPr lang="ru-RU" dirty="0"/>
          </a:p>
        </p:txBody>
      </p:sp>
      <p:graphicFrame>
        <p:nvGraphicFramePr>
          <p:cNvPr id="2050" name="Object 2"/>
          <p:cNvGraphicFramePr>
            <a:graphicFrameLocks noChangeAspect="1"/>
          </p:cNvGraphicFramePr>
          <p:nvPr>
            <p:extLst>
              <p:ext uri="{D42A27DB-BD31-4B8C-83A1-F6EECF244321}">
                <p14:modId xmlns:p14="http://schemas.microsoft.com/office/powerpoint/2010/main" val="3010711840"/>
              </p:ext>
            </p:extLst>
          </p:nvPr>
        </p:nvGraphicFramePr>
        <p:xfrm>
          <a:off x="2599531" y="2411406"/>
          <a:ext cx="3878263" cy="571500"/>
        </p:xfrm>
        <a:graphic>
          <a:graphicData uri="http://schemas.openxmlformats.org/presentationml/2006/ole">
            <mc:AlternateContent xmlns:mc="http://schemas.openxmlformats.org/markup-compatibility/2006">
              <mc:Choice xmlns:v="urn:schemas-microsoft-com:vml" Requires="v">
                <p:oleObj spid="_x0000_s2104" name="Формула" r:id="rId3" imgW="1638000" imgH="241200" progId="Equation.3">
                  <p:embed/>
                </p:oleObj>
              </mc:Choice>
              <mc:Fallback>
                <p:oleObj name="Формула" r:id="rId3" imgW="1638000" imgH="2412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9531" y="2411406"/>
                        <a:ext cx="3878263"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3"/>
          <p:cNvGraphicFramePr>
            <a:graphicFrameLocks noChangeAspect="1"/>
          </p:cNvGraphicFramePr>
          <p:nvPr/>
        </p:nvGraphicFramePr>
        <p:xfrm>
          <a:off x="1071538" y="3214686"/>
          <a:ext cx="1833562" cy="482600"/>
        </p:xfrm>
        <a:graphic>
          <a:graphicData uri="http://schemas.openxmlformats.org/presentationml/2006/ole">
            <mc:AlternateContent xmlns:mc="http://schemas.openxmlformats.org/markup-compatibility/2006">
              <mc:Choice xmlns:v="urn:schemas-microsoft-com:vml" Requires="v">
                <p:oleObj spid="_x0000_s2105" name="Формула" r:id="rId5" imgW="774360" imgH="203040" progId="Equation.3">
                  <p:embed/>
                </p:oleObj>
              </mc:Choice>
              <mc:Fallback>
                <p:oleObj name="Формула" r:id="rId5" imgW="774360" imgH="2030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538" y="3214686"/>
                        <a:ext cx="1833562"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2" name="Object 4"/>
          <p:cNvGraphicFramePr>
            <a:graphicFrameLocks noChangeAspect="1"/>
          </p:cNvGraphicFramePr>
          <p:nvPr/>
        </p:nvGraphicFramePr>
        <p:xfrm>
          <a:off x="1000100" y="3929066"/>
          <a:ext cx="2193925" cy="482600"/>
        </p:xfrm>
        <a:graphic>
          <a:graphicData uri="http://schemas.openxmlformats.org/presentationml/2006/ole">
            <mc:AlternateContent xmlns:mc="http://schemas.openxmlformats.org/markup-compatibility/2006">
              <mc:Choice xmlns:v="urn:schemas-microsoft-com:vml" Requires="v">
                <p:oleObj spid="_x0000_s2106" name="Формула" r:id="rId7" imgW="927000" imgH="203040" progId="Equation.3">
                  <p:embed/>
                </p:oleObj>
              </mc:Choice>
              <mc:Fallback>
                <p:oleObj name="Формула" r:id="rId7" imgW="927000" imgH="2030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0100" y="3929066"/>
                        <a:ext cx="2193925"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3" name="Object 5"/>
          <p:cNvGraphicFramePr>
            <a:graphicFrameLocks noChangeAspect="1"/>
          </p:cNvGraphicFramePr>
          <p:nvPr/>
        </p:nvGraphicFramePr>
        <p:xfrm>
          <a:off x="931863" y="4572000"/>
          <a:ext cx="3335337" cy="573088"/>
        </p:xfrm>
        <a:graphic>
          <a:graphicData uri="http://schemas.openxmlformats.org/presentationml/2006/ole">
            <mc:AlternateContent xmlns:mc="http://schemas.openxmlformats.org/markup-compatibility/2006">
              <mc:Choice xmlns:v="urn:schemas-microsoft-com:vml" Requires="v">
                <p:oleObj spid="_x0000_s2107" name="Формула" r:id="rId9" imgW="1409400" imgH="241200" progId="Equation.3">
                  <p:embed/>
                </p:oleObj>
              </mc:Choice>
              <mc:Fallback>
                <p:oleObj name="Формула" r:id="rId9" imgW="1409400" imgH="241200" progId="Equation.3">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1863" y="4572000"/>
                        <a:ext cx="3335337"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4" name="Object 6"/>
          <p:cNvGraphicFramePr>
            <a:graphicFrameLocks noChangeAspect="1"/>
          </p:cNvGraphicFramePr>
          <p:nvPr/>
        </p:nvGraphicFramePr>
        <p:xfrm>
          <a:off x="928662" y="5214950"/>
          <a:ext cx="1352550" cy="482600"/>
        </p:xfrm>
        <a:graphic>
          <a:graphicData uri="http://schemas.openxmlformats.org/presentationml/2006/ole">
            <mc:AlternateContent xmlns:mc="http://schemas.openxmlformats.org/markup-compatibility/2006">
              <mc:Choice xmlns:v="urn:schemas-microsoft-com:vml" Requires="v">
                <p:oleObj spid="_x0000_s2108" name="Формула" r:id="rId11" imgW="571320" imgH="203040" progId="Equation.3">
                  <p:embed/>
                </p:oleObj>
              </mc:Choice>
              <mc:Fallback>
                <p:oleObj name="Формула" r:id="rId11" imgW="571320" imgH="203040" progId="Equation.3">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8662" y="5214950"/>
                        <a:ext cx="13525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5" name="Object 7"/>
          <p:cNvGraphicFramePr>
            <a:graphicFrameLocks noChangeAspect="1"/>
          </p:cNvGraphicFramePr>
          <p:nvPr/>
        </p:nvGraphicFramePr>
        <p:xfrm>
          <a:off x="917575" y="5740400"/>
          <a:ext cx="1712913" cy="573088"/>
        </p:xfrm>
        <a:graphic>
          <a:graphicData uri="http://schemas.openxmlformats.org/presentationml/2006/ole">
            <mc:AlternateContent xmlns:mc="http://schemas.openxmlformats.org/markup-compatibility/2006">
              <mc:Choice xmlns:v="urn:schemas-microsoft-com:vml" Requires="v">
                <p:oleObj spid="_x0000_s2109" name="Формула" r:id="rId13" imgW="723600" imgH="241200" progId="Equation.3">
                  <p:embed/>
                </p:oleObj>
              </mc:Choice>
              <mc:Fallback>
                <p:oleObj name="Формула" r:id="rId13" imgW="723600" imgH="241200" progId="Equation.3">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7575" y="5740400"/>
                        <a:ext cx="1712913"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910148"/>
          </a:xfrm>
        </p:spPr>
        <p:txBody>
          <a:bodyPr/>
          <a:lstStyle/>
          <a:p>
            <a:pPr algn="l" eaLnBrk="1" fontAlgn="auto" hangingPunct="1">
              <a:spcAft>
                <a:spcPts val="0"/>
              </a:spcAft>
              <a:defRPr/>
            </a:pPr>
            <a:r>
              <a:rPr lang="en-US" dirty="0" err="1"/>
              <a:t>Multicollinearity</a:t>
            </a:r>
            <a:r>
              <a:rPr lang="en-US" dirty="0"/>
              <a:t>: reasons</a:t>
            </a:r>
            <a:endParaRPr lang="ru-RU" dirty="0"/>
          </a:p>
        </p:txBody>
      </p:sp>
      <p:sp>
        <p:nvSpPr>
          <p:cNvPr id="22531" name="Content Placeholder 2"/>
          <p:cNvSpPr>
            <a:spLocks noGrp="1"/>
          </p:cNvSpPr>
          <p:nvPr>
            <p:ph idx="1"/>
          </p:nvPr>
        </p:nvSpPr>
        <p:spPr>
          <a:xfrm>
            <a:off x="457200" y="1988840"/>
            <a:ext cx="7467600" cy="4484985"/>
          </a:xfrm>
        </p:spPr>
        <p:txBody>
          <a:bodyPr/>
          <a:lstStyle/>
          <a:p>
            <a:pPr eaLnBrk="1" hangingPunct="1"/>
            <a:r>
              <a:rPr lang="en-US" dirty="0"/>
              <a:t>Data collection process </a:t>
            </a:r>
          </a:p>
          <a:p>
            <a:pPr eaLnBrk="1" hangingPunct="1"/>
            <a:r>
              <a:rPr lang="en-US" dirty="0"/>
              <a:t>Constraints on model or in the population being sampled.</a:t>
            </a:r>
          </a:p>
          <a:p>
            <a:pPr eaLnBrk="1" hangingPunct="1"/>
            <a:r>
              <a:rPr lang="en-US" dirty="0"/>
              <a:t>Model specification </a:t>
            </a:r>
          </a:p>
          <a:p>
            <a:pPr eaLnBrk="1" hangingPunct="1"/>
            <a:r>
              <a:rPr lang="en-US" dirty="0"/>
              <a:t>An over-determined models   </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57188" y="0"/>
            <a:ext cx="8229600" cy="1143000"/>
          </a:xfrm>
        </p:spPr>
        <p:txBody>
          <a:bodyPr/>
          <a:lstStyle/>
          <a:p>
            <a:pPr algn="l" eaLnBrk="1" fontAlgn="auto" hangingPunct="1">
              <a:spcAft>
                <a:spcPts val="0"/>
              </a:spcAft>
              <a:defRPr/>
            </a:pPr>
            <a:r>
              <a:rPr lang="en-GB" sz="4000" dirty="0"/>
              <a:t>Perfect </a:t>
            </a:r>
            <a:r>
              <a:rPr lang="en-GB" sz="4000" dirty="0" err="1"/>
              <a:t>v.s</a:t>
            </a:r>
            <a:r>
              <a:rPr lang="en-GB" sz="4000" dirty="0"/>
              <a:t> less than perfect</a:t>
            </a:r>
          </a:p>
        </p:txBody>
      </p:sp>
      <p:graphicFrame>
        <p:nvGraphicFramePr>
          <p:cNvPr id="9232" name="Object 16"/>
          <p:cNvGraphicFramePr>
            <a:graphicFrameLocks noGrp="1" noChangeAspect="1"/>
          </p:cNvGraphicFramePr>
          <p:nvPr>
            <p:ph sz="half" idx="1"/>
          </p:nvPr>
        </p:nvGraphicFramePr>
        <p:xfrm>
          <a:off x="2357438" y="2857500"/>
          <a:ext cx="3817937" cy="920750"/>
        </p:xfrm>
        <a:graphic>
          <a:graphicData uri="http://schemas.openxmlformats.org/presentationml/2006/ole">
            <mc:AlternateContent xmlns:mc="http://schemas.openxmlformats.org/markup-compatibility/2006">
              <mc:Choice xmlns:v="urn:schemas-microsoft-com:vml" Requires="v">
                <p:oleObj spid="_x0000_s3101" name="Equation" r:id="rId3" imgW="1790640" imgH="431640" progId="Equation.3">
                  <p:embed/>
                </p:oleObj>
              </mc:Choice>
              <mc:Fallback>
                <p:oleObj name="Equation" r:id="rId3" imgW="1790640" imgH="43164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7438" y="2857500"/>
                        <a:ext cx="3817937" cy="92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34" name="Object 18"/>
          <p:cNvGraphicFramePr>
            <a:graphicFrameLocks noGrp="1" noChangeAspect="1"/>
          </p:cNvGraphicFramePr>
          <p:nvPr>
            <p:ph sz="quarter" idx="2"/>
          </p:nvPr>
        </p:nvGraphicFramePr>
        <p:xfrm>
          <a:off x="2786063" y="5000625"/>
          <a:ext cx="3671887" cy="717550"/>
        </p:xfrm>
        <a:graphic>
          <a:graphicData uri="http://schemas.openxmlformats.org/presentationml/2006/ole">
            <mc:AlternateContent xmlns:mc="http://schemas.openxmlformats.org/markup-compatibility/2006">
              <mc:Choice xmlns:v="urn:schemas-microsoft-com:vml" Requires="v">
                <p:oleObj spid="_x0000_s3102" name="Equation" r:id="rId5" imgW="2209680" imgH="431640" progId="Equation.3">
                  <p:embed/>
                </p:oleObj>
              </mc:Choice>
              <mc:Fallback>
                <p:oleObj name="Equation" r:id="rId5" imgW="2209680" imgH="43164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6063" y="5000625"/>
                        <a:ext cx="3671887" cy="71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4" name="Rectangle 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ru-RU"/>
          </a:p>
        </p:txBody>
      </p:sp>
      <p:graphicFrame>
        <p:nvGraphicFramePr>
          <p:cNvPr id="9220" name="Object 4"/>
          <p:cNvGraphicFramePr>
            <a:graphicFrameLocks noChangeAspect="1"/>
          </p:cNvGraphicFramePr>
          <p:nvPr/>
        </p:nvGraphicFramePr>
        <p:xfrm>
          <a:off x="1857375" y="2286000"/>
          <a:ext cx="5113338" cy="468313"/>
        </p:xfrm>
        <a:graphic>
          <a:graphicData uri="http://schemas.openxmlformats.org/presentationml/2006/ole">
            <mc:AlternateContent xmlns:mc="http://schemas.openxmlformats.org/markup-compatibility/2006">
              <mc:Choice xmlns:v="urn:schemas-microsoft-com:vml" Requires="v">
                <p:oleObj spid="_x0000_s3103" name="Equation" r:id="rId7" imgW="1955520" imgH="228600" progId="Equation.3">
                  <p:embed/>
                </p:oleObj>
              </mc:Choice>
              <mc:Fallback>
                <p:oleObj name="Equation" r:id="rId7" imgW="1955520" imgH="2286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57375" y="2286000"/>
                        <a:ext cx="5113338" cy="468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5" name="Rectangle 6"/>
          <p:cNvSpPr>
            <a:spLocks noChangeArrowheads="1"/>
          </p:cNvSpPr>
          <p:nvPr/>
        </p:nvSpPr>
        <p:spPr bwMode="auto">
          <a:xfrm>
            <a:off x="0" y="3252788"/>
            <a:ext cx="9144000" cy="0"/>
          </a:xfrm>
          <a:prstGeom prst="rect">
            <a:avLst/>
          </a:prstGeom>
          <a:noFill/>
          <a:ln w="9525">
            <a:noFill/>
            <a:miter lim="800000"/>
            <a:headEnd/>
            <a:tailEnd/>
          </a:ln>
        </p:spPr>
        <p:txBody>
          <a:bodyPr wrap="none" anchor="ctr">
            <a:spAutoFit/>
          </a:bodyPr>
          <a:lstStyle/>
          <a:p>
            <a:endParaRPr lang="ru-RU"/>
          </a:p>
        </p:txBody>
      </p:sp>
      <p:sp>
        <p:nvSpPr>
          <p:cNvPr id="2056" name="Rectangle 8"/>
          <p:cNvSpPr>
            <a:spLocks noChangeArrowheads="1"/>
          </p:cNvSpPr>
          <p:nvPr/>
        </p:nvSpPr>
        <p:spPr bwMode="auto">
          <a:xfrm>
            <a:off x="0" y="3252788"/>
            <a:ext cx="9144000" cy="0"/>
          </a:xfrm>
          <a:prstGeom prst="rect">
            <a:avLst/>
          </a:prstGeom>
          <a:noFill/>
          <a:ln w="9525">
            <a:noFill/>
            <a:miter lim="800000"/>
            <a:headEnd/>
            <a:tailEnd/>
          </a:ln>
        </p:spPr>
        <p:txBody>
          <a:bodyPr wrap="none" anchor="ctr">
            <a:spAutoFit/>
          </a:bodyPr>
          <a:lstStyle/>
          <a:p>
            <a:endParaRPr lang="ru-RU"/>
          </a:p>
        </p:txBody>
      </p:sp>
      <p:sp>
        <p:nvSpPr>
          <p:cNvPr id="2057" name="Text Box 12"/>
          <p:cNvSpPr txBox="1">
            <a:spLocks noChangeArrowheads="1"/>
          </p:cNvSpPr>
          <p:nvPr/>
        </p:nvSpPr>
        <p:spPr bwMode="auto">
          <a:xfrm>
            <a:off x="827088" y="1228725"/>
            <a:ext cx="8053387" cy="762000"/>
          </a:xfrm>
          <a:prstGeom prst="rect">
            <a:avLst/>
          </a:prstGeom>
          <a:noFill/>
          <a:ln w="9525">
            <a:noFill/>
            <a:miter lim="800000"/>
            <a:headEnd/>
            <a:tailEnd/>
          </a:ln>
        </p:spPr>
        <p:txBody>
          <a:bodyPr wrap="none">
            <a:spAutoFit/>
          </a:bodyPr>
          <a:lstStyle/>
          <a:p>
            <a:r>
              <a:rPr lang="en-US" sz="2200">
                <a:latin typeface="Calibri" pitchFamily="34" charset="0"/>
              </a:rPr>
              <a:t>Perfect multicollinearity is the case when two ore more independent </a:t>
            </a:r>
          </a:p>
          <a:p>
            <a:r>
              <a:rPr lang="en-US" sz="2200">
                <a:latin typeface="Calibri" pitchFamily="34" charset="0"/>
              </a:rPr>
              <a:t>variables Can create perfect linear relationship.</a:t>
            </a:r>
            <a:endParaRPr lang="ru-RU" sz="2200">
              <a:latin typeface="Calibri" pitchFamily="34" charset="0"/>
            </a:endParaRPr>
          </a:p>
        </p:txBody>
      </p:sp>
      <p:sp>
        <p:nvSpPr>
          <p:cNvPr id="2058" name="Text Box 13"/>
          <p:cNvSpPr txBox="1">
            <a:spLocks noChangeArrowheads="1"/>
          </p:cNvSpPr>
          <p:nvPr/>
        </p:nvSpPr>
        <p:spPr bwMode="auto">
          <a:xfrm>
            <a:off x="785813" y="4071938"/>
            <a:ext cx="8053387" cy="762000"/>
          </a:xfrm>
          <a:prstGeom prst="rect">
            <a:avLst/>
          </a:prstGeom>
          <a:noFill/>
          <a:ln w="9525">
            <a:noFill/>
            <a:miter lim="800000"/>
            <a:headEnd/>
            <a:tailEnd/>
          </a:ln>
        </p:spPr>
        <p:txBody>
          <a:bodyPr wrap="none">
            <a:spAutoFit/>
          </a:bodyPr>
          <a:lstStyle/>
          <a:p>
            <a:r>
              <a:rPr lang="en-US" sz="2200">
                <a:latin typeface="Calibri" pitchFamily="34" charset="0"/>
              </a:rPr>
              <a:t>Perfect multicollinearity is the case when two ore more independent </a:t>
            </a:r>
          </a:p>
          <a:p>
            <a:r>
              <a:rPr lang="en-US" sz="2200">
                <a:latin typeface="Calibri" pitchFamily="34" charset="0"/>
              </a:rPr>
              <a:t>variables Can create less than  perfect linear relationship.</a:t>
            </a:r>
            <a:endParaRPr lang="ru-RU" sz="220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ox(in)">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checkerboard(across)">
                                      <p:cBhvr>
                                        <p:cTn id="12" dur="5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232"/>
                                        </p:tgtEl>
                                        <p:attrNameLst>
                                          <p:attrName>style.visibility</p:attrName>
                                        </p:attrNameLst>
                                      </p:cBhvr>
                                      <p:to>
                                        <p:strVal val="visible"/>
                                      </p:to>
                                    </p:set>
                                    <p:animEffect transition="in" filter="checkerboard(across)">
                                      <p:cBhvr>
                                        <p:cTn id="17" dur="500"/>
                                        <p:tgtEl>
                                          <p:spTgt spid="923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234"/>
                                        </p:tgtEl>
                                        <p:attrNameLst>
                                          <p:attrName>style.visibility</p:attrName>
                                        </p:attrNameLst>
                                      </p:cBhvr>
                                      <p:to>
                                        <p:strVal val="visible"/>
                                      </p:to>
                                    </p:set>
                                    <p:animEffect transition="in" filter="checkerboard(across)">
                                      <p:cBhvr>
                                        <p:cTn id="22" dur="5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68313" y="0"/>
            <a:ext cx="8229600" cy="981075"/>
          </a:xfrm>
        </p:spPr>
        <p:txBody>
          <a:bodyPr/>
          <a:lstStyle/>
          <a:p>
            <a:pPr eaLnBrk="1" fontAlgn="auto" hangingPunct="1">
              <a:spcAft>
                <a:spcPts val="0"/>
              </a:spcAft>
              <a:defRPr/>
            </a:pPr>
            <a:r>
              <a:rPr lang="en-US"/>
              <a:t>Practical consequences </a:t>
            </a:r>
            <a:endParaRPr lang="ru-RU"/>
          </a:p>
        </p:txBody>
      </p:sp>
      <p:sp>
        <p:nvSpPr>
          <p:cNvPr id="23555" name="Rectangle 3"/>
          <p:cNvSpPr>
            <a:spLocks noGrp="1" noChangeArrowheads="1"/>
          </p:cNvSpPr>
          <p:nvPr>
            <p:ph idx="1"/>
          </p:nvPr>
        </p:nvSpPr>
        <p:spPr>
          <a:xfrm>
            <a:off x="468313" y="1196975"/>
            <a:ext cx="8229600" cy="4895850"/>
          </a:xfrm>
        </p:spPr>
        <p:txBody>
          <a:bodyPr/>
          <a:lstStyle/>
          <a:p>
            <a:pPr eaLnBrk="1" hangingPunct="1"/>
            <a:r>
              <a:rPr lang="en-US" sz="3000">
                <a:latin typeface="Arial Narrow" pitchFamily="34" charset="0"/>
              </a:rPr>
              <a:t>The OLS is BLUE but large variances and covariances making process estimation difficult. </a:t>
            </a:r>
          </a:p>
          <a:p>
            <a:pPr eaLnBrk="1" hangingPunct="1"/>
            <a:r>
              <a:rPr lang="en-US" sz="3000">
                <a:latin typeface="Arial Narrow" pitchFamily="34" charset="0"/>
              </a:rPr>
              <a:t>Large variances cause large confidence intervals and accepting or rejecting hypothesis are biased.</a:t>
            </a:r>
          </a:p>
          <a:p>
            <a:pPr eaLnBrk="1" hangingPunct="1"/>
            <a:r>
              <a:rPr lang="en-US" sz="3000">
                <a:latin typeface="Arial Narrow" pitchFamily="34" charset="0"/>
              </a:rPr>
              <a:t>T statistics are biased</a:t>
            </a:r>
          </a:p>
          <a:p>
            <a:pPr eaLnBrk="1" hangingPunct="1"/>
            <a:r>
              <a:rPr lang="en-US" sz="3000">
                <a:latin typeface="Arial Narrow" pitchFamily="34" charset="0"/>
              </a:rPr>
              <a:t>Although </a:t>
            </a:r>
            <a:r>
              <a:rPr lang="en-US" sz="3000" b="1" i="1">
                <a:latin typeface="Arial Narrow" pitchFamily="34" charset="0"/>
              </a:rPr>
              <a:t>t-stats </a:t>
            </a:r>
            <a:r>
              <a:rPr lang="en-US" sz="3000">
                <a:latin typeface="Arial Narrow" pitchFamily="34" charset="0"/>
              </a:rPr>
              <a:t>are low, R-square might be very high.</a:t>
            </a:r>
          </a:p>
          <a:p>
            <a:pPr eaLnBrk="1" hangingPunct="1"/>
            <a:r>
              <a:rPr lang="en-US" sz="3000">
                <a:latin typeface="Arial Narrow" pitchFamily="34" charset="0"/>
              </a:rPr>
              <a:t> The sensitivity of estimators and variances are very high to small changes in dataset.</a:t>
            </a:r>
            <a:endParaRPr lang="ru-RU" sz="3000">
              <a:latin typeface="Arial Narrow"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8"/>
          <p:cNvGraphicFramePr>
            <a:graphicFrameLocks noGrp="1" noChangeAspect="1"/>
          </p:cNvGraphicFramePr>
          <p:nvPr>
            <p:ph sz="quarter" idx="1"/>
          </p:nvPr>
        </p:nvGraphicFramePr>
        <p:xfrm>
          <a:off x="3203575" y="1484313"/>
          <a:ext cx="3744913" cy="706437"/>
        </p:xfrm>
        <a:graphic>
          <a:graphicData uri="http://schemas.openxmlformats.org/presentationml/2006/ole">
            <mc:AlternateContent xmlns:mc="http://schemas.openxmlformats.org/markup-compatibility/2006">
              <mc:Choice xmlns:v="urn:schemas-microsoft-com:vml" Requires="v">
                <p:oleObj spid="_x0000_s4143" name="Equation" r:id="rId3" imgW="1346040" imgH="253800" progId="Equation.3">
                  <p:embed/>
                </p:oleObj>
              </mc:Choice>
              <mc:Fallback>
                <p:oleObj name="Equation" r:id="rId3" imgW="1346040" imgH="2538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1484313"/>
                        <a:ext cx="3744913"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5" name="Object 10"/>
          <p:cNvGraphicFramePr>
            <a:graphicFrameLocks noGrp="1" noChangeAspect="1"/>
          </p:cNvGraphicFramePr>
          <p:nvPr>
            <p:ph sz="quarter" idx="2"/>
          </p:nvPr>
        </p:nvGraphicFramePr>
        <p:xfrm>
          <a:off x="900113" y="2420938"/>
          <a:ext cx="1870075" cy="808037"/>
        </p:xfrm>
        <a:graphic>
          <a:graphicData uri="http://schemas.openxmlformats.org/presentationml/2006/ole">
            <mc:AlternateContent xmlns:mc="http://schemas.openxmlformats.org/markup-compatibility/2006">
              <mc:Choice xmlns:v="urn:schemas-microsoft-com:vml" Requires="v">
                <p:oleObj spid="_x0000_s4144" name="Equation" r:id="rId5" imgW="1028520" imgH="444240" progId="Equation.3">
                  <p:embed/>
                </p:oleObj>
              </mc:Choice>
              <mc:Fallback>
                <p:oleObj name="Equation" r:id="rId5" imgW="1028520" imgH="44424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2420938"/>
                        <a:ext cx="1870075" cy="80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0428" name="Object 12"/>
          <p:cNvGraphicFramePr>
            <a:graphicFrameLocks noGrp="1" noChangeAspect="1"/>
          </p:cNvGraphicFramePr>
          <p:nvPr>
            <p:ph sz="quarter" idx="3"/>
          </p:nvPr>
        </p:nvGraphicFramePr>
        <p:xfrm>
          <a:off x="1116013" y="3644900"/>
          <a:ext cx="3175000" cy="393700"/>
        </p:xfrm>
        <a:graphic>
          <a:graphicData uri="http://schemas.openxmlformats.org/presentationml/2006/ole">
            <mc:AlternateContent xmlns:mc="http://schemas.openxmlformats.org/markup-compatibility/2006">
              <mc:Choice xmlns:v="urn:schemas-microsoft-com:vml" Requires="v">
                <p:oleObj spid="_x0000_s4145" name="Equation" r:id="rId7" imgW="3175000" imgH="393700" progId="Equation.3">
                  <p:embed/>
                </p:oleObj>
              </mc:Choice>
              <mc:Fallback>
                <p:oleObj name="Equation" r:id="rId7" imgW="3175000" imgH="3937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3644900"/>
                        <a:ext cx="31750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431" name="Object 15"/>
          <p:cNvGraphicFramePr>
            <a:graphicFrameLocks noGrp="1" noChangeAspect="1"/>
          </p:cNvGraphicFramePr>
          <p:nvPr>
            <p:ph sz="quarter" idx="4"/>
          </p:nvPr>
        </p:nvGraphicFramePr>
        <p:xfrm>
          <a:off x="971550" y="4797425"/>
          <a:ext cx="6694488" cy="981075"/>
        </p:xfrm>
        <a:graphic>
          <a:graphicData uri="http://schemas.openxmlformats.org/presentationml/2006/ole">
            <mc:AlternateContent xmlns:mc="http://schemas.openxmlformats.org/markup-compatibility/2006">
              <mc:Choice xmlns:v="urn:schemas-microsoft-com:vml" Requires="v">
                <p:oleObj spid="_x0000_s4146" name="Equation" r:id="rId9" imgW="5892800" imgH="863600" progId="Equation.3">
                  <p:embed/>
                </p:oleObj>
              </mc:Choice>
              <mc:Fallback>
                <p:oleObj name="Equation" r:id="rId9" imgW="5892800" imgH="863600"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550" y="4797425"/>
                        <a:ext cx="6694488" cy="981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30" name="Text Box 14"/>
          <p:cNvSpPr txBox="1">
            <a:spLocks noChangeArrowheads="1"/>
          </p:cNvSpPr>
          <p:nvPr/>
        </p:nvSpPr>
        <p:spPr bwMode="auto">
          <a:xfrm>
            <a:off x="539750" y="4076700"/>
            <a:ext cx="8064500" cy="457200"/>
          </a:xfrm>
          <a:prstGeom prst="rect">
            <a:avLst/>
          </a:prstGeom>
          <a:noFill/>
          <a:ln w="9525">
            <a:noFill/>
            <a:miter lim="800000"/>
            <a:headEnd/>
            <a:tailEnd/>
          </a:ln>
        </p:spPr>
        <p:txBody>
          <a:bodyPr>
            <a:spAutoFit/>
          </a:bodyPr>
          <a:lstStyle/>
          <a:p>
            <a:pPr algn="ctr"/>
            <a:r>
              <a:rPr lang="en-GB" sz="2400" i="1" dirty="0"/>
              <a:t>H</a:t>
            </a:r>
            <a:r>
              <a:rPr lang="en-GB" sz="2400" i="1" baseline="-25000" dirty="0"/>
              <a:t>a</a:t>
            </a:r>
            <a:r>
              <a:rPr lang="en-GB" sz="2400" i="1" dirty="0"/>
              <a:t>: Not all slope coefficients are simultaneously zero </a:t>
            </a:r>
          </a:p>
        </p:txBody>
      </p:sp>
      <p:sp>
        <p:nvSpPr>
          <p:cNvPr id="8200" name="Text Box 17"/>
          <p:cNvSpPr txBox="1">
            <a:spLocks noChangeArrowheads="1"/>
          </p:cNvSpPr>
          <p:nvPr/>
        </p:nvSpPr>
        <p:spPr bwMode="auto">
          <a:xfrm>
            <a:off x="2987675" y="2430463"/>
            <a:ext cx="5227638" cy="822325"/>
          </a:xfrm>
          <a:prstGeom prst="rect">
            <a:avLst/>
          </a:prstGeom>
          <a:noFill/>
          <a:ln w="9525">
            <a:noFill/>
            <a:miter lim="800000"/>
            <a:headEnd/>
            <a:tailEnd/>
          </a:ln>
        </p:spPr>
        <p:txBody>
          <a:bodyPr wrap="none">
            <a:spAutoFit/>
          </a:bodyPr>
          <a:lstStyle/>
          <a:p>
            <a:r>
              <a:rPr lang="en-US" sz="2400" dirty="0">
                <a:latin typeface="Calibri" pitchFamily="34" charset="0"/>
              </a:rPr>
              <a:t>Due  to low t-stats we can not reject our </a:t>
            </a:r>
          </a:p>
          <a:p>
            <a:r>
              <a:rPr lang="en-US" sz="2400" dirty="0">
                <a:latin typeface="Calibri" pitchFamily="34" charset="0"/>
              </a:rPr>
              <a:t>Null Hypothesis</a:t>
            </a:r>
            <a:endParaRPr lang="ru-RU" sz="2400" dirty="0">
              <a:latin typeface="Calibri" pitchFamily="34" charset="0"/>
            </a:endParaRPr>
          </a:p>
        </p:txBody>
      </p:sp>
      <p:sp>
        <p:nvSpPr>
          <p:cNvPr id="8201" name="Text Box 18"/>
          <p:cNvSpPr txBox="1">
            <a:spLocks noChangeArrowheads="1"/>
          </p:cNvSpPr>
          <p:nvPr/>
        </p:nvSpPr>
        <p:spPr bwMode="auto">
          <a:xfrm>
            <a:off x="611188" y="6021388"/>
            <a:ext cx="7754937" cy="366712"/>
          </a:xfrm>
          <a:prstGeom prst="rect">
            <a:avLst/>
          </a:prstGeom>
          <a:noFill/>
          <a:ln w="9525">
            <a:noFill/>
            <a:miter lim="800000"/>
            <a:headEnd/>
            <a:tailEnd/>
          </a:ln>
        </p:spPr>
        <p:txBody>
          <a:bodyPr wrap="none">
            <a:spAutoFit/>
          </a:bodyPr>
          <a:lstStyle/>
          <a:p>
            <a:r>
              <a:rPr lang="en-US">
                <a:latin typeface="Calibri" pitchFamily="34" charset="0"/>
              </a:rPr>
              <a:t>Due to high R square the F-value will be very high and rejection of Ho will be easy</a:t>
            </a:r>
            <a:endParaRPr lang="ru-RU">
              <a:latin typeface="Calibri" pitchFamily="34" charset="0"/>
            </a:endParaRPr>
          </a:p>
        </p:txBody>
      </p:sp>
      <p:graphicFrame>
        <p:nvGraphicFramePr>
          <p:cNvPr id="55300" name="Object 4"/>
          <p:cNvGraphicFramePr>
            <a:graphicFrameLocks noChangeAspect="1"/>
          </p:cNvGraphicFramePr>
          <p:nvPr/>
        </p:nvGraphicFramePr>
        <p:xfrm>
          <a:off x="1000100" y="214290"/>
          <a:ext cx="6048375" cy="854075"/>
        </p:xfrm>
        <a:graphic>
          <a:graphicData uri="http://schemas.openxmlformats.org/presentationml/2006/ole">
            <mc:AlternateContent xmlns:mc="http://schemas.openxmlformats.org/markup-compatibility/2006">
              <mc:Choice xmlns:v="urn:schemas-microsoft-com:vml" Requires="v">
                <p:oleObj spid="_x0000_s4147" name="Equation" r:id="rId11" imgW="3327120" imgH="469800" progId="Equation.3">
                  <p:embed/>
                </p:oleObj>
              </mc:Choice>
              <mc:Fallback>
                <p:oleObj name="Equation" r:id="rId11" imgW="3327120" imgH="469800" progId="Equation.3">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0100" y="214290"/>
                        <a:ext cx="6048375" cy="854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0428"/>
                                        </p:tgtEl>
                                        <p:attrNameLst>
                                          <p:attrName>style.visibility</p:attrName>
                                        </p:attrNameLst>
                                      </p:cBhvr>
                                      <p:to>
                                        <p:strVal val="visible"/>
                                      </p:to>
                                    </p:set>
                                    <p:animEffect transition="in" filter="checkerboard(across)">
                                      <p:cBhvr>
                                        <p:cTn id="7" dur="500"/>
                                        <p:tgtEl>
                                          <p:spTgt spid="6042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0430"/>
                                        </p:tgtEl>
                                        <p:attrNameLst>
                                          <p:attrName>style.visibility</p:attrName>
                                        </p:attrNameLst>
                                      </p:cBhvr>
                                      <p:to>
                                        <p:strVal val="visible"/>
                                      </p:to>
                                    </p:set>
                                    <p:animEffect transition="in" filter="checkerboard(across)">
                                      <p:cBhvr>
                                        <p:cTn id="10" dur="500"/>
                                        <p:tgtEl>
                                          <p:spTgt spid="6043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0431"/>
                                        </p:tgtEl>
                                        <p:attrNameLst>
                                          <p:attrName>style.visibility</p:attrName>
                                        </p:attrNameLst>
                                      </p:cBhvr>
                                      <p:to>
                                        <p:strVal val="visible"/>
                                      </p:to>
                                    </p:set>
                                    <p:animEffect transition="in" filter="dissolve">
                                      <p:cBhvr>
                                        <p:cTn id="15" dur="500"/>
                                        <p:tgtEl>
                                          <p:spTgt spid="60431"/>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55300"/>
                                        </p:tgtEl>
                                        <p:attrNameLst>
                                          <p:attrName>style.visibility</p:attrName>
                                        </p:attrNameLst>
                                      </p:cBhvr>
                                      <p:to>
                                        <p:strVal val="visible"/>
                                      </p:to>
                                    </p:set>
                                    <p:animEffect transition="in" filter="checkerboard(across)">
                                      <p:cBhvr>
                                        <p:cTn id="20"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274638"/>
            <a:ext cx="8229600" cy="796908"/>
          </a:xfrm>
        </p:spPr>
        <p:txBody>
          <a:bodyPr/>
          <a:lstStyle/>
          <a:p>
            <a:pPr eaLnBrk="1" fontAlgn="auto" hangingPunct="1">
              <a:spcAft>
                <a:spcPts val="0"/>
              </a:spcAft>
              <a:defRPr/>
            </a:pPr>
            <a:r>
              <a:rPr lang="en-US"/>
              <a:t>Detection</a:t>
            </a:r>
            <a:endParaRPr lang="ru-RU"/>
          </a:p>
        </p:txBody>
      </p:sp>
      <p:sp>
        <p:nvSpPr>
          <p:cNvPr id="24579" name="Rectangle 3"/>
          <p:cNvSpPr>
            <a:spLocks noGrp="1" noChangeArrowheads="1"/>
          </p:cNvSpPr>
          <p:nvPr>
            <p:ph idx="1"/>
          </p:nvPr>
        </p:nvSpPr>
        <p:spPr>
          <a:xfrm>
            <a:off x="457200" y="1600200"/>
            <a:ext cx="7467600" cy="4873625"/>
          </a:xfrm>
        </p:spPr>
        <p:txBody>
          <a:bodyPr>
            <a:normAutofit/>
          </a:bodyPr>
          <a:lstStyle/>
          <a:p>
            <a:pPr eaLnBrk="1" hangingPunct="1"/>
            <a:r>
              <a:rPr lang="en-US" dirty="0" err="1"/>
              <a:t>Multicollinearity</a:t>
            </a:r>
            <a:r>
              <a:rPr lang="en-US" dirty="0"/>
              <a:t> is a question of degree.</a:t>
            </a:r>
          </a:p>
          <a:p>
            <a:pPr eaLnBrk="1" hangingPunct="1"/>
            <a:r>
              <a:rPr lang="en-US" dirty="0"/>
              <a:t>It is a feature of sample but not population.</a:t>
            </a:r>
          </a:p>
          <a:p>
            <a:pPr eaLnBrk="1" hangingPunct="1">
              <a:buFont typeface="Wingdings" pitchFamily="2" charset="2"/>
              <a:buNone/>
            </a:pPr>
            <a:r>
              <a:rPr lang="en-US" sz="3200" dirty="0"/>
              <a:t>How to detect :</a:t>
            </a:r>
          </a:p>
          <a:p>
            <a:pPr eaLnBrk="1" hangingPunct="1"/>
            <a:r>
              <a:rPr lang="en-US" dirty="0">
                <a:solidFill>
                  <a:srgbClr val="FF0000"/>
                </a:solidFill>
              </a:rPr>
              <a:t>High R square but low t-stats.</a:t>
            </a:r>
          </a:p>
          <a:p>
            <a:pPr eaLnBrk="1" hangingPunct="1"/>
            <a:r>
              <a:rPr lang="en-US" dirty="0">
                <a:solidFill>
                  <a:srgbClr val="FF0000"/>
                </a:solidFill>
              </a:rPr>
              <a:t>High correlation coefficients among the independent variables.</a:t>
            </a:r>
          </a:p>
          <a:p>
            <a:pPr eaLnBrk="1" hangingPunct="1"/>
            <a:r>
              <a:rPr lang="en-US" dirty="0">
                <a:solidFill>
                  <a:srgbClr val="FF0000"/>
                </a:solidFill>
              </a:rPr>
              <a:t>Auxiliary regression </a:t>
            </a:r>
          </a:p>
          <a:p>
            <a:pPr eaLnBrk="1" hangingPunct="1"/>
            <a:r>
              <a:rPr lang="en-US" dirty="0">
                <a:solidFill>
                  <a:srgbClr val="FF0000"/>
                </a:solidFill>
              </a:rPr>
              <a:t>High VIF </a:t>
            </a:r>
          </a:p>
          <a:p>
            <a:pPr eaLnBrk="1" hangingPunct="1">
              <a:buFont typeface="Wingdings" pitchFamily="2" charset="2"/>
              <a:buNone/>
            </a:pPr>
            <a:endParaRPr lang="en-US" dirty="0">
              <a:solidFill>
                <a:srgbClr val="FF0000"/>
              </a:solidFill>
            </a:endParaRPr>
          </a:p>
          <a:p>
            <a:pPr eaLnBrk="1" hangingPunct="1"/>
            <a:r>
              <a:rPr lang="en-US" dirty="0" err="1">
                <a:solidFill>
                  <a:srgbClr val="FF0000"/>
                </a:solidFill>
              </a:rPr>
              <a:t>Eigenvalue</a:t>
            </a:r>
            <a:r>
              <a:rPr lang="en-US" dirty="0">
                <a:solidFill>
                  <a:srgbClr val="FF0000"/>
                </a:solidFill>
              </a:rPr>
              <a:t> and condition index.***</a:t>
            </a:r>
          </a:p>
          <a:p>
            <a:pPr eaLnBrk="1" hangingPunct="1"/>
            <a:endParaRPr lang="en-US" sz="3200" dirty="0"/>
          </a:p>
          <a:p>
            <a:pPr eaLnBrk="1" hangingPunct="1"/>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a:bodyPr>
          <a:lstStyle/>
          <a:p>
            <a:pPr eaLnBrk="1" fontAlgn="auto" hangingPunct="1">
              <a:spcAft>
                <a:spcPts val="0"/>
              </a:spcAft>
              <a:defRPr/>
            </a:pPr>
            <a:r>
              <a:rPr lang="en-US" dirty="0"/>
              <a:t>Auxiliary regression</a:t>
            </a:r>
            <a:br>
              <a:rPr lang="en-US" dirty="0"/>
            </a:br>
            <a:endParaRPr lang="ru-RU" dirty="0"/>
          </a:p>
        </p:txBody>
      </p:sp>
      <p:graphicFrame>
        <p:nvGraphicFramePr>
          <p:cNvPr id="66564" name="Object 4"/>
          <p:cNvGraphicFramePr>
            <a:graphicFrameLocks noGrp="1" noChangeAspect="1"/>
          </p:cNvGraphicFramePr>
          <p:nvPr>
            <p:ph sz="half" idx="1"/>
          </p:nvPr>
        </p:nvGraphicFramePr>
        <p:xfrm>
          <a:off x="684213" y="1773238"/>
          <a:ext cx="5616575" cy="1112837"/>
        </p:xfrm>
        <a:graphic>
          <a:graphicData uri="http://schemas.openxmlformats.org/presentationml/2006/ole">
            <mc:AlternateContent xmlns:mc="http://schemas.openxmlformats.org/markup-compatibility/2006">
              <mc:Choice xmlns:v="urn:schemas-microsoft-com:vml" Requires="v">
                <p:oleObj spid="_x0000_s5140" name="Equation" r:id="rId3" imgW="2692080" imgH="533160" progId="Equation.3">
                  <p:embed/>
                </p:oleObj>
              </mc:Choice>
              <mc:Fallback>
                <p:oleObj name="Equation" r:id="rId3" imgW="2692080" imgH="53316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1773238"/>
                        <a:ext cx="5616575" cy="1112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567" name="Object 7"/>
          <p:cNvGraphicFramePr>
            <a:graphicFrameLocks noGrp="1" noChangeAspect="1"/>
          </p:cNvGraphicFramePr>
          <p:nvPr>
            <p:ph sz="half" idx="2"/>
          </p:nvPr>
        </p:nvGraphicFramePr>
        <p:xfrm>
          <a:off x="866775" y="3571875"/>
          <a:ext cx="3654425" cy="841375"/>
        </p:xfrm>
        <a:graphic>
          <a:graphicData uri="http://schemas.openxmlformats.org/presentationml/2006/ole">
            <mc:AlternateContent xmlns:mc="http://schemas.openxmlformats.org/markup-compatibility/2006">
              <mc:Choice xmlns:v="urn:schemas-microsoft-com:vml" Requires="v">
                <p:oleObj spid="_x0000_s5141" name="Equation" r:id="rId5" imgW="1930320" imgH="444240" progId="Equation.3">
                  <p:embed/>
                </p:oleObj>
              </mc:Choice>
              <mc:Fallback>
                <p:oleObj name="Equation" r:id="rId5" imgW="1930320" imgH="44424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775" y="3571875"/>
                        <a:ext cx="3654425"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 name="Text Box 6"/>
          <p:cNvSpPr txBox="1">
            <a:spLocks noChangeArrowheads="1"/>
          </p:cNvSpPr>
          <p:nvPr/>
        </p:nvSpPr>
        <p:spPr bwMode="auto">
          <a:xfrm>
            <a:off x="428625" y="2857500"/>
            <a:ext cx="8020050" cy="641350"/>
          </a:xfrm>
          <a:prstGeom prst="rect">
            <a:avLst/>
          </a:prstGeom>
          <a:noFill/>
          <a:ln w="9525">
            <a:noFill/>
            <a:miter lim="800000"/>
            <a:headEnd/>
            <a:tailEnd/>
          </a:ln>
        </p:spPr>
        <p:txBody>
          <a:bodyPr wrap="none">
            <a:spAutoFit/>
          </a:bodyPr>
          <a:lstStyle/>
          <a:p>
            <a:r>
              <a:rPr lang="en-US"/>
              <a:t>Run regression where one X is dependent and other X’s are independent and</a:t>
            </a:r>
          </a:p>
          <a:p>
            <a:r>
              <a:rPr lang="en-US"/>
              <a:t>Obtain R square  </a:t>
            </a:r>
            <a:endParaRPr lang="ru-RU"/>
          </a:p>
        </p:txBody>
      </p:sp>
      <p:sp>
        <p:nvSpPr>
          <p:cNvPr id="9222" name="Text Box 9"/>
          <p:cNvSpPr txBox="1">
            <a:spLocks noChangeArrowheads="1"/>
          </p:cNvSpPr>
          <p:nvPr/>
        </p:nvSpPr>
        <p:spPr bwMode="auto">
          <a:xfrm>
            <a:off x="971550" y="1196975"/>
            <a:ext cx="4152900" cy="427038"/>
          </a:xfrm>
          <a:prstGeom prst="rect">
            <a:avLst/>
          </a:prstGeom>
          <a:noFill/>
          <a:ln w="9525">
            <a:noFill/>
            <a:miter lim="800000"/>
            <a:headEnd/>
            <a:tailEnd/>
          </a:ln>
        </p:spPr>
        <p:txBody>
          <a:bodyPr wrap="none">
            <a:spAutoFit/>
          </a:bodyPr>
          <a:lstStyle/>
          <a:p>
            <a:r>
              <a:rPr lang="en-US" sz="2200">
                <a:latin typeface="Calibri" pitchFamily="34" charset="0"/>
              </a:rPr>
              <a:t>Ho: The Xi variable is not collinear  </a:t>
            </a:r>
            <a:endParaRPr lang="ru-RU" sz="2200">
              <a:latin typeface="Calibri" pitchFamily="34" charset="0"/>
            </a:endParaRPr>
          </a:p>
        </p:txBody>
      </p:sp>
      <p:sp>
        <p:nvSpPr>
          <p:cNvPr id="9223" name="Text Box 10"/>
          <p:cNvSpPr txBox="1">
            <a:spLocks noChangeArrowheads="1"/>
          </p:cNvSpPr>
          <p:nvPr/>
        </p:nvSpPr>
        <p:spPr bwMode="auto">
          <a:xfrm>
            <a:off x="5357813" y="3571875"/>
            <a:ext cx="2101850" cy="641350"/>
          </a:xfrm>
          <a:prstGeom prst="rect">
            <a:avLst/>
          </a:prstGeom>
          <a:noFill/>
          <a:ln w="9525">
            <a:noFill/>
            <a:miter lim="800000"/>
            <a:headEnd/>
            <a:tailEnd/>
          </a:ln>
        </p:spPr>
        <p:txBody>
          <a:bodyPr wrap="none">
            <a:spAutoFit/>
          </a:bodyPr>
          <a:lstStyle/>
          <a:p>
            <a:r>
              <a:rPr lang="en-US" b="1" i="1"/>
              <a:t>Df num = k-2</a:t>
            </a:r>
          </a:p>
          <a:p>
            <a:r>
              <a:rPr lang="en-US" b="1" i="1"/>
              <a:t>Df denom = n-k+1</a:t>
            </a:r>
            <a:endParaRPr lang="ru-RU" b="1" i="1"/>
          </a:p>
        </p:txBody>
      </p:sp>
      <p:sp>
        <p:nvSpPr>
          <p:cNvPr id="9224" name="Text Box 11"/>
          <p:cNvSpPr txBox="1">
            <a:spLocks noChangeArrowheads="1"/>
          </p:cNvSpPr>
          <p:nvPr/>
        </p:nvSpPr>
        <p:spPr bwMode="auto">
          <a:xfrm>
            <a:off x="857250" y="4572000"/>
            <a:ext cx="6821488" cy="2032000"/>
          </a:xfrm>
          <a:prstGeom prst="rect">
            <a:avLst/>
          </a:prstGeom>
          <a:noFill/>
          <a:ln w="9525">
            <a:noFill/>
            <a:miter lim="800000"/>
            <a:headEnd/>
            <a:tailEnd/>
          </a:ln>
        </p:spPr>
        <p:txBody>
          <a:bodyPr>
            <a:spAutoFit/>
          </a:bodyPr>
          <a:lstStyle/>
          <a:p>
            <a:r>
              <a:rPr lang="en-US" b="1"/>
              <a:t>k- is the number of explanatory variables including intercept.</a:t>
            </a:r>
          </a:p>
          <a:p>
            <a:r>
              <a:rPr lang="en-US" b="1"/>
              <a:t>n- is sample size.</a:t>
            </a:r>
          </a:p>
          <a:p>
            <a:endParaRPr lang="en-US" b="1"/>
          </a:p>
          <a:p>
            <a:r>
              <a:rPr lang="en-US" b="1"/>
              <a:t>If F stat is higher than F critical then Xi variable is collinear </a:t>
            </a:r>
          </a:p>
          <a:p>
            <a:endParaRPr lang="en-US" b="1"/>
          </a:p>
          <a:p>
            <a:r>
              <a:rPr lang="en-US" b="1">
                <a:solidFill>
                  <a:srgbClr val="FF0000"/>
                </a:solidFill>
              </a:rPr>
              <a:t>Rule of thumb:</a:t>
            </a:r>
            <a:r>
              <a:rPr lang="en-US" b="1"/>
              <a:t> if R square of auxiliary regression is higher than over R square then it might be troublesome.</a:t>
            </a:r>
            <a:endParaRPr lang="ru-RU"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6564"/>
                                        </p:tgtEl>
                                        <p:attrNameLst>
                                          <p:attrName>style.visibility</p:attrName>
                                        </p:attrNameLst>
                                      </p:cBhvr>
                                      <p:to>
                                        <p:strVal val="visible"/>
                                      </p:to>
                                    </p:set>
                                    <p:animEffect transition="in" filter="checkerboard(across)">
                                      <p:cBhvr>
                                        <p:cTn id="7" dur="500"/>
                                        <p:tgtEl>
                                          <p:spTgt spid="6656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6567"/>
                                        </p:tgtEl>
                                        <p:attrNameLst>
                                          <p:attrName>style.visibility</p:attrName>
                                        </p:attrNameLst>
                                      </p:cBhvr>
                                      <p:to>
                                        <p:strVal val="visible"/>
                                      </p:to>
                                    </p:set>
                                    <p:animEffect transition="in" filter="dissolve">
                                      <p:cBhvr>
                                        <p:cTn id="12"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fontAlgn="auto" hangingPunct="1">
              <a:spcAft>
                <a:spcPts val="0"/>
              </a:spcAft>
              <a:defRPr/>
            </a:pPr>
            <a:r>
              <a:rPr lang="en-US"/>
              <a:t>What to do ?</a:t>
            </a:r>
            <a:endParaRPr lang="ru-RU"/>
          </a:p>
        </p:txBody>
      </p:sp>
      <p:sp>
        <p:nvSpPr>
          <p:cNvPr id="25603" name="Rectangle 3"/>
          <p:cNvSpPr>
            <a:spLocks noGrp="1" noChangeArrowheads="1"/>
          </p:cNvSpPr>
          <p:nvPr>
            <p:ph idx="1"/>
          </p:nvPr>
        </p:nvSpPr>
        <p:spPr>
          <a:xfrm>
            <a:off x="457200" y="1600201"/>
            <a:ext cx="7467600" cy="3186122"/>
          </a:xfrm>
        </p:spPr>
        <p:txBody>
          <a:bodyPr/>
          <a:lstStyle/>
          <a:p>
            <a:pPr eaLnBrk="1" hangingPunct="1"/>
            <a:r>
              <a:rPr lang="en-US" dirty="0"/>
              <a:t>Do nothing.</a:t>
            </a:r>
          </a:p>
          <a:p>
            <a:pPr eaLnBrk="1" hangingPunct="1"/>
            <a:r>
              <a:rPr lang="en-US" dirty="0"/>
              <a:t>Combining cross section and time series</a:t>
            </a:r>
          </a:p>
          <a:p>
            <a:pPr eaLnBrk="1" hangingPunct="1"/>
            <a:r>
              <a:rPr lang="en-US" dirty="0"/>
              <a:t>Transformation of variables (differencing, ratio transformation)</a:t>
            </a:r>
          </a:p>
          <a:p>
            <a:pPr eaLnBrk="1" hangingPunct="1"/>
            <a:r>
              <a:rPr lang="en-US" dirty="0"/>
              <a:t>Additional data observations.</a:t>
            </a:r>
          </a:p>
          <a:p>
            <a:pPr eaLnBrk="1" hangingPunct="1"/>
            <a:endParaRPr lang="en-US" dirty="0"/>
          </a:p>
          <a:p>
            <a:pPr eaLnBrk="1" hangingPunct="1"/>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323850" y="908050"/>
            <a:ext cx="6653213" cy="519113"/>
          </a:xfrm>
          <a:prstGeom prst="rect">
            <a:avLst/>
          </a:prstGeom>
          <a:noFill/>
          <a:ln w="9525">
            <a:noFill/>
            <a:miter lim="800000"/>
            <a:headEnd/>
            <a:tailEnd/>
          </a:ln>
        </p:spPr>
        <p:txBody>
          <a:bodyPr wrap="none">
            <a:spAutoFit/>
          </a:bodyPr>
          <a:lstStyle/>
          <a:p>
            <a:r>
              <a:rPr lang="en-GB" sz="2800"/>
              <a:t>Homoscedasticity or equal variance of  </a:t>
            </a:r>
            <a:r>
              <a:rPr lang="en-GB" sz="2800" i="1"/>
              <a:t>u</a:t>
            </a:r>
            <a:r>
              <a:rPr lang="en-GB" sz="2800" i="1" baseline="-25000"/>
              <a:t>i</a:t>
            </a:r>
            <a:endParaRPr lang="en-GB" sz="2800" i="1"/>
          </a:p>
        </p:txBody>
      </p:sp>
      <p:sp>
        <p:nvSpPr>
          <p:cNvPr id="72707" name="Rectangle 3"/>
          <p:cNvSpPr>
            <a:spLocks noGrp="1" noChangeArrowheads="1"/>
          </p:cNvSpPr>
          <p:nvPr>
            <p:ph type="title"/>
          </p:nvPr>
        </p:nvSpPr>
        <p:spPr>
          <a:xfrm>
            <a:off x="457200" y="274638"/>
            <a:ext cx="8229600" cy="561975"/>
          </a:xfrm>
        </p:spPr>
        <p:txBody>
          <a:bodyPr>
            <a:normAutofit fontScale="90000"/>
          </a:bodyPr>
          <a:lstStyle/>
          <a:p>
            <a:pPr eaLnBrk="1" fontAlgn="auto" hangingPunct="1">
              <a:spcAft>
                <a:spcPts val="0"/>
              </a:spcAft>
              <a:defRPr/>
            </a:pPr>
            <a:r>
              <a:rPr lang="en-GB" sz="4000"/>
              <a:t>Assumption:</a:t>
            </a:r>
          </a:p>
        </p:txBody>
      </p:sp>
      <p:sp>
        <p:nvSpPr>
          <p:cNvPr id="1029" name="Rectangle 4"/>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ru-RU"/>
          </a:p>
        </p:txBody>
      </p:sp>
      <p:graphicFrame>
        <p:nvGraphicFramePr>
          <p:cNvPr id="72709" name="Object 5"/>
          <p:cNvGraphicFramePr>
            <a:graphicFrameLocks noChangeAspect="1"/>
          </p:cNvGraphicFramePr>
          <p:nvPr/>
        </p:nvGraphicFramePr>
        <p:xfrm>
          <a:off x="539750" y="1557338"/>
          <a:ext cx="8280400" cy="585787"/>
        </p:xfrm>
        <a:graphic>
          <a:graphicData uri="http://schemas.openxmlformats.org/presentationml/2006/ole">
            <mc:AlternateContent xmlns:mc="http://schemas.openxmlformats.org/markup-compatibility/2006">
              <mc:Choice xmlns:v="urn:schemas-microsoft-com:vml" Requires="v">
                <p:oleObj spid="_x0000_s6164" name="Equation" r:id="rId3" imgW="6057900" imgH="431800" progId="Equation.3">
                  <p:embed/>
                </p:oleObj>
              </mc:Choice>
              <mc:Fallback>
                <p:oleObj name="Equation" r:id="rId3" imgW="6057900" imgH="4318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557338"/>
                        <a:ext cx="8280400" cy="585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6"/>
          <p:cNvGrpSpPr>
            <a:grpSpLocks/>
          </p:cNvGrpSpPr>
          <p:nvPr/>
        </p:nvGrpSpPr>
        <p:grpSpPr bwMode="auto">
          <a:xfrm>
            <a:off x="2324100" y="4000500"/>
            <a:ext cx="1368425" cy="723900"/>
            <a:chOff x="1464" y="2520"/>
            <a:chExt cx="862" cy="456"/>
          </a:xfrm>
        </p:grpSpPr>
        <p:sp>
          <p:nvSpPr>
            <p:cNvPr id="1049" name="Freeform 7"/>
            <p:cNvSpPr>
              <a:spLocks/>
            </p:cNvSpPr>
            <p:nvPr/>
          </p:nvSpPr>
          <p:spPr bwMode="auto">
            <a:xfrm>
              <a:off x="1464" y="2520"/>
              <a:ext cx="862" cy="456"/>
            </a:xfrm>
            <a:custGeom>
              <a:avLst/>
              <a:gdLst>
                <a:gd name="T0" fmla="*/ 0 w 862"/>
                <a:gd name="T1" fmla="*/ 348 h 522"/>
                <a:gd name="T2" fmla="*/ 227 w 862"/>
                <a:gd name="T3" fmla="*/ 257 h 522"/>
                <a:gd name="T4" fmla="*/ 363 w 862"/>
                <a:gd name="T5" fmla="*/ 15 h 522"/>
                <a:gd name="T6" fmla="*/ 635 w 862"/>
                <a:gd name="T7" fmla="*/ 166 h 522"/>
                <a:gd name="T8" fmla="*/ 862 w 862"/>
                <a:gd name="T9" fmla="*/ 166 h 522"/>
                <a:gd name="T10" fmla="*/ 0 60000 65536"/>
                <a:gd name="T11" fmla="*/ 0 60000 65536"/>
                <a:gd name="T12" fmla="*/ 0 60000 65536"/>
                <a:gd name="T13" fmla="*/ 0 60000 65536"/>
                <a:gd name="T14" fmla="*/ 0 60000 65536"/>
                <a:gd name="T15" fmla="*/ 0 w 862"/>
                <a:gd name="T16" fmla="*/ 0 h 522"/>
                <a:gd name="T17" fmla="*/ 862 w 862"/>
                <a:gd name="T18" fmla="*/ 522 h 522"/>
              </a:gdLst>
              <a:ahLst/>
              <a:cxnLst>
                <a:cxn ang="T10">
                  <a:pos x="T0" y="T1"/>
                </a:cxn>
                <a:cxn ang="T11">
                  <a:pos x="T2" y="T3"/>
                </a:cxn>
                <a:cxn ang="T12">
                  <a:pos x="T4" y="T5"/>
                </a:cxn>
                <a:cxn ang="T13">
                  <a:pos x="T6" y="T7"/>
                </a:cxn>
                <a:cxn ang="T14">
                  <a:pos x="T8" y="T9"/>
                </a:cxn>
              </a:cxnLst>
              <a:rect l="T15" t="T16" r="T17" b="T18"/>
              <a:pathLst>
                <a:path w="862" h="522">
                  <a:moveTo>
                    <a:pt x="0" y="522"/>
                  </a:moveTo>
                  <a:cubicBezTo>
                    <a:pt x="83" y="495"/>
                    <a:pt x="167" y="469"/>
                    <a:pt x="227" y="386"/>
                  </a:cubicBezTo>
                  <a:cubicBezTo>
                    <a:pt x="287" y="303"/>
                    <a:pt x="295" y="46"/>
                    <a:pt x="363" y="23"/>
                  </a:cubicBezTo>
                  <a:cubicBezTo>
                    <a:pt x="431" y="0"/>
                    <a:pt x="552" y="212"/>
                    <a:pt x="635" y="250"/>
                  </a:cubicBezTo>
                  <a:cubicBezTo>
                    <a:pt x="718" y="288"/>
                    <a:pt x="790" y="269"/>
                    <a:pt x="862" y="250"/>
                  </a:cubicBezTo>
                </a:path>
              </a:pathLst>
            </a:custGeom>
            <a:noFill/>
            <a:ln w="28575">
              <a:solidFill>
                <a:schemeClr val="tx1"/>
              </a:solidFill>
              <a:round/>
              <a:headEnd/>
              <a:tailEnd/>
            </a:ln>
          </p:spPr>
          <p:txBody>
            <a:bodyPr/>
            <a:lstStyle/>
            <a:p>
              <a:endParaRPr lang="ru-RU"/>
            </a:p>
          </p:txBody>
        </p:sp>
        <p:sp>
          <p:nvSpPr>
            <p:cNvPr id="1050" name="Line 8"/>
            <p:cNvSpPr>
              <a:spLocks noChangeShapeType="1"/>
            </p:cNvSpPr>
            <p:nvPr/>
          </p:nvSpPr>
          <p:spPr bwMode="auto">
            <a:xfrm flipV="1">
              <a:off x="1837" y="2568"/>
              <a:ext cx="0" cy="363"/>
            </a:xfrm>
            <a:prstGeom prst="line">
              <a:avLst/>
            </a:prstGeom>
            <a:noFill/>
            <a:ln w="19050">
              <a:solidFill>
                <a:schemeClr val="tx1"/>
              </a:solidFill>
              <a:round/>
              <a:headEnd/>
              <a:tailEnd/>
            </a:ln>
          </p:spPr>
          <p:txBody>
            <a:bodyPr/>
            <a:lstStyle/>
            <a:p>
              <a:endParaRPr lang="ru-RU"/>
            </a:p>
          </p:txBody>
        </p:sp>
      </p:grpSp>
      <p:grpSp>
        <p:nvGrpSpPr>
          <p:cNvPr id="3" name="Group 9"/>
          <p:cNvGrpSpPr>
            <a:grpSpLocks/>
          </p:cNvGrpSpPr>
          <p:nvPr/>
        </p:nvGrpSpPr>
        <p:grpSpPr bwMode="auto">
          <a:xfrm>
            <a:off x="4140200" y="4073525"/>
            <a:ext cx="1368425" cy="723900"/>
            <a:chOff x="1464" y="2520"/>
            <a:chExt cx="862" cy="456"/>
          </a:xfrm>
        </p:grpSpPr>
        <p:sp>
          <p:nvSpPr>
            <p:cNvPr id="1047" name="Freeform 10"/>
            <p:cNvSpPr>
              <a:spLocks/>
            </p:cNvSpPr>
            <p:nvPr/>
          </p:nvSpPr>
          <p:spPr bwMode="auto">
            <a:xfrm>
              <a:off x="1464" y="2520"/>
              <a:ext cx="862" cy="456"/>
            </a:xfrm>
            <a:custGeom>
              <a:avLst/>
              <a:gdLst>
                <a:gd name="T0" fmla="*/ 0 w 862"/>
                <a:gd name="T1" fmla="*/ 348 h 522"/>
                <a:gd name="T2" fmla="*/ 227 w 862"/>
                <a:gd name="T3" fmla="*/ 257 h 522"/>
                <a:gd name="T4" fmla="*/ 363 w 862"/>
                <a:gd name="T5" fmla="*/ 15 h 522"/>
                <a:gd name="T6" fmla="*/ 635 w 862"/>
                <a:gd name="T7" fmla="*/ 166 h 522"/>
                <a:gd name="T8" fmla="*/ 862 w 862"/>
                <a:gd name="T9" fmla="*/ 166 h 522"/>
                <a:gd name="T10" fmla="*/ 0 60000 65536"/>
                <a:gd name="T11" fmla="*/ 0 60000 65536"/>
                <a:gd name="T12" fmla="*/ 0 60000 65536"/>
                <a:gd name="T13" fmla="*/ 0 60000 65536"/>
                <a:gd name="T14" fmla="*/ 0 60000 65536"/>
                <a:gd name="T15" fmla="*/ 0 w 862"/>
                <a:gd name="T16" fmla="*/ 0 h 522"/>
                <a:gd name="T17" fmla="*/ 862 w 862"/>
                <a:gd name="T18" fmla="*/ 522 h 522"/>
              </a:gdLst>
              <a:ahLst/>
              <a:cxnLst>
                <a:cxn ang="T10">
                  <a:pos x="T0" y="T1"/>
                </a:cxn>
                <a:cxn ang="T11">
                  <a:pos x="T2" y="T3"/>
                </a:cxn>
                <a:cxn ang="T12">
                  <a:pos x="T4" y="T5"/>
                </a:cxn>
                <a:cxn ang="T13">
                  <a:pos x="T6" y="T7"/>
                </a:cxn>
                <a:cxn ang="T14">
                  <a:pos x="T8" y="T9"/>
                </a:cxn>
              </a:cxnLst>
              <a:rect l="T15" t="T16" r="T17" b="T18"/>
              <a:pathLst>
                <a:path w="862" h="522">
                  <a:moveTo>
                    <a:pt x="0" y="522"/>
                  </a:moveTo>
                  <a:cubicBezTo>
                    <a:pt x="83" y="495"/>
                    <a:pt x="167" y="469"/>
                    <a:pt x="227" y="386"/>
                  </a:cubicBezTo>
                  <a:cubicBezTo>
                    <a:pt x="287" y="303"/>
                    <a:pt x="295" y="46"/>
                    <a:pt x="363" y="23"/>
                  </a:cubicBezTo>
                  <a:cubicBezTo>
                    <a:pt x="431" y="0"/>
                    <a:pt x="552" y="212"/>
                    <a:pt x="635" y="250"/>
                  </a:cubicBezTo>
                  <a:cubicBezTo>
                    <a:pt x="718" y="288"/>
                    <a:pt x="790" y="269"/>
                    <a:pt x="862" y="250"/>
                  </a:cubicBezTo>
                </a:path>
              </a:pathLst>
            </a:custGeom>
            <a:noFill/>
            <a:ln w="28575">
              <a:solidFill>
                <a:schemeClr val="tx1"/>
              </a:solidFill>
              <a:round/>
              <a:headEnd/>
              <a:tailEnd/>
            </a:ln>
          </p:spPr>
          <p:txBody>
            <a:bodyPr/>
            <a:lstStyle/>
            <a:p>
              <a:endParaRPr lang="ru-RU"/>
            </a:p>
          </p:txBody>
        </p:sp>
        <p:sp>
          <p:nvSpPr>
            <p:cNvPr id="1048" name="Line 11"/>
            <p:cNvSpPr>
              <a:spLocks noChangeShapeType="1"/>
            </p:cNvSpPr>
            <p:nvPr/>
          </p:nvSpPr>
          <p:spPr bwMode="auto">
            <a:xfrm flipV="1">
              <a:off x="1837" y="2568"/>
              <a:ext cx="0" cy="363"/>
            </a:xfrm>
            <a:prstGeom prst="line">
              <a:avLst/>
            </a:prstGeom>
            <a:noFill/>
            <a:ln w="19050">
              <a:solidFill>
                <a:schemeClr val="tx1"/>
              </a:solidFill>
              <a:round/>
              <a:headEnd/>
              <a:tailEnd/>
            </a:ln>
          </p:spPr>
          <p:txBody>
            <a:bodyPr/>
            <a:lstStyle/>
            <a:p>
              <a:endParaRPr lang="ru-RU"/>
            </a:p>
          </p:txBody>
        </p:sp>
      </p:grpSp>
      <p:grpSp>
        <p:nvGrpSpPr>
          <p:cNvPr id="4" name="Group 12"/>
          <p:cNvGrpSpPr>
            <a:grpSpLocks/>
          </p:cNvGrpSpPr>
          <p:nvPr/>
        </p:nvGrpSpPr>
        <p:grpSpPr bwMode="auto">
          <a:xfrm>
            <a:off x="6011863" y="4221163"/>
            <a:ext cx="1368425" cy="723900"/>
            <a:chOff x="1464" y="2520"/>
            <a:chExt cx="862" cy="456"/>
          </a:xfrm>
        </p:grpSpPr>
        <p:sp>
          <p:nvSpPr>
            <p:cNvPr id="1045" name="Freeform 13"/>
            <p:cNvSpPr>
              <a:spLocks/>
            </p:cNvSpPr>
            <p:nvPr/>
          </p:nvSpPr>
          <p:spPr bwMode="auto">
            <a:xfrm>
              <a:off x="1464" y="2520"/>
              <a:ext cx="862" cy="456"/>
            </a:xfrm>
            <a:custGeom>
              <a:avLst/>
              <a:gdLst>
                <a:gd name="T0" fmla="*/ 0 w 862"/>
                <a:gd name="T1" fmla="*/ 348 h 522"/>
                <a:gd name="T2" fmla="*/ 227 w 862"/>
                <a:gd name="T3" fmla="*/ 257 h 522"/>
                <a:gd name="T4" fmla="*/ 363 w 862"/>
                <a:gd name="T5" fmla="*/ 15 h 522"/>
                <a:gd name="T6" fmla="*/ 635 w 862"/>
                <a:gd name="T7" fmla="*/ 166 h 522"/>
                <a:gd name="T8" fmla="*/ 862 w 862"/>
                <a:gd name="T9" fmla="*/ 166 h 522"/>
                <a:gd name="T10" fmla="*/ 0 60000 65536"/>
                <a:gd name="T11" fmla="*/ 0 60000 65536"/>
                <a:gd name="T12" fmla="*/ 0 60000 65536"/>
                <a:gd name="T13" fmla="*/ 0 60000 65536"/>
                <a:gd name="T14" fmla="*/ 0 60000 65536"/>
                <a:gd name="T15" fmla="*/ 0 w 862"/>
                <a:gd name="T16" fmla="*/ 0 h 522"/>
                <a:gd name="T17" fmla="*/ 862 w 862"/>
                <a:gd name="T18" fmla="*/ 522 h 522"/>
              </a:gdLst>
              <a:ahLst/>
              <a:cxnLst>
                <a:cxn ang="T10">
                  <a:pos x="T0" y="T1"/>
                </a:cxn>
                <a:cxn ang="T11">
                  <a:pos x="T2" y="T3"/>
                </a:cxn>
                <a:cxn ang="T12">
                  <a:pos x="T4" y="T5"/>
                </a:cxn>
                <a:cxn ang="T13">
                  <a:pos x="T6" y="T7"/>
                </a:cxn>
                <a:cxn ang="T14">
                  <a:pos x="T8" y="T9"/>
                </a:cxn>
              </a:cxnLst>
              <a:rect l="T15" t="T16" r="T17" b="T18"/>
              <a:pathLst>
                <a:path w="862" h="522">
                  <a:moveTo>
                    <a:pt x="0" y="522"/>
                  </a:moveTo>
                  <a:cubicBezTo>
                    <a:pt x="83" y="495"/>
                    <a:pt x="167" y="469"/>
                    <a:pt x="227" y="386"/>
                  </a:cubicBezTo>
                  <a:cubicBezTo>
                    <a:pt x="287" y="303"/>
                    <a:pt x="295" y="46"/>
                    <a:pt x="363" y="23"/>
                  </a:cubicBezTo>
                  <a:cubicBezTo>
                    <a:pt x="431" y="0"/>
                    <a:pt x="552" y="212"/>
                    <a:pt x="635" y="250"/>
                  </a:cubicBezTo>
                  <a:cubicBezTo>
                    <a:pt x="718" y="288"/>
                    <a:pt x="790" y="269"/>
                    <a:pt x="862" y="250"/>
                  </a:cubicBezTo>
                </a:path>
              </a:pathLst>
            </a:custGeom>
            <a:noFill/>
            <a:ln w="28575">
              <a:solidFill>
                <a:schemeClr val="tx1"/>
              </a:solidFill>
              <a:round/>
              <a:headEnd/>
              <a:tailEnd/>
            </a:ln>
          </p:spPr>
          <p:txBody>
            <a:bodyPr/>
            <a:lstStyle/>
            <a:p>
              <a:endParaRPr lang="ru-RU"/>
            </a:p>
          </p:txBody>
        </p:sp>
        <p:sp>
          <p:nvSpPr>
            <p:cNvPr id="1046" name="Line 14"/>
            <p:cNvSpPr>
              <a:spLocks noChangeShapeType="1"/>
            </p:cNvSpPr>
            <p:nvPr/>
          </p:nvSpPr>
          <p:spPr bwMode="auto">
            <a:xfrm flipV="1">
              <a:off x="1837" y="2568"/>
              <a:ext cx="0" cy="363"/>
            </a:xfrm>
            <a:prstGeom prst="line">
              <a:avLst/>
            </a:prstGeom>
            <a:noFill/>
            <a:ln w="19050">
              <a:solidFill>
                <a:schemeClr val="tx1"/>
              </a:solidFill>
              <a:round/>
              <a:headEnd/>
              <a:tailEnd/>
            </a:ln>
          </p:spPr>
          <p:txBody>
            <a:bodyPr/>
            <a:lstStyle/>
            <a:p>
              <a:endParaRPr lang="ru-RU"/>
            </a:p>
          </p:txBody>
        </p:sp>
      </p:grpSp>
      <p:grpSp>
        <p:nvGrpSpPr>
          <p:cNvPr id="5" name="Group 15"/>
          <p:cNvGrpSpPr>
            <a:grpSpLocks/>
          </p:cNvGrpSpPr>
          <p:nvPr/>
        </p:nvGrpSpPr>
        <p:grpSpPr bwMode="auto">
          <a:xfrm>
            <a:off x="179388" y="2151063"/>
            <a:ext cx="7777162" cy="4230687"/>
            <a:chOff x="113" y="1355"/>
            <a:chExt cx="4899" cy="2665"/>
          </a:xfrm>
        </p:grpSpPr>
        <p:grpSp>
          <p:nvGrpSpPr>
            <p:cNvPr id="6" name="Group 16"/>
            <p:cNvGrpSpPr>
              <a:grpSpLocks/>
            </p:cNvGrpSpPr>
            <p:nvPr/>
          </p:nvGrpSpPr>
          <p:grpSpPr bwMode="auto">
            <a:xfrm>
              <a:off x="521" y="1434"/>
              <a:ext cx="4491" cy="2404"/>
              <a:chOff x="521" y="1434"/>
              <a:chExt cx="4491" cy="2404"/>
            </a:xfrm>
          </p:grpSpPr>
          <p:sp>
            <p:nvSpPr>
              <p:cNvPr id="1038" name="Line 17"/>
              <p:cNvSpPr>
                <a:spLocks noChangeShapeType="1"/>
              </p:cNvSpPr>
              <p:nvPr/>
            </p:nvSpPr>
            <p:spPr bwMode="auto">
              <a:xfrm>
                <a:off x="521" y="1434"/>
                <a:ext cx="0" cy="1633"/>
              </a:xfrm>
              <a:prstGeom prst="line">
                <a:avLst/>
              </a:prstGeom>
              <a:noFill/>
              <a:ln w="28575">
                <a:solidFill>
                  <a:schemeClr val="tx1"/>
                </a:solidFill>
                <a:round/>
                <a:headEnd/>
                <a:tailEnd/>
              </a:ln>
            </p:spPr>
            <p:txBody>
              <a:bodyPr/>
              <a:lstStyle/>
              <a:p>
                <a:endParaRPr lang="ru-RU"/>
              </a:p>
            </p:txBody>
          </p:sp>
          <p:sp>
            <p:nvSpPr>
              <p:cNvPr id="1039" name="Line 18"/>
              <p:cNvSpPr>
                <a:spLocks noChangeShapeType="1"/>
              </p:cNvSpPr>
              <p:nvPr/>
            </p:nvSpPr>
            <p:spPr bwMode="auto">
              <a:xfrm>
                <a:off x="521" y="3067"/>
                <a:ext cx="3584" cy="771"/>
              </a:xfrm>
              <a:prstGeom prst="line">
                <a:avLst/>
              </a:prstGeom>
              <a:noFill/>
              <a:ln w="28575">
                <a:solidFill>
                  <a:schemeClr val="tx1"/>
                </a:solidFill>
                <a:round/>
                <a:headEnd/>
                <a:tailEnd/>
              </a:ln>
            </p:spPr>
            <p:txBody>
              <a:bodyPr/>
              <a:lstStyle/>
              <a:p>
                <a:endParaRPr lang="ru-RU"/>
              </a:p>
            </p:txBody>
          </p:sp>
          <p:sp>
            <p:nvSpPr>
              <p:cNvPr id="1040" name="Line 19"/>
              <p:cNvSpPr>
                <a:spLocks noChangeShapeType="1"/>
              </p:cNvSpPr>
              <p:nvPr/>
            </p:nvSpPr>
            <p:spPr bwMode="auto">
              <a:xfrm flipV="1">
                <a:off x="521" y="2115"/>
                <a:ext cx="3312" cy="952"/>
              </a:xfrm>
              <a:prstGeom prst="line">
                <a:avLst/>
              </a:prstGeom>
              <a:noFill/>
              <a:ln w="28575">
                <a:solidFill>
                  <a:schemeClr val="tx1"/>
                </a:solidFill>
                <a:round/>
                <a:headEnd/>
                <a:tailEnd/>
              </a:ln>
            </p:spPr>
            <p:txBody>
              <a:bodyPr/>
              <a:lstStyle/>
              <a:p>
                <a:endParaRPr lang="ru-RU"/>
              </a:p>
            </p:txBody>
          </p:sp>
          <p:sp>
            <p:nvSpPr>
              <p:cNvPr id="1041" name="Line 20"/>
              <p:cNvSpPr>
                <a:spLocks noChangeShapeType="1"/>
              </p:cNvSpPr>
              <p:nvPr/>
            </p:nvSpPr>
            <p:spPr bwMode="auto">
              <a:xfrm flipV="1">
                <a:off x="1020" y="2795"/>
                <a:ext cx="1270" cy="363"/>
              </a:xfrm>
              <a:prstGeom prst="line">
                <a:avLst/>
              </a:prstGeom>
              <a:noFill/>
              <a:ln w="28575">
                <a:solidFill>
                  <a:schemeClr val="tx1"/>
                </a:solidFill>
                <a:prstDash val="dash"/>
                <a:round/>
                <a:headEnd/>
                <a:tailEnd/>
              </a:ln>
            </p:spPr>
            <p:txBody>
              <a:bodyPr/>
              <a:lstStyle/>
              <a:p>
                <a:endParaRPr lang="ru-RU"/>
              </a:p>
            </p:txBody>
          </p:sp>
          <p:sp>
            <p:nvSpPr>
              <p:cNvPr id="1042" name="Line 21"/>
              <p:cNvSpPr>
                <a:spLocks noChangeShapeType="1"/>
              </p:cNvSpPr>
              <p:nvPr/>
            </p:nvSpPr>
            <p:spPr bwMode="auto">
              <a:xfrm flipV="1">
                <a:off x="1841" y="2750"/>
                <a:ext cx="1992" cy="574"/>
              </a:xfrm>
              <a:prstGeom prst="line">
                <a:avLst/>
              </a:prstGeom>
              <a:noFill/>
              <a:ln w="28575">
                <a:solidFill>
                  <a:schemeClr val="tx1"/>
                </a:solidFill>
                <a:prstDash val="dash"/>
                <a:round/>
                <a:headEnd/>
                <a:tailEnd/>
              </a:ln>
            </p:spPr>
            <p:txBody>
              <a:bodyPr/>
              <a:lstStyle/>
              <a:p>
                <a:endParaRPr lang="ru-RU"/>
              </a:p>
            </p:txBody>
          </p:sp>
          <p:sp>
            <p:nvSpPr>
              <p:cNvPr id="1043" name="Line 22"/>
              <p:cNvSpPr>
                <a:spLocks noChangeShapeType="1"/>
              </p:cNvSpPr>
              <p:nvPr/>
            </p:nvSpPr>
            <p:spPr bwMode="auto">
              <a:xfrm flipV="1">
                <a:off x="2608" y="2840"/>
                <a:ext cx="2404" cy="681"/>
              </a:xfrm>
              <a:prstGeom prst="line">
                <a:avLst/>
              </a:prstGeom>
              <a:noFill/>
              <a:ln w="28575">
                <a:solidFill>
                  <a:schemeClr val="tx1"/>
                </a:solidFill>
                <a:prstDash val="dash"/>
                <a:round/>
                <a:headEnd/>
                <a:tailEnd/>
              </a:ln>
            </p:spPr>
            <p:txBody>
              <a:bodyPr/>
              <a:lstStyle/>
              <a:p>
                <a:endParaRPr lang="ru-RU"/>
              </a:p>
            </p:txBody>
          </p:sp>
          <p:sp>
            <p:nvSpPr>
              <p:cNvPr id="1044" name="Line 23"/>
              <p:cNvSpPr>
                <a:spLocks noChangeShapeType="1"/>
              </p:cNvSpPr>
              <p:nvPr/>
            </p:nvSpPr>
            <p:spPr bwMode="auto">
              <a:xfrm>
                <a:off x="1156" y="2886"/>
                <a:ext cx="3811" cy="227"/>
              </a:xfrm>
              <a:prstGeom prst="line">
                <a:avLst/>
              </a:prstGeom>
              <a:noFill/>
              <a:ln w="28575">
                <a:solidFill>
                  <a:schemeClr val="tx1"/>
                </a:solidFill>
                <a:round/>
                <a:headEnd/>
                <a:tailEnd/>
              </a:ln>
            </p:spPr>
            <p:txBody>
              <a:bodyPr/>
              <a:lstStyle/>
              <a:p>
                <a:endParaRPr lang="ru-RU"/>
              </a:p>
            </p:txBody>
          </p:sp>
        </p:grpSp>
        <p:sp>
          <p:nvSpPr>
            <p:cNvPr id="1035" name="Text Box 24"/>
            <p:cNvSpPr txBox="1">
              <a:spLocks noChangeArrowheads="1"/>
            </p:cNvSpPr>
            <p:nvPr/>
          </p:nvSpPr>
          <p:spPr bwMode="auto">
            <a:xfrm>
              <a:off x="4105" y="3732"/>
              <a:ext cx="244" cy="288"/>
            </a:xfrm>
            <a:prstGeom prst="rect">
              <a:avLst/>
            </a:prstGeom>
            <a:noFill/>
            <a:ln w="9525">
              <a:noFill/>
              <a:miter lim="800000"/>
              <a:headEnd/>
              <a:tailEnd/>
            </a:ln>
          </p:spPr>
          <p:txBody>
            <a:bodyPr wrap="none">
              <a:spAutoFit/>
            </a:bodyPr>
            <a:lstStyle/>
            <a:p>
              <a:r>
                <a:rPr lang="en-GB" sz="2400" b="1"/>
                <a:t>X</a:t>
              </a:r>
            </a:p>
          </p:txBody>
        </p:sp>
        <p:sp>
          <p:nvSpPr>
            <p:cNvPr id="1036" name="Text Box 25"/>
            <p:cNvSpPr txBox="1">
              <a:spLocks noChangeArrowheads="1"/>
            </p:cNvSpPr>
            <p:nvPr/>
          </p:nvSpPr>
          <p:spPr bwMode="auto">
            <a:xfrm>
              <a:off x="3878" y="1933"/>
              <a:ext cx="244" cy="288"/>
            </a:xfrm>
            <a:prstGeom prst="rect">
              <a:avLst/>
            </a:prstGeom>
            <a:noFill/>
            <a:ln w="9525">
              <a:noFill/>
              <a:miter lim="800000"/>
              <a:headEnd/>
              <a:tailEnd/>
            </a:ln>
          </p:spPr>
          <p:txBody>
            <a:bodyPr wrap="none">
              <a:spAutoFit/>
            </a:bodyPr>
            <a:lstStyle/>
            <a:p>
              <a:r>
                <a:rPr lang="en-GB" sz="2400" b="1"/>
                <a:t>Y</a:t>
              </a:r>
            </a:p>
          </p:txBody>
        </p:sp>
        <p:sp>
          <p:nvSpPr>
            <p:cNvPr id="1037" name="Text Box 26"/>
            <p:cNvSpPr txBox="1">
              <a:spLocks noChangeArrowheads="1"/>
            </p:cNvSpPr>
            <p:nvPr/>
          </p:nvSpPr>
          <p:spPr bwMode="auto">
            <a:xfrm>
              <a:off x="113" y="1355"/>
              <a:ext cx="404" cy="288"/>
            </a:xfrm>
            <a:prstGeom prst="rect">
              <a:avLst/>
            </a:prstGeom>
            <a:noFill/>
            <a:ln w="9525">
              <a:noFill/>
              <a:miter lim="800000"/>
              <a:headEnd/>
              <a:tailEnd/>
            </a:ln>
          </p:spPr>
          <p:txBody>
            <a:bodyPr wrap="none">
              <a:spAutoFit/>
            </a:bodyPr>
            <a:lstStyle/>
            <a:p>
              <a:r>
                <a:rPr lang="en-GB" sz="2400" i="1"/>
                <a:t>f(u)</a:t>
              </a:r>
            </a:p>
          </p:txBody>
        </p:sp>
      </p:grpSp>
      <p:graphicFrame>
        <p:nvGraphicFramePr>
          <p:cNvPr id="73758" name="Object 30"/>
          <p:cNvGraphicFramePr>
            <a:graphicFrameLocks noChangeAspect="1"/>
          </p:cNvGraphicFramePr>
          <p:nvPr/>
        </p:nvGraphicFramePr>
        <p:xfrm>
          <a:off x="2928926" y="2285992"/>
          <a:ext cx="2825750" cy="657225"/>
        </p:xfrm>
        <a:graphic>
          <a:graphicData uri="http://schemas.openxmlformats.org/presentationml/2006/ole">
            <mc:AlternateContent xmlns:mc="http://schemas.openxmlformats.org/markup-compatibility/2006">
              <mc:Choice xmlns:v="urn:schemas-microsoft-com:vml" Requires="v">
                <p:oleObj spid="_x0000_s6165" name="Equation" r:id="rId5" imgW="1028520" imgH="241200" progId="Equation.3">
                  <p:embed/>
                </p:oleObj>
              </mc:Choice>
              <mc:Fallback>
                <p:oleObj name="Equation" r:id="rId5" imgW="1028520" imgH="241200" progId="Equation.3">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8926" y="2285992"/>
                        <a:ext cx="2825750" cy="65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box(in)">
                                      <p:cBhvr>
                                        <p:cTn id="7" dur="5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2706"/>
                                        </p:tgtEl>
                                        <p:attrNameLst>
                                          <p:attrName>style.visibility</p:attrName>
                                        </p:attrNameLst>
                                      </p:cBhvr>
                                      <p:to>
                                        <p:strVal val="visible"/>
                                      </p:to>
                                    </p:set>
                                    <p:animEffect transition="in" filter="box(in)">
                                      <p:cBhvr>
                                        <p:cTn id="12" dur="500"/>
                                        <p:tgtEl>
                                          <p:spTgt spid="7270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2709"/>
                                        </p:tgtEl>
                                        <p:attrNameLst>
                                          <p:attrName>style.visibility</p:attrName>
                                        </p:attrNameLst>
                                      </p:cBhvr>
                                      <p:to>
                                        <p:strVal val="visible"/>
                                      </p:to>
                                    </p:set>
                                    <p:animEffect transition="in" filter="checkerboard(across)">
                                      <p:cBhvr>
                                        <p:cTn id="17" dur="500"/>
                                        <p:tgtEl>
                                          <p:spTgt spid="7270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ppt_x</p:attrName>
                                        </p:attrNameLst>
                                      </p:cBhvr>
                                      <p:tavLst>
                                        <p:tav tm="0">
                                          <p:val>
                                            <p:strVal val="#ppt_x-.2"/>
                                          </p:val>
                                        </p:tav>
                                        <p:tav tm="100000">
                                          <p:val>
                                            <p:strVal val="#ppt_x"/>
                                          </p:val>
                                        </p:tav>
                                      </p:tavLst>
                                    </p:anim>
                                    <p:anim calcmode="lin" valueType="num">
                                      <p:cBhvr>
                                        <p:cTn id="2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
                                        </p:tgtEl>
                                      </p:cBhvr>
                                    </p:animEffect>
                                  </p:childTnLst>
                                </p:cTn>
                              </p:par>
                            </p:childTnLst>
                          </p:cTn>
                        </p:par>
                        <p:par>
                          <p:cTn id="30" fill="hold">
                            <p:stCondLst>
                              <p:cond delay="1000"/>
                            </p:stCondLst>
                            <p:childTnLst>
                              <p:par>
                                <p:cTn id="31" presetID="29"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par>
                          <p:cTn id="36" fill="hold">
                            <p:stCondLst>
                              <p:cond delay="2000"/>
                            </p:stCondLst>
                            <p:childTnLst>
                              <p:par>
                                <p:cTn id="37" presetID="2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ppt_x</p:attrName>
                                        </p:attrNameLst>
                                      </p:cBhvr>
                                      <p:tavLst>
                                        <p:tav tm="0">
                                          <p:val>
                                            <p:strVal val="#ppt_x-.2"/>
                                          </p:val>
                                        </p:tav>
                                        <p:tav tm="100000">
                                          <p:val>
                                            <p:strVal val="#ppt_x"/>
                                          </p:val>
                                        </p:tav>
                                      </p:tavLst>
                                    </p:anim>
                                    <p:anim calcmode="lin" valueType="num">
                                      <p:cBhvr>
                                        <p:cTn id="4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1" dur="1000"/>
                                        <p:tgtEl>
                                          <p:spTgt spid="4"/>
                                        </p:tgtEl>
                                      </p:cBhvr>
                                    </p:animEffect>
                                  </p:childTnLst>
                                </p:cTn>
                              </p:par>
                            </p:childTnLst>
                          </p:cTn>
                        </p:par>
                        <p:par>
                          <p:cTn id="42" fill="hold">
                            <p:stCondLst>
                              <p:cond delay="3000"/>
                            </p:stCondLst>
                            <p:childTnLst>
                              <p:par>
                                <p:cTn id="43" presetID="5" presetClass="entr" presetSubtype="10" fill="hold" nodeType="afterEffect">
                                  <p:stCondLst>
                                    <p:cond delay="0"/>
                                  </p:stCondLst>
                                  <p:childTnLst>
                                    <p:set>
                                      <p:cBhvr>
                                        <p:cTn id="44" dur="1" fill="hold">
                                          <p:stCondLst>
                                            <p:cond delay="0"/>
                                          </p:stCondLst>
                                        </p:cTn>
                                        <p:tgtEl>
                                          <p:spTgt spid="73758"/>
                                        </p:tgtEl>
                                        <p:attrNameLst>
                                          <p:attrName>style.visibility</p:attrName>
                                        </p:attrNameLst>
                                      </p:cBhvr>
                                      <p:to>
                                        <p:strVal val="visible"/>
                                      </p:to>
                                    </p:set>
                                    <p:animEffect transition="in" filter="checkerboard(across)">
                                      <p:cBhvr>
                                        <p:cTn id="45" dur="500"/>
                                        <p:tgtEl>
                                          <p:spTgt spid="73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85750" y="-357188"/>
            <a:ext cx="8229600" cy="1143001"/>
          </a:xfrm>
        </p:spPr>
        <p:txBody>
          <a:bodyPr/>
          <a:lstStyle/>
          <a:p>
            <a:pPr eaLnBrk="1" fontAlgn="auto" hangingPunct="1">
              <a:spcAft>
                <a:spcPts val="0"/>
              </a:spcAft>
              <a:defRPr/>
            </a:pPr>
            <a:r>
              <a:rPr lang="en-US" dirty="0"/>
              <a:t>Reasons:</a:t>
            </a:r>
            <a:endParaRPr lang="ru-RU" dirty="0"/>
          </a:p>
        </p:txBody>
      </p:sp>
      <p:sp>
        <p:nvSpPr>
          <p:cNvPr id="23555" name="Rectangle 3"/>
          <p:cNvSpPr>
            <a:spLocks noGrp="1" noChangeArrowheads="1"/>
          </p:cNvSpPr>
          <p:nvPr>
            <p:ph idx="1"/>
          </p:nvPr>
        </p:nvSpPr>
        <p:spPr>
          <a:xfrm>
            <a:off x="395288" y="981075"/>
            <a:ext cx="8229600" cy="5184775"/>
          </a:xfrm>
        </p:spPr>
        <p:txBody>
          <a:bodyPr>
            <a:normAutofit/>
          </a:bodyPr>
          <a:lstStyle/>
          <a:p>
            <a:pPr eaLnBrk="1" hangingPunct="1"/>
            <a:r>
              <a:rPr lang="en-US" dirty="0">
                <a:latin typeface="Times New Roman" pitchFamily="18" charset="0"/>
              </a:rPr>
              <a:t>Error learning models; </a:t>
            </a:r>
          </a:p>
          <a:p>
            <a:pPr eaLnBrk="1" hangingPunct="1"/>
            <a:r>
              <a:rPr lang="en-US" dirty="0">
                <a:latin typeface="Times New Roman" pitchFamily="18" charset="0"/>
              </a:rPr>
              <a:t>Higher variability in independent variable might increase higher variability in dependent variable.</a:t>
            </a:r>
          </a:p>
          <a:p>
            <a:pPr eaLnBrk="1" hangingPunct="1"/>
            <a:r>
              <a:rPr lang="en-US" dirty="0">
                <a:latin typeface="Times New Roman" pitchFamily="18" charset="0"/>
              </a:rPr>
              <a:t>Spatial Correlation.</a:t>
            </a:r>
          </a:p>
          <a:p>
            <a:pPr eaLnBrk="1" hangingPunct="1"/>
            <a:r>
              <a:rPr lang="en-US" dirty="0">
                <a:latin typeface="Times New Roman" pitchFamily="18" charset="0"/>
              </a:rPr>
              <a:t>Data collecting biases. </a:t>
            </a:r>
          </a:p>
          <a:p>
            <a:pPr eaLnBrk="1" hangingPunct="1"/>
            <a:r>
              <a:rPr lang="en-US" dirty="0">
                <a:latin typeface="Times New Roman" pitchFamily="18" charset="0"/>
              </a:rPr>
              <a:t> Existence of extreme observations (outliers) </a:t>
            </a:r>
          </a:p>
          <a:p>
            <a:pPr eaLnBrk="1" hangingPunct="1"/>
            <a:r>
              <a:rPr lang="en-US" dirty="0">
                <a:latin typeface="Times New Roman" pitchFamily="18" charset="0"/>
              </a:rPr>
              <a:t>Incorrect specification of Model </a:t>
            </a:r>
          </a:p>
          <a:p>
            <a:pPr eaLnBrk="1" hangingPunct="1"/>
            <a:r>
              <a:rPr lang="en-US" dirty="0" err="1">
                <a:latin typeface="Times New Roman" pitchFamily="18" charset="0"/>
              </a:rPr>
              <a:t>Skewness</a:t>
            </a:r>
            <a:r>
              <a:rPr lang="en-US" dirty="0">
                <a:latin typeface="Times New Roman" pitchFamily="18" charset="0"/>
              </a:rPr>
              <a:t> in the distribution</a:t>
            </a:r>
          </a:p>
          <a:p>
            <a:pPr eaLnBrk="1" hangingPunct="1"/>
            <a:endParaRPr lang="en-US" dirty="0">
              <a:latin typeface="Times New Roman" pitchFamily="18" charset="0"/>
            </a:endParaRPr>
          </a:p>
          <a:p>
            <a:pPr eaLnBrk="1" hangingPunct="1"/>
            <a:endParaRPr lang="en-US" dirty="0">
              <a:latin typeface="Times New Roman" pitchFamily="18" charset="0"/>
            </a:endParaRPr>
          </a:p>
          <a:p>
            <a:pPr eaLnBrk="1" hangingPunct="1"/>
            <a:endParaRPr lang="ru-RU" dirty="0">
              <a:latin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fontAlgn="auto" hangingPunct="1">
              <a:spcAft>
                <a:spcPts val="0"/>
              </a:spcAft>
              <a:defRPr/>
            </a:pPr>
            <a:r>
              <a:rPr lang="en-US" sz="3600"/>
              <a:t>The essence of OLS</a:t>
            </a:r>
            <a:r>
              <a:rPr lang="en-US"/>
              <a:t> </a:t>
            </a:r>
          </a:p>
        </p:txBody>
      </p:sp>
      <p:sp>
        <p:nvSpPr>
          <p:cNvPr id="22531" name="Rectangle 3"/>
          <p:cNvSpPr>
            <a:spLocks noGrp="1" noChangeArrowheads="1"/>
          </p:cNvSpPr>
          <p:nvPr>
            <p:ph sz="quarter" idx="1"/>
          </p:nvPr>
        </p:nvSpPr>
        <p:spPr>
          <a:xfrm>
            <a:off x="457200" y="2060848"/>
            <a:ext cx="7467600" cy="4412977"/>
          </a:xfrm>
        </p:spPr>
        <p:txBody>
          <a:bodyPr>
            <a:normAutofit/>
          </a:bodyPr>
          <a:lstStyle/>
          <a:p>
            <a:pPr eaLnBrk="1" hangingPunct="1"/>
            <a:r>
              <a:rPr lang="en-US" dirty="0"/>
              <a:t>The main logic of OLS is to </a:t>
            </a:r>
            <a:r>
              <a:rPr lang="en-US" b="1" dirty="0"/>
              <a:t>find such kind of parameters</a:t>
            </a:r>
            <a:r>
              <a:rPr lang="en-US" dirty="0"/>
              <a:t> of the regression which yield the </a:t>
            </a:r>
            <a:r>
              <a:rPr lang="en-US" b="1" dirty="0"/>
              <a:t>minimum sum of squared  errors.</a:t>
            </a:r>
            <a:r>
              <a:rPr lang="en-US" dirty="0"/>
              <a:t> </a:t>
            </a:r>
          </a:p>
          <a:p>
            <a:pPr eaLnBrk="1" hangingPunct="1"/>
            <a:r>
              <a:rPr lang="en-US" dirty="0"/>
              <a:t>OLS is based on number of assumptions about e, error term and X, the primarily reason for these assumptions is that we do not know how the data is generated or created.  </a:t>
            </a:r>
          </a:p>
          <a:p>
            <a:pPr eaLnBrk="1" hangingPunct="1"/>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3106858105"/>
              </p:ext>
            </p:extLst>
          </p:nvPr>
        </p:nvGraphicFramePr>
        <p:xfrm>
          <a:off x="3203848" y="3868364"/>
          <a:ext cx="2268834" cy="523577"/>
        </p:xfrm>
        <a:graphic>
          <a:graphicData uri="http://schemas.openxmlformats.org/presentationml/2006/ole">
            <mc:AlternateContent xmlns:mc="http://schemas.openxmlformats.org/markup-compatibility/2006">
              <mc:Choice xmlns:v="urn:schemas-microsoft-com:vml" Requires="v">
                <p:oleObj spid="_x0000_s85018" name="Equation" r:id="rId3" imgW="990360" imgH="228600" progId="Equation.3">
                  <p:embed/>
                </p:oleObj>
              </mc:Choice>
              <mc:Fallback>
                <p:oleObj name="Equation" r:id="rId3" imgW="990360" imgH="228600" progId="Equation.3">
                  <p:embed/>
                  <p:pic>
                    <p:nvPicPr>
                      <p:cNvPr id="0" name=""/>
                      <p:cNvPicPr/>
                      <p:nvPr/>
                    </p:nvPicPr>
                    <p:blipFill>
                      <a:blip r:embed="rId4"/>
                      <a:stretch>
                        <a:fillRect/>
                      </a:stretch>
                    </p:blipFill>
                    <p:spPr>
                      <a:xfrm>
                        <a:off x="3203848" y="3868364"/>
                        <a:ext cx="2268834" cy="523577"/>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83853463"/>
              </p:ext>
            </p:extLst>
          </p:nvPr>
        </p:nvGraphicFramePr>
        <p:xfrm>
          <a:off x="1818481" y="4517624"/>
          <a:ext cx="4745038" cy="611187"/>
        </p:xfrm>
        <a:graphic>
          <a:graphicData uri="http://schemas.openxmlformats.org/presentationml/2006/ole">
            <mc:AlternateContent xmlns:mc="http://schemas.openxmlformats.org/markup-compatibility/2006">
              <mc:Choice xmlns:v="urn:schemas-microsoft-com:vml" Requires="v">
                <p:oleObj spid="_x0000_s85019" name="Equation" r:id="rId5" imgW="2070000" imgH="266400" progId="Equation.3">
                  <p:embed/>
                </p:oleObj>
              </mc:Choice>
              <mc:Fallback>
                <p:oleObj name="Equation" r:id="rId5" imgW="2070000" imgH="266400" progId="Equation.3">
                  <p:embed/>
                  <p:pic>
                    <p:nvPicPr>
                      <p:cNvPr id="0" name=""/>
                      <p:cNvPicPr/>
                      <p:nvPr/>
                    </p:nvPicPr>
                    <p:blipFill>
                      <a:blip r:embed="rId6"/>
                      <a:stretch>
                        <a:fillRect/>
                      </a:stretch>
                    </p:blipFill>
                    <p:spPr>
                      <a:xfrm>
                        <a:off x="1818481" y="4517624"/>
                        <a:ext cx="4745038" cy="611187"/>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590254620"/>
              </p:ext>
            </p:extLst>
          </p:nvPr>
        </p:nvGraphicFramePr>
        <p:xfrm>
          <a:off x="899592" y="5428988"/>
          <a:ext cx="1317201" cy="439067"/>
        </p:xfrm>
        <a:graphic>
          <a:graphicData uri="http://schemas.openxmlformats.org/presentationml/2006/ole">
            <mc:AlternateContent xmlns:mc="http://schemas.openxmlformats.org/markup-compatibility/2006">
              <mc:Choice xmlns:v="urn:schemas-microsoft-com:vml" Requires="v">
                <p:oleObj spid="_x0000_s85020" name="Equation" r:id="rId7" imgW="723600" imgH="241200" progId="Equation.3">
                  <p:embed/>
                </p:oleObj>
              </mc:Choice>
              <mc:Fallback>
                <p:oleObj name="Equation" r:id="rId7" imgW="723600" imgH="241200" progId="Equation.3">
                  <p:embed/>
                  <p:pic>
                    <p:nvPicPr>
                      <p:cNvPr id="0" name=""/>
                      <p:cNvPicPr/>
                      <p:nvPr/>
                    </p:nvPicPr>
                    <p:blipFill>
                      <a:blip r:embed="rId8"/>
                      <a:stretch>
                        <a:fillRect/>
                      </a:stretch>
                    </p:blipFill>
                    <p:spPr>
                      <a:xfrm>
                        <a:off x="899592" y="5428988"/>
                        <a:ext cx="1317201" cy="43906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80550034"/>
              </p:ext>
            </p:extLst>
          </p:nvPr>
        </p:nvGraphicFramePr>
        <p:xfrm>
          <a:off x="4559701" y="5254494"/>
          <a:ext cx="2427287" cy="876300"/>
        </p:xfrm>
        <a:graphic>
          <a:graphicData uri="http://schemas.openxmlformats.org/presentationml/2006/ole">
            <mc:AlternateContent xmlns:mc="http://schemas.openxmlformats.org/markup-compatibility/2006">
              <mc:Choice xmlns:v="urn:schemas-microsoft-com:vml" Requires="v">
                <p:oleObj spid="_x0000_s85021" name="Equation" r:id="rId9" imgW="1333440" imgH="482400" progId="Equation.3">
                  <p:embed/>
                </p:oleObj>
              </mc:Choice>
              <mc:Fallback>
                <p:oleObj name="Equation" r:id="rId9" imgW="1333440" imgH="482400" progId="Equation.3">
                  <p:embed/>
                  <p:pic>
                    <p:nvPicPr>
                      <p:cNvPr id="0" name=""/>
                      <p:cNvPicPr/>
                      <p:nvPr/>
                    </p:nvPicPr>
                    <p:blipFill>
                      <a:blip r:embed="rId10"/>
                      <a:stretch>
                        <a:fillRect/>
                      </a:stretch>
                    </p:blipFill>
                    <p:spPr>
                      <a:xfrm>
                        <a:off x="4559701" y="5254494"/>
                        <a:ext cx="2427287" cy="876300"/>
                      </a:xfrm>
                      <a:prstGeom prst="rect">
                        <a:avLst/>
                      </a:prstGeom>
                    </p:spPr>
                  </p:pic>
                </p:oleObj>
              </mc:Fallback>
            </mc:AlternateContent>
          </a:graphicData>
        </a:graphic>
      </p:graphicFrame>
    </p:spTree>
    <p:extLst>
      <p:ext uri="{BB962C8B-B14F-4D97-AF65-F5344CB8AC3E}">
        <p14:creationId xmlns:p14="http://schemas.microsoft.com/office/powerpoint/2010/main" val="2552350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fontAlgn="auto" hangingPunct="1">
              <a:spcAft>
                <a:spcPts val="0"/>
              </a:spcAft>
              <a:defRPr/>
            </a:pPr>
            <a:r>
              <a:rPr lang="en-US"/>
              <a:t>Assumptions.</a:t>
            </a:r>
            <a:endParaRPr lang="ru-RU"/>
          </a:p>
        </p:txBody>
      </p:sp>
      <p:sp>
        <p:nvSpPr>
          <p:cNvPr id="23555" name="Rectangle 3"/>
          <p:cNvSpPr>
            <a:spLocks noGrp="1" noChangeArrowheads="1"/>
          </p:cNvSpPr>
          <p:nvPr>
            <p:ph sz="quarter" idx="1"/>
          </p:nvPr>
        </p:nvSpPr>
        <p:spPr>
          <a:xfrm>
            <a:off x="457200" y="1916832"/>
            <a:ext cx="7467600" cy="4556993"/>
          </a:xfrm>
        </p:spPr>
        <p:txBody>
          <a:bodyPr/>
          <a:lstStyle/>
          <a:p>
            <a:pPr eaLnBrk="1" hangingPunct="1"/>
            <a:r>
              <a:rPr lang="en-US" b="1" dirty="0"/>
              <a:t>Linearity.</a:t>
            </a:r>
            <a:r>
              <a:rPr lang="en-US" dirty="0"/>
              <a:t> </a:t>
            </a:r>
            <a:r>
              <a:rPr lang="en-US" sz="2000" dirty="0"/>
              <a:t>The relationship between independent and dependent variables is linear.  </a:t>
            </a:r>
          </a:p>
          <a:p>
            <a:pPr eaLnBrk="1" hangingPunct="1"/>
            <a:r>
              <a:rPr lang="en-US" sz="2000" b="1" dirty="0"/>
              <a:t>Full Rank</a:t>
            </a:r>
            <a:r>
              <a:rPr lang="en-US" sz="2000" dirty="0"/>
              <a:t>. There is no exact relationship among any independent variables. </a:t>
            </a:r>
          </a:p>
          <a:p>
            <a:pPr eaLnBrk="1" hangingPunct="1"/>
            <a:r>
              <a:rPr lang="en-US" sz="2000" b="1" dirty="0" err="1">
                <a:solidFill>
                  <a:srgbClr val="FF5050"/>
                </a:solidFill>
              </a:rPr>
              <a:t>Exogeneity</a:t>
            </a:r>
            <a:r>
              <a:rPr lang="en-US" sz="2000" b="1" dirty="0">
                <a:solidFill>
                  <a:srgbClr val="FF5050"/>
                </a:solidFill>
              </a:rPr>
              <a:t> of independent variables</a:t>
            </a:r>
            <a:r>
              <a:rPr lang="en-US" sz="2000" dirty="0"/>
              <a:t>. The error term of the regression is not a function of independent variables. </a:t>
            </a:r>
          </a:p>
          <a:p>
            <a:pPr eaLnBrk="1" hangingPunct="1"/>
            <a:r>
              <a:rPr lang="en-US" sz="2000" b="1" dirty="0" err="1">
                <a:solidFill>
                  <a:srgbClr val="FF5050"/>
                </a:solidFill>
              </a:rPr>
              <a:t>Homoscedastisity</a:t>
            </a:r>
            <a:r>
              <a:rPr lang="en-US" sz="2000" b="1" dirty="0">
                <a:solidFill>
                  <a:srgbClr val="FF5050"/>
                </a:solidFill>
              </a:rPr>
              <a:t> and no Autocorrelation</a:t>
            </a:r>
            <a:r>
              <a:rPr lang="en-US" sz="2000" dirty="0"/>
              <a:t>. Error term of the regression is </a:t>
            </a:r>
            <a:r>
              <a:rPr lang="en-US" sz="2000" dirty="0">
                <a:solidFill>
                  <a:srgbClr val="FF5050"/>
                </a:solidFill>
              </a:rPr>
              <a:t>independently </a:t>
            </a:r>
            <a:r>
              <a:rPr lang="en-US" sz="2000" dirty="0"/>
              <a:t>and normally distributed with zero means and </a:t>
            </a:r>
            <a:r>
              <a:rPr lang="en-US" sz="2000" dirty="0">
                <a:solidFill>
                  <a:srgbClr val="FF5050"/>
                </a:solidFill>
              </a:rPr>
              <a:t>constant variance</a:t>
            </a:r>
            <a:r>
              <a:rPr lang="en-US" sz="2000" dirty="0"/>
              <a:t>.</a:t>
            </a:r>
          </a:p>
          <a:p>
            <a:pPr eaLnBrk="1" hangingPunct="1"/>
            <a:r>
              <a:rPr lang="en-US" sz="2000" dirty="0"/>
              <a:t>  Normality of Error term</a:t>
            </a:r>
            <a:endParaRPr lang="ru-RU" sz="2000" dirty="0"/>
          </a:p>
        </p:txBody>
      </p:sp>
    </p:spTree>
    <p:extLst>
      <p:ext uri="{BB962C8B-B14F-4D97-AF65-F5344CB8AC3E}">
        <p14:creationId xmlns:p14="http://schemas.microsoft.com/office/powerpoint/2010/main" val="3393793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914400" y="533400"/>
            <a:ext cx="7158038" cy="1412875"/>
          </a:xfrm>
        </p:spPr>
        <p:txBody>
          <a:bodyPr>
            <a:normAutofit/>
          </a:bodyPr>
          <a:lstStyle/>
          <a:p>
            <a:pPr eaLnBrk="1" fontAlgn="auto" hangingPunct="1">
              <a:spcAft>
                <a:spcPts val="0"/>
              </a:spcAft>
              <a:defRPr/>
            </a:pPr>
            <a:r>
              <a:rPr lang="en-US" sz="3200"/>
              <a:t>Presentation of the regression analysis results </a:t>
            </a:r>
            <a:br>
              <a:rPr lang="en-US" sz="3200"/>
            </a:br>
            <a:endParaRPr lang="en-US" sz="3200"/>
          </a:p>
        </p:txBody>
      </p:sp>
      <p:sp>
        <p:nvSpPr>
          <p:cNvPr id="24579" name="Rectangle 3"/>
          <p:cNvSpPr>
            <a:spLocks noChangeArrowheads="1"/>
          </p:cNvSpPr>
          <p:nvPr/>
        </p:nvSpPr>
        <p:spPr bwMode="auto">
          <a:xfrm>
            <a:off x="228600" y="2362200"/>
            <a:ext cx="845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800"/>
              <a:t>	</a:t>
            </a:r>
          </a:p>
        </p:txBody>
      </p:sp>
      <p:sp>
        <p:nvSpPr>
          <p:cNvPr id="24580" name="Rectangle 4"/>
          <p:cNvSpPr>
            <a:spLocks noChangeArrowheads="1"/>
          </p:cNvSpPr>
          <p:nvPr/>
        </p:nvSpPr>
        <p:spPr bwMode="auto">
          <a:xfrm>
            <a:off x="228600" y="2362200"/>
            <a:ext cx="853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800"/>
              <a:t>	</a:t>
            </a:r>
          </a:p>
        </p:txBody>
      </p:sp>
      <p:sp>
        <p:nvSpPr>
          <p:cNvPr id="57349" name="Rectangle 5"/>
          <p:cNvSpPr>
            <a:spLocks noChangeArrowheads="1"/>
          </p:cNvSpPr>
          <p:nvPr/>
        </p:nvSpPr>
        <p:spPr bwMode="auto">
          <a:xfrm>
            <a:off x="228600" y="1676400"/>
            <a:ext cx="8534400"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buFontTx/>
              <a:buAutoNum type="arabicPeriod"/>
            </a:pPr>
            <a:r>
              <a:rPr lang="en-US"/>
              <a:t>Are the signs of the estimated coefficients in accordance with the theory ? </a:t>
            </a:r>
          </a:p>
          <a:p>
            <a:pPr eaLnBrk="1" hangingPunct="1">
              <a:buFontTx/>
              <a:buAutoNum type="arabicPeriod"/>
            </a:pPr>
            <a:endParaRPr lang="en-US"/>
          </a:p>
          <a:p>
            <a:pPr eaLnBrk="1" hangingPunct="1">
              <a:buFontTx/>
              <a:buAutoNum type="arabicPeriod"/>
            </a:pPr>
            <a:r>
              <a:rPr lang="en-US"/>
              <a:t>Are the estimated coefficients statistically significant ?</a:t>
            </a:r>
          </a:p>
          <a:p>
            <a:pPr eaLnBrk="1" hangingPunct="1">
              <a:buFontTx/>
              <a:buAutoNum type="arabicPeriod"/>
            </a:pPr>
            <a:endParaRPr lang="en-US"/>
          </a:p>
          <a:p>
            <a:pPr eaLnBrk="1" hangingPunct="1">
              <a:buFontTx/>
              <a:buAutoNum type="arabicPeriod"/>
            </a:pPr>
            <a:r>
              <a:rPr lang="en-US"/>
              <a:t>How well the regression model explain the variation in dependent variable ?</a:t>
            </a:r>
          </a:p>
          <a:p>
            <a:pPr eaLnBrk="1" hangingPunct="1">
              <a:buFontTx/>
              <a:buAutoNum type="arabicPeriod"/>
            </a:pPr>
            <a:endParaRPr lang="en-US"/>
          </a:p>
          <a:p>
            <a:pPr eaLnBrk="1" hangingPunct="1">
              <a:buFontTx/>
              <a:buAutoNum type="arabicPeriod"/>
            </a:pPr>
            <a:r>
              <a:rPr lang="en-US"/>
              <a:t>Does the model satisfy the assumptions of CLNRM ? </a:t>
            </a:r>
          </a:p>
          <a:p>
            <a:pPr eaLnBrk="1" hangingPunct="1"/>
            <a:endParaRPr lang="en-US"/>
          </a:p>
          <a:p>
            <a:pPr eaLnBrk="1" hangingPunct="1"/>
            <a:r>
              <a:rPr lang="en-US" sz="3200"/>
              <a:t>	</a:t>
            </a:r>
          </a:p>
        </p:txBody>
      </p:sp>
    </p:spTree>
    <p:extLst>
      <p:ext uri="{BB962C8B-B14F-4D97-AF65-F5344CB8AC3E}">
        <p14:creationId xmlns:p14="http://schemas.microsoft.com/office/powerpoint/2010/main" val="3951819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7349">
                                            <p:txEl>
                                              <p:pRg st="0" end="0"/>
                                            </p:txEl>
                                          </p:spTgt>
                                        </p:tgtEl>
                                        <p:attrNameLst>
                                          <p:attrName>style.visibility</p:attrName>
                                        </p:attrNameLst>
                                      </p:cBhvr>
                                      <p:to>
                                        <p:strVal val="visible"/>
                                      </p:to>
                                    </p:set>
                                    <p:animEffect transition="in" filter="diamond(in)">
                                      <p:cBhvr>
                                        <p:cTn id="7" dur="2000"/>
                                        <p:tgtEl>
                                          <p:spTgt spid="5734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7349">
                                            <p:txEl>
                                              <p:pRg st="2" end="2"/>
                                            </p:txEl>
                                          </p:spTgt>
                                        </p:tgtEl>
                                        <p:attrNameLst>
                                          <p:attrName>style.visibility</p:attrName>
                                        </p:attrNameLst>
                                      </p:cBhvr>
                                      <p:to>
                                        <p:strVal val="visible"/>
                                      </p:to>
                                    </p:set>
                                    <p:animEffect transition="in" filter="dissolve">
                                      <p:cBhvr>
                                        <p:cTn id="12" dur="500"/>
                                        <p:tgtEl>
                                          <p:spTgt spid="5734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7" presetClass="entr" presetSubtype="0" fill="hold" nodeType="clickEffect">
                                  <p:stCondLst>
                                    <p:cond delay="0"/>
                                  </p:stCondLst>
                                  <p:childTnLst>
                                    <p:set>
                                      <p:cBhvr>
                                        <p:cTn id="16" dur="1" fill="hold">
                                          <p:stCondLst>
                                            <p:cond delay="0"/>
                                          </p:stCondLst>
                                        </p:cTn>
                                        <p:tgtEl>
                                          <p:spTgt spid="57349">
                                            <p:txEl>
                                              <p:pRg st="4" end="4"/>
                                            </p:txEl>
                                          </p:spTgt>
                                        </p:tgtEl>
                                        <p:attrNameLst>
                                          <p:attrName>style.visibility</p:attrName>
                                        </p:attrNameLst>
                                      </p:cBhvr>
                                      <p:to>
                                        <p:strVal val="visible"/>
                                      </p:to>
                                    </p:set>
                                    <p:animEffect transition="in" filter="fade">
                                      <p:cBhvr>
                                        <p:cTn id="17" dur="1000"/>
                                        <p:tgtEl>
                                          <p:spTgt spid="57349">
                                            <p:txEl>
                                              <p:pRg st="4" end="4"/>
                                            </p:txEl>
                                          </p:spTgt>
                                        </p:tgtEl>
                                      </p:cBhvr>
                                    </p:animEffect>
                                    <p:anim calcmode="lin" valueType="num">
                                      <p:cBhvr>
                                        <p:cTn id="18" dur="1000" fill="hold"/>
                                        <p:tgtEl>
                                          <p:spTgt spid="57349">
                                            <p:txEl>
                                              <p:pRg st="4" end="4"/>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57349">
                                            <p:txEl>
                                              <p:pRg st="4" end="4"/>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7349">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8" presetClass="entr" presetSubtype="0" accel="50000" fill="hold" nodeType="clickEffect">
                                  <p:stCondLst>
                                    <p:cond delay="0"/>
                                  </p:stCondLst>
                                  <p:childTnLst>
                                    <p:set>
                                      <p:cBhvr>
                                        <p:cTn id="24" dur="1" fill="hold">
                                          <p:stCondLst>
                                            <p:cond delay="0"/>
                                          </p:stCondLst>
                                        </p:cTn>
                                        <p:tgtEl>
                                          <p:spTgt spid="57349">
                                            <p:txEl>
                                              <p:pRg st="6" end="6"/>
                                            </p:txEl>
                                          </p:spTgt>
                                        </p:tgtEl>
                                        <p:attrNameLst>
                                          <p:attrName>style.visibility</p:attrName>
                                        </p:attrNameLst>
                                      </p:cBhvr>
                                      <p:to>
                                        <p:strVal val="visible"/>
                                      </p:to>
                                    </p:set>
                                    <p:anim calcmode="lin" valueType="num">
                                      <p:cBhvr>
                                        <p:cTn id="25" dur="1000" fill="hold"/>
                                        <p:tgtEl>
                                          <p:spTgt spid="57349">
                                            <p:txEl>
                                              <p:pRg st="6" end="6"/>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57349">
                                            <p:txEl>
                                              <p:pRg st="6" end="6"/>
                                            </p:txEl>
                                          </p:spTgt>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57349">
                                            <p:txEl>
                                              <p:pRg st="6" end="6"/>
                                            </p:txEl>
                                          </p:spTgt>
                                        </p:tgtEl>
                                        <p:attrNameLst>
                                          <p:attrName>ppt_y</p:attrName>
                                        </p:attrNameLst>
                                      </p:cBhvr>
                                      <p:tavLst>
                                        <p:tav tm="0">
                                          <p:val>
                                            <p:strVal val="#ppt_y"/>
                                          </p:val>
                                        </p:tav>
                                        <p:tav tm="100000">
                                          <p:val>
                                            <p:strVal val="#ppt_y"/>
                                          </p:val>
                                        </p:tav>
                                      </p:tavLst>
                                    </p:anim>
                                    <p:animEffect transition="in" filter="fade">
                                      <p:cBhvr>
                                        <p:cTn id="28" dur="1000"/>
                                        <p:tgtEl>
                                          <p:spTgt spid="5734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57200" y="304800"/>
            <a:ext cx="8229600" cy="1095375"/>
          </a:xfrm>
        </p:spPr>
        <p:txBody>
          <a:bodyPr>
            <a:normAutofit/>
          </a:bodyPr>
          <a:lstStyle/>
          <a:p>
            <a:pPr eaLnBrk="1" fontAlgn="auto" hangingPunct="1">
              <a:spcAft>
                <a:spcPts val="0"/>
              </a:spcAft>
              <a:defRPr/>
            </a:pPr>
            <a:r>
              <a:rPr lang="en-US" sz="3600" dirty="0"/>
              <a:t>Classical theory of statistical      inference</a:t>
            </a:r>
          </a:p>
        </p:txBody>
      </p:sp>
      <p:sp>
        <p:nvSpPr>
          <p:cNvPr id="25603" name="Rectangle 3"/>
          <p:cNvSpPr>
            <a:spLocks noGrp="1" noChangeArrowheads="1"/>
          </p:cNvSpPr>
          <p:nvPr>
            <p:ph sz="quarter" idx="1"/>
          </p:nvPr>
        </p:nvSpPr>
        <p:spPr>
          <a:xfrm>
            <a:off x="457200" y="1844824"/>
            <a:ext cx="7467600" cy="4629001"/>
          </a:xfrm>
        </p:spPr>
        <p:txBody>
          <a:bodyPr/>
          <a:lstStyle/>
          <a:p>
            <a:pPr eaLnBrk="1" hangingPunct="1">
              <a:buFont typeface="Wingdings" panose="05000000000000000000" pitchFamily="2" charset="2"/>
              <a:buNone/>
              <a:tabLst>
                <a:tab pos="0" algn="l"/>
              </a:tabLst>
            </a:pPr>
            <a:r>
              <a:rPr lang="en-US" dirty="0"/>
              <a:t>Statistical inference is concerned with how we </a:t>
            </a:r>
            <a:r>
              <a:rPr lang="en-US" b="1" dirty="0"/>
              <a:t>draw conclusions</a:t>
            </a:r>
            <a:r>
              <a:rPr lang="en-US" dirty="0"/>
              <a:t> about </a:t>
            </a:r>
            <a:r>
              <a:rPr lang="en-US" b="1" dirty="0"/>
              <a:t>large population</a:t>
            </a:r>
            <a:r>
              <a:rPr lang="en-US" dirty="0"/>
              <a:t> from which sample is selected.  </a:t>
            </a:r>
          </a:p>
          <a:p>
            <a:pPr eaLnBrk="1" hangingPunct="1">
              <a:buFont typeface="Wingdings" panose="05000000000000000000" pitchFamily="2" charset="2"/>
              <a:buNone/>
              <a:tabLst>
                <a:tab pos="0" algn="l"/>
              </a:tabLst>
            </a:pPr>
            <a:endParaRPr lang="en-US" b="1" dirty="0"/>
          </a:p>
          <a:p>
            <a:pPr eaLnBrk="1" hangingPunct="1">
              <a:buFont typeface="Wingdings" panose="05000000000000000000" pitchFamily="2" charset="2"/>
              <a:buNone/>
              <a:tabLst>
                <a:tab pos="0" algn="l"/>
              </a:tabLst>
            </a:pPr>
            <a:r>
              <a:rPr lang="en-US" b="1" u="sng" dirty="0"/>
              <a:t>Estimation</a:t>
            </a:r>
            <a:r>
              <a:rPr lang="en-US" b="1" dirty="0"/>
              <a:t> </a:t>
            </a:r>
            <a:r>
              <a:rPr lang="en-US" dirty="0"/>
              <a:t>and </a:t>
            </a:r>
            <a:r>
              <a:rPr lang="en-US" b="1" u="sng" dirty="0"/>
              <a:t>hypothesis testing</a:t>
            </a:r>
            <a:r>
              <a:rPr lang="en-US" b="1" dirty="0"/>
              <a:t> </a:t>
            </a:r>
            <a:r>
              <a:rPr lang="en-US" dirty="0"/>
              <a:t>constitute</a:t>
            </a:r>
            <a:r>
              <a:rPr lang="en-US" b="1" dirty="0"/>
              <a:t> two branches </a:t>
            </a:r>
            <a:r>
              <a:rPr lang="en-US" dirty="0"/>
              <a:t>of inference.</a:t>
            </a:r>
            <a:r>
              <a:rPr lang="en-US" b="1" dirty="0"/>
              <a:t> </a:t>
            </a:r>
            <a:r>
              <a:rPr lang="en-US" dirty="0"/>
              <a:t>  </a:t>
            </a:r>
          </a:p>
          <a:p>
            <a:pPr eaLnBrk="1" hangingPunct="1">
              <a:buFont typeface="Wingdings" panose="05000000000000000000" pitchFamily="2" charset="2"/>
              <a:buNone/>
              <a:tabLst>
                <a:tab pos="0" algn="l"/>
              </a:tabLst>
            </a:pPr>
            <a:endParaRPr lang="en-US" dirty="0"/>
          </a:p>
        </p:txBody>
      </p:sp>
    </p:spTree>
    <p:extLst>
      <p:ext uri="{BB962C8B-B14F-4D97-AF65-F5344CB8AC3E}">
        <p14:creationId xmlns:p14="http://schemas.microsoft.com/office/powerpoint/2010/main" val="2767129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822960" y="286605"/>
            <a:ext cx="7543800" cy="838140"/>
          </a:xfrm>
        </p:spPr>
        <p:txBody>
          <a:bodyPr/>
          <a:lstStyle/>
          <a:p>
            <a:pPr eaLnBrk="1" fontAlgn="auto" hangingPunct="1">
              <a:spcAft>
                <a:spcPts val="0"/>
              </a:spcAft>
              <a:defRPr/>
            </a:pPr>
            <a:r>
              <a:rPr lang="en-US" sz="3600" dirty="0"/>
              <a:t>Hypothesis test</a:t>
            </a:r>
            <a:r>
              <a:rPr lang="en-US" dirty="0"/>
              <a:t> </a:t>
            </a:r>
          </a:p>
        </p:txBody>
      </p:sp>
      <p:sp>
        <p:nvSpPr>
          <p:cNvPr id="26627" name="Rectangle 3"/>
          <p:cNvSpPr>
            <a:spLocks noGrp="1" noChangeArrowheads="1"/>
          </p:cNvSpPr>
          <p:nvPr>
            <p:ph sz="quarter" idx="1"/>
          </p:nvPr>
        </p:nvSpPr>
        <p:spPr>
          <a:xfrm>
            <a:off x="457200" y="1844824"/>
            <a:ext cx="7467600" cy="4629001"/>
          </a:xfrm>
        </p:spPr>
        <p:txBody>
          <a:bodyPr/>
          <a:lstStyle/>
          <a:p>
            <a:pPr eaLnBrk="1" hangingPunct="1"/>
            <a:r>
              <a:rPr lang="en-US" dirty="0"/>
              <a:t>How reliable are the estimates ? </a:t>
            </a:r>
          </a:p>
          <a:p>
            <a:pPr eaLnBrk="1" hangingPunct="1"/>
            <a:r>
              <a:rPr lang="en-US" dirty="0"/>
              <a:t>Hypothesis testing  can take two forms, namely </a:t>
            </a:r>
            <a:r>
              <a:rPr lang="en-US" b="1" u="sng" dirty="0"/>
              <a:t>confidence interval estimation</a:t>
            </a:r>
            <a:r>
              <a:rPr lang="en-US" dirty="0"/>
              <a:t> or </a:t>
            </a:r>
            <a:r>
              <a:rPr lang="en-US" b="1" u="sng" dirty="0"/>
              <a:t>test of significance</a:t>
            </a:r>
            <a:r>
              <a:rPr lang="en-US" dirty="0"/>
              <a:t> </a:t>
            </a:r>
          </a:p>
          <a:p>
            <a:pPr>
              <a:buNone/>
            </a:pPr>
            <a:endParaRPr lang="en-US" dirty="0"/>
          </a:p>
          <a:p>
            <a:pPr>
              <a:buNone/>
            </a:pPr>
            <a:r>
              <a:rPr lang="en-US" dirty="0" err="1"/>
              <a:t>Pr</a:t>
            </a:r>
            <a:r>
              <a:rPr lang="en-US" dirty="0"/>
              <a:t>[b</a:t>
            </a:r>
            <a:r>
              <a:rPr lang="en-US" baseline="-25000" dirty="0"/>
              <a:t>2</a:t>
            </a:r>
            <a:r>
              <a:rPr lang="en-US" baseline="30000" dirty="0"/>
              <a:t>est </a:t>
            </a:r>
            <a:r>
              <a:rPr lang="en-US" dirty="0"/>
              <a:t>– t</a:t>
            </a:r>
            <a:r>
              <a:rPr lang="el-GR" baseline="-25000" dirty="0">
                <a:cs typeface="Arial" panose="020B0604020202020204" pitchFamily="34" charset="0"/>
              </a:rPr>
              <a:t>α</a:t>
            </a:r>
            <a:r>
              <a:rPr lang="en-US" baseline="-25000" dirty="0"/>
              <a:t>/2</a:t>
            </a:r>
            <a:r>
              <a:rPr lang="en-US" dirty="0"/>
              <a:t>se (b</a:t>
            </a:r>
            <a:r>
              <a:rPr lang="en-US" baseline="-25000" dirty="0"/>
              <a:t>2</a:t>
            </a:r>
            <a:r>
              <a:rPr lang="en-US" baseline="30000" dirty="0"/>
              <a:t>es</a:t>
            </a:r>
            <a:r>
              <a:rPr lang="en-US" dirty="0"/>
              <a:t>) &lt;</a:t>
            </a:r>
            <a:r>
              <a:rPr lang="en-US" baseline="-25000" dirty="0"/>
              <a:t>=</a:t>
            </a:r>
            <a:r>
              <a:rPr lang="en-US" dirty="0"/>
              <a:t> b &lt;</a:t>
            </a:r>
            <a:r>
              <a:rPr lang="en-US" baseline="-25000" dirty="0"/>
              <a:t>=</a:t>
            </a:r>
            <a:r>
              <a:rPr lang="en-US" dirty="0"/>
              <a:t>  </a:t>
            </a:r>
            <a:r>
              <a:rPr lang="en-US" dirty="0" err="1"/>
              <a:t>Pr</a:t>
            </a:r>
            <a:r>
              <a:rPr lang="en-US" dirty="0"/>
              <a:t>[b</a:t>
            </a:r>
            <a:r>
              <a:rPr lang="en-US" baseline="-25000" dirty="0"/>
              <a:t>2</a:t>
            </a:r>
            <a:r>
              <a:rPr lang="en-US" baseline="30000" dirty="0"/>
              <a:t>est </a:t>
            </a:r>
            <a:r>
              <a:rPr lang="en-US" dirty="0"/>
              <a:t>+ t</a:t>
            </a:r>
            <a:r>
              <a:rPr lang="el-GR" baseline="-25000" dirty="0">
                <a:cs typeface="Arial" panose="020B0604020202020204" pitchFamily="34" charset="0"/>
              </a:rPr>
              <a:t>α</a:t>
            </a:r>
            <a:r>
              <a:rPr lang="en-US" baseline="-25000" dirty="0"/>
              <a:t>/2</a:t>
            </a:r>
            <a:r>
              <a:rPr lang="en-US" dirty="0"/>
              <a:t>se (b</a:t>
            </a:r>
            <a:r>
              <a:rPr lang="en-US" baseline="-25000" dirty="0"/>
              <a:t>2</a:t>
            </a:r>
            <a:r>
              <a:rPr lang="en-US" baseline="30000" dirty="0"/>
              <a:t>es</a:t>
            </a:r>
            <a:r>
              <a:rPr lang="en-US" dirty="0"/>
              <a:t>)</a:t>
            </a:r>
          </a:p>
          <a:p>
            <a:pPr>
              <a:buNone/>
            </a:pPr>
            <a:endParaRPr lang="en-US" dirty="0"/>
          </a:p>
          <a:p>
            <a:pPr>
              <a:buNone/>
            </a:pPr>
            <a:r>
              <a:rPr lang="en-US" dirty="0"/>
              <a:t>The reliability of point estimation measured by its standard error.</a:t>
            </a:r>
          </a:p>
          <a:p>
            <a:pPr>
              <a:buNone/>
            </a:pPr>
            <a:r>
              <a:rPr lang="en-US" dirty="0"/>
              <a:t> Instead of relaying on point estimate we construct an interval around point estimate, say within two or three standard errors which will include with say 95% confidence the true parameter value.        </a:t>
            </a:r>
          </a:p>
          <a:p>
            <a:pPr eaLnBrk="1" hangingPunct="1"/>
            <a:r>
              <a:rPr lang="en-US" dirty="0"/>
              <a:t>  </a:t>
            </a:r>
          </a:p>
        </p:txBody>
      </p:sp>
    </p:spTree>
    <p:extLst>
      <p:ext uri="{BB962C8B-B14F-4D97-AF65-F5344CB8AC3E}">
        <p14:creationId xmlns:p14="http://schemas.microsoft.com/office/powerpoint/2010/main" val="3965238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0"/>
            <a:ext cx="8229600" cy="1371600"/>
          </a:xfrm>
        </p:spPr>
        <p:txBody>
          <a:bodyPr/>
          <a:lstStyle/>
          <a:p>
            <a:pPr eaLnBrk="1" fontAlgn="auto" hangingPunct="1">
              <a:spcAft>
                <a:spcPts val="0"/>
              </a:spcAft>
              <a:defRPr/>
            </a:pPr>
            <a:r>
              <a:rPr lang="en-US" sz="3600" b="1" u="sng" dirty="0"/>
              <a:t>Confidence interval estimation</a:t>
            </a:r>
          </a:p>
        </p:txBody>
      </p:sp>
      <p:sp>
        <p:nvSpPr>
          <p:cNvPr id="27651" name="Rectangle 3"/>
          <p:cNvSpPr>
            <a:spLocks noGrp="1" noChangeArrowheads="1"/>
          </p:cNvSpPr>
          <p:nvPr>
            <p:ph type="body" sz="half" idx="1"/>
          </p:nvPr>
        </p:nvSpPr>
        <p:spPr>
          <a:xfrm>
            <a:off x="683568" y="1988840"/>
            <a:ext cx="8147050" cy="3814762"/>
          </a:xfrm>
        </p:spPr>
        <p:txBody>
          <a:bodyPr/>
          <a:lstStyle/>
          <a:p>
            <a:pPr eaLnBrk="1" hangingPunct="1">
              <a:buFont typeface="Wingdings" panose="05000000000000000000" pitchFamily="2" charset="2"/>
              <a:buNone/>
            </a:pPr>
            <a:endParaRPr lang="en-US" dirty="0"/>
          </a:p>
          <a:p>
            <a:pPr eaLnBrk="1" hangingPunct="1">
              <a:buFont typeface="Wingdings" panose="05000000000000000000" pitchFamily="2" charset="2"/>
              <a:buNone/>
            </a:pPr>
            <a:r>
              <a:rPr lang="en-US" dirty="0" err="1"/>
              <a:t>Pr</a:t>
            </a:r>
            <a:r>
              <a:rPr lang="en-US" dirty="0"/>
              <a:t>[b</a:t>
            </a:r>
            <a:r>
              <a:rPr lang="en-US" baseline="-25000" dirty="0"/>
              <a:t>2</a:t>
            </a:r>
            <a:r>
              <a:rPr lang="en-US" baseline="30000" dirty="0"/>
              <a:t>est </a:t>
            </a:r>
            <a:r>
              <a:rPr lang="en-US" dirty="0"/>
              <a:t>– t</a:t>
            </a:r>
            <a:r>
              <a:rPr lang="el-GR" baseline="-25000" dirty="0">
                <a:cs typeface="Arial" panose="020B0604020202020204" pitchFamily="34" charset="0"/>
              </a:rPr>
              <a:t>α</a:t>
            </a:r>
            <a:r>
              <a:rPr lang="en-US" baseline="-25000" dirty="0"/>
              <a:t>/2</a:t>
            </a:r>
            <a:r>
              <a:rPr lang="en-US" dirty="0"/>
              <a:t>se (b</a:t>
            </a:r>
            <a:r>
              <a:rPr lang="en-US" baseline="-25000" dirty="0"/>
              <a:t>2</a:t>
            </a:r>
            <a:r>
              <a:rPr lang="en-US" baseline="30000" dirty="0"/>
              <a:t>es</a:t>
            </a:r>
            <a:r>
              <a:rPr lang="en-US" dirty="0"/>
              <a:t>) &lt;</a:t>
            </a:r>
            <a:r>
              <a:rPr lang="en-US" baseline="-25000" dirty="0"/>
              <a:t>=</a:t>
            </a:r>
            <a:r>
              <a:rPr lang="en-US" dirty="0"/>
              <a:t> b &lt;</a:t>
            </a:r>
            <a:r>
              <a:rPr lang="en-US" baseline="-25000" dirty="0"/>
              <a:t>=</a:t>
            </a:r>
            <a:r>
              <a:rPr lang="en-US" dirty="0"/>
              <a:t>  </a:t>
            </a:r>
            <a:r>
              <a:rPr lang="en-US" dirty="0" err="1"/>
              <a:t>Pr</a:t>
            </a:r>
            <a:r>
              <a:rPr lang="en-US" dirty="0"/>
              <a:t>[b</a:t>
            </a:r>
            <a:r>
              <a:rPr lang="en-US" baseline="-25000" dirty="0"/>
              <a:t>2</a:t>
            </a:r>
            <a:r>
              <a:rPr lang="en-US" baseline="30000" dirty="0"/>
              <a:t>est </a:t>
            </a:r>
            <a:r>
              <a:rPr lang="en-US" dirty="0"/>
              <a:t>+ t</a:t>
            </a:r>
            <a:r>
              <a:rPr lang="el-GR" baseline="-25000" dirty="0">
                <a:cs typeface="Arial" panose="020B0604020202020204" pitchFamily="34" charset="0"/>
              </a:rPr>
              <a:t>α</a:t>
            </a:r>
            <a:r>
              <a:rPr lang="en-US" baseline="-25000" dirty="0"/>
              <a:t>/2</a:t>
            </a:r>
            <a:r>
              <a:rPr lang="en-US" dirty="0"/>
              <a:t>se (b</a:t>
            </a:r>
            <a:r>
              <a:rPr lang="en-US" baseline="-25000" dirty="0"/>
              <a:t>2</a:t>
            </a:r>
            <a:r>
              <a:rPr lang="en-US" baseline="30000" dirty="0"/>
              <a:t>es</a:t>
            </a:r>
            <a:r>
              <a:rPr lang="en-US" dirty="0"/>
              <a:t>)</a:t>
            </a:r>
          </a:p>
          <a:p>
            <a:pPr eaLnBrk="1" hangingPunct="1">
              <a:buFont typeface="Wingdings" panose="05000000000000000000" pitchFamily="2" charset="2"/>
              <a:buNone/>
            </a:pPr>
            <a:endParaRPr lang="en-US" dirty="0"/>
          </a:p>
          <a:p>
            <a:pPr eaLnBrk="1" hangingPunct="1">
              <a:buFont typeface="Wingdings" panose="05000000000000000000" pitchFamily="2" charset="2"/>
              <a:buNone/>
            </a:pPr>
            <a:r>
              <a:rPr lang="en-US" dirty="0"/>
              <a:t>The reliability of point estimation measured by its standard error.</a:t>
            </a:r>
          </a:p>
          <a:p>
            <a:pPr eaLnBrk="1" hangingPunct="1">
              <a:buFont typeface="Wingdings" panose="05000000000000000000" pitchFamily="2" charset="2"/>
              <a:buNone/>
            </a:pPr>
            <a:r>
              <a:rPr lang="en-US" dirty="0"/>
              <a:t> Instead of relaying on point estimate we construct an interval around point estimate, say within two or three standard errors which will include with say 95% confidence the true parameter value.        </a:t>
            </a:r>
          </a:p>
        </p:txBody>
      </p:sp>
    </p:spTree>
    <p:extLst>
      <p:ext uri="{BB962C8B-B14F-4D97-AF65-F5344CB8AC3E}">
        <p14:creationId xmlns:p14="http://schemas.microsoft.com/office/powerpoint/2010/main" val="384117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a:t>Linear models:</a:t>
            </a:r>
            <a:endParaRPr lang="ru-RU" dirty="0"/>
          </a:p>
        </p:txBody>
      </p:sp>
      <p:sp>
        <p:nvSpPr>
          <p:cNvPr id="3" name="Содержимое 2"/>
          <p:cNvSpPr>
            <a:spLocks noGrp="1"/>
          </p:cNvSpPr>
          <p:nvPr>
            <p:ph idx="1"/>
          </p:nvPr>
        </p:nvSpPr>
        <p:spPr/>
        <p:txBody>
          <a:bodyPr/>
          <a:lstStyle/>
          <a:p>
            <a:r>
              <a:rPr lang="en-US" dirty="0"/>
              <a:t>Typical linear models</a:t>
            </a:r>
          </a:p>
          <a:p>
            <a:r>
              <a:rPr lang="en-US" dirty="0"/>
              <a:t>in matrix form </a:t>
            </a:r>
          </a:p>
          <a:p>
            <a:r>
              <a:rPr lang="en-US" dirty="0"/>
              <a:t> </a:t>
            </a:r>
            <a:endParaRPr lang="ru-RU" dirty="0"/>
          </a:p>
        </p:txBody>
      </p:sp>
      <p:graphicFrame>
        <p:nvGraphicFramePr>
          <p:cNvPr id="4" name="Объект 3"/>
          <p:cNvGraphicFramePr>
            <a:graphicFrameLocks noChangeAspect="1"/>
          </p:cNvGraphicFramePr>
          <p:nvPr/>
        </p:nvGraphicFramePr>
        <p:xfrm>
          <a:off x="4418013" y="1703388"/>
          <a:ext cx="4095750" cy="452437"/>
        </p:xfrm>
        <a:graphic>
          <a:graphicData uri="http://schemas.openxmlformats.org/presentationml/2006/ole">
            <mc:AlternateContent xmlns:mc="http://schemas.openxmlformats.org/markup-compatibility/2006">
              <mc:Choice xmlns:v="urn:schemas-microsoft-com:vml" Requires="v">
                <p:oleObj spid="_x0000_s1046" name="Формула" r:id="rId3" imgW="2184120" imgH="241200" progId="Equation.3">
                  <p:embed/>
                </p:oleObj>
              </mc:Choice>
              <mc:Fallback>
                <p:oleObj name="Формула" r:id="rId3" imgW="2184120" imgH="2412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8013" y="1703388"/>
                        <a:ext cx="4095750" cy="452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9" name="Object 5"/>
          <p:cNvGraphicFramePr>
            <a:graphicFrameLocks noChangeAspect="1"/>
          </p:cNvGraphicFramePr>
          <p:nvPr/>
        </p:nvGraphicFramePr>
        <p:xfrm>
          <a:off x="1000100" y="2801938"/>
          <a:ext cx="7572427" cy="2682875"/>
        </p:xfrm>
        <a:graphic>
          <a:graphicData uri="http://schemas.openxmlformats.org/presentationml/2006/ole">
            <mc:AlternateContent xmlns:mc="http://schemas.openxmlformats.org/markup-compatibility/2006">
              <mc:Choice xmlns:v="urn:schemas-microsoft-com:vml" Requires="v">
                <p:oleObj spid="_x0000_s1047" name="Формула" r:id="rId5" imgW="2552400" imgH="1371600" progId="Equation.3">
                  <p:embed/>
                </p:oleObj>
              </mc:Choice>
              <mc:Fallback>
                <p:oleObj name="Формула" r:id="rId5" imgW="2552400" imgH="1371600" progId="Equation.3">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00" y="2801938"/>
                        <a:ext cx="7572427" cy="268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25470"/>
          </a:xfrm>
        </p:spPr>
        <p:txBody>
          <a:bodyPr>
            <a:normAutofit/>
          </a:bodyPr>
          <a:lstStyle/>
          <a:p>
            <a:r>
              <a:rPr lang="en-US" dirty="0"/>
              <a:t>Linear models:</a:t>
            </a:r>
            <a:endParaRPr lang="ru-RU" dirty="0"/>
          </a:p>
        </p:txBody>
      </p:sp>
      <p:graphicFrame>
        <p:nvGraphicFramePr>
          <p:cNvPr id="48129" name="Object 1"/>
          <p:cNvGraphicFramePr>
            <a:graphicFrameLocks noChangeAspect="1"/>
          </p:cNvGraphicFramePr>
          <p:nvPr/>
        </p:nvGraphicFramePr>
        <p:xfrm>
          <a:off x="1357290" y="1285860"/>
          <a:ext cx="6000793" cy="3560762"/>
        </p:xfrm>
        <a:graphic>
          <a:graphicData uri="http://schemas.openxmlformats.org/presentationml/2006/ole">
            <mc:AlternateContent xmlns:mc="http://schemas.openxmlformats.org/markup-compatibility/2006">
              <mc:Choice xmlns:v="urn:schemas-microsoft-com:vml" Requires="v">
                <p:oleObj spid="_x0000_s48138" name="Формула" r:id="rId3" imgW="2273040" imgH="1739880" progId="Equation.3">
                  <p:embed/>
                </p:oleObj>
              </mc:Choice>
              <mc:Fallback>
                <p:oleObj name="Формула" r:id="rId3" imgW="2273040" imgH="173988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7290" y="1285860"/>
                        <a:ext cx="6000793" cy="356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629</TotalTime>
  <Words>778</Words>
  <Application>Microsoft Office PowerPoint</Application>
  <PresentationFormat>On-screen Show (4:3)</PresentationFormat>
  <Paragraphs>113</Paragraphs>
  <Slides>19</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8" baseType="lpstr">
      <vt:lpstr>Arial</vt:lpstr>
      <vt:lpstr>Arial Narrow</vt:lpstr>
      <vt:lpstr>Calibri</vt:lpstr>
      <vt:lpstr>Calibri Light</vt:lpstr>
      <vt:lpstr>Times New Roman</vt:lpstr>
      <vt:lpstr>Wingdings</vt:lpstr>
      <vt:lpstr>Retrospect</vt:lpstr>
      <vt:lpstr>Equation</vt:lpstr>
      <vt:lpstr>Формула</vt:lpstr>
      <vt:lpstr>Fundamentals of regression analysis </vt:lpstr>
      <vt:lpstr>The essence of OLS </vt:lpstr>
      <vt:lpstr>Assumptions.</vt:lpstr>
      <vt:lpstr>Presentation of the regression analysis results  </vt:lpstr>
      <vt:lpstr>Classical theory of statistical      inference</vt:lpstr>
      <vt:lpstr>Hypothesis test </vt:lpstr>
      <vt:lpstr>Confidence interval estimation</vt:lpstr>
      <vt:lpstr>Linear models:</vt:lpstr>
      <vt:lpstr>Linear models:</vt:lpstr>
      <vt:lpstr>Logic of OLS </vt:lpstr>
      <vt:lpstr>Multicollinearity: reasons</vt:lpstr>
      <vt:lpstr>Perfect v.s less than perfect</vt:lpstr>
      <vt:lpstr>Practical consequences </vt:lpstr>
      <vt:lpstr>PowerPoint Presentation</vt:lpstr>
      <vt:lpstr>Detection</vt:lpstr>
      <vt:lpstr>Auxiliary regression </vt:lpstr>
      <vt:lpstr>What to do ?</vt:lpstr>
      <vt:lpstr>Assumption:</vt:lpstr>
      <vt:lpstr>Reasons: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DNA7 X86</dc:creator>
  <cp:lastModifiedBy>Ziyodullo</cp:lastModifiedBy>
  <cp:revision>54</cp:revision>
  <dcterms:created xsi:type="dcterms:W3CDTF">2014-05-21T08:01:14Z</dcterms:created>
  <dcterms:modified xsi:type="dcterms:W3CDTF">2016-09-30T07:10:48Z</dcterms:modified>
</cp:coreProperties>
</file>