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notesMasterIdLst>
    <p:notesMasterId r:id="rId25"/>
  </p:notesMasterIdLst>
  <p:handoutMasterIdLst>
    <p:handoutMasterId r:id="rId26"/>
  </p:handoutMasterIdLst>
  <p:sldIdLst>
    <p:sldId id="256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8" r:id="rId17"/>
    <p:sldId id="290" r:id="rId18"/>
    <p:sldId id="291" r:id="rId19"/>
    <p:sldId id="299" r:id="rId20"/>
    <p:sldId id="301" r:id="rId21"/>
    <p:sldId id="300" r:id="rId22"/>
    <p:sldId id="303" r:id="rId23"/>
    <p:sldId id="30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4" Type="http://schemas.openxmlformats.org/officeDocument/2006/relationships/image" Target="../media/image36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4" Type="http://schemas.openxmlformats.org/officeDocument/2006/relationships/image" Target="../media/image40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1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4" Type="http://schemas.openxmlformats.org/officeDocument/2006/relationships/image" Target="../media/image3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C2741E-9CBB-4564-926C-7E5429A4E8C1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43B21F-9916-4E25-B451-32EF7DC344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99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4E93ED-CC7C-4C2B-A4EF-56173DE23331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F29512-4ACD-460A-8608-3AC7F4881A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920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CCAAC1-79BF-42C9-AB19-D3014CAA6737}" type="slidenum">
              <a:rPr lang="en-GB"/>
              <a:pPr/>
              <a:t>23</a:t>
            </a:fld>
            <a:endParaRPr lang="en-GB"/>
          </a:p>
        </p:txBody>
      </p:sp>
      <p:sp>
        <p:nvSpPr>
          <p:cNvPr id="251906" name="Rectangle 2"/>
          <p:cNvSpPr>
            <a:spLocks noChangeArrowheads="1"/>
          </p:cNvSpPr>
          <p:nvPr/>
        </p:nvSpPr>
        <p:spPr bwMode="auto">
          <a:xfrm>
            <a:off x="3885453" y="0"/>
            <a:ext cx="2972547" cy="457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1907" name="Rectangle 3"/>
          <p:cNvSpPr>
            <a:spLocks noChangeArrowheads="1"/>
          </p:cNvSpPr>
          <p:nvPr/>
        </p:nvSpPr>
        <p:spPr bwMode="auto">
          <a:xfrm>
            <a:off x="3885453" y="8686288"/>
            <a:ext cx="2972547" cy="457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9050" tIns="0" rIns="19050" bIns="0" anchor="b"/>
          <a:lstStyle/>
          <a:p>
            <a:pPr algn="r" eaLnBrk="0" hangingPunct="0"/>
            <a:r>
              <a:rPr lang="en-US" sz="1000" i="1">
                <a:latin typeface="Times New Roman" pitchFamily="18" charset="0"/>
              </a:rPr>
              <a:t>3</a:t>
            </a:r>
          </a:p>
        </p:txBody>
      </p:sp>
      <p:sp>
        <p:nvSpPr>
          <p:cNvPr id="251908" name="Rectangle 4"/>
          <p:cNvSpPr>
            <a:spLocks noChangeArrowheads="1"/>
          </p:cNvSpPr>
          <p:nvPr/>
        </p:nvSpPr>
        <p:spPr bwMode="auto">
          <a:xfrm>
            <a:off x="0" y="8686288"/>
            <a:ext cx="2972547" cy="457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1909" name="Rectangle 5"/>
          <p:cNvSpPr>
            <a:spLocks noChangeArrowheads="1"/>
          </p:cNvSpPr>
          <p:nvPr/>
        </p:nvSpPr>
        <p:spPr bwMode="auto">
          <a:xfrm>
            <a:off x="0" y="0"/>
            <a:ext cx="2972547" cy="457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19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w="12700" cap="flat">
            <a:solidFill>
              <a:schemeClr val="tx1"/>
            </a:solidFill>
          </a:ln>
        </p:spPr>
      </p:sp>
      <p:sp>
        <p:nvSpPr>
          <p:cNvPr id="25191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14508" y="4343144"/>
            <a:ext cx="5028986" cy="4115019"/>
          </a:xfrm>
          <a:ln/>
        </p:spPr>
        <p:txBody>
          <a:bodyPr lIns="90488" tIns="44450" rIns="90488" bIns="4445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455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5D98A-525B-4CC4-A881-3EBF89B3E179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E7B1-584B-4E19-BB66-42B0EAE56F5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0447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5D98A-525B-4CC4-A881-3EBF89B3E179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E7B1-584B-4E19-BB66-42B0EAE56F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147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5D98A-525B-4CC4-A881-3EBF89B3E179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E7B1-584B-4E19-BB66-42B0EAE56F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2753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24361-DA01-4ACC-B2B5-9A6A29FB0D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77080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26E175-3096-44BA-B1B5-C5E09CA9516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129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5D98A-525B-4CC4-A881-3EBF89B3E179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E7B1-584B-4E19-BB66-42B0EAE56F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848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5D98A-525B-4CC4-A881-3EBF89B3E179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E7B1-584B-4E19-BB66-42B0EAE56F5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9599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5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5D98A-525B-4CC4-A881-3EBF89B3E179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E7B1-584B-4E19-BB66-42B0EAE56F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133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5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5D98A-525B-4CC4-A881-3EBF89B3E179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E7B1-584B-4E19-BB66-42B0EAE56F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251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5D98A-525B-4CC4-A881-3EBF89B3E179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E7B1-584B-4E19-BB66-42B0EAE56F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557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5D98A-525B-4CC4-A881-3EBF89B3E179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E7B1-584B-4E19-BB66-42B0EAE56F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37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C105D98A-525B-4CC4-A881-3EBF89B3E179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40FE7B1-584B-4E19-BB66-42B0EAE56F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998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5D98A-525B-4CC4-A881-3EBF89B3E179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E7B1-584B-4E19-BB66-42B0EAE56F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068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9144001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105D98A-525B-4CC4-A881-3EBF89B3E179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40FE7B1-584B-4E19-BB66-42B0EAE56F5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2572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25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26.bin"/><Relationship Id="rId5" Type="http://schemas.openxmlformats.org/officeDocument/2006/relationships/oleObject" Target="../embeddings/oleObject23.bin"/><Relationship Id="rId10" Type="http://schemas.openxmlformats.org/officeDocument/2006/relationships/image" Target="../media/image24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25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26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31.bin"/><Relationship Id="rId10" Type="http://schemas.openxmlformats.org/officeDocument/2006/relationships/image" Target="../media/image32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33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35.bin"/><Relationship Id="rId10" Type="http://schemas.openxmlformats.org/officeDocument/2006/relationships/image" Target="../media/image36.w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37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39.bin"/><Relationship Id="rId10" Type="http://schemas.openxmlformats.org/officeDocument/2006/relationships/image" Target="../media/image40.wmf"/><Relationship Id="rId4" Type="http://schemas.openxmlformats.org/officeDocument/2006/relationships/image" Target="../media/image37.wmf"/><Relationship Id="rId9" Type="http://schemas.openxmlformats.org/officeDocument/2006/relationships/oleObject" Target="../embeddings/oleObject4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41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4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44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45.w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6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1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3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15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6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20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2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800" dirty="0"/>
              <a:t>Fundamentals of regression analysis 2 </a:t>
            </a:r>
            <a:endParaRPr lang="ru-RU" sz="3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Obid</a:t>
            </a:r>
            <a:r>
              <a:rPr lang="en-US" dirty="0"/>
              <a:t> </a:t>
            </a:r>
            <a:r>
              <a:rPr lang="en-US" dirty="0" err="1"/>
              <a:t>A.Khakimov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274638"/>
            <a:ext cx="8229600" cy="8604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err="1"/>
              <a:t>Breush</a:t>
            </a:r>
            <a:r>
              <a:rPr lang="en-US" sz="4000" dirty="0"/>
              <a:t>-Pagan-Godfrey Test </a:t>
            </a:r>
            <a:br>
              <a:rPr lang="en-US" sz="4000" dirty="0"/>
            </a:br>
            <a:endParaRPr lang="ru-RU" sz="4000" dirty="0"/>
          </a:p>
        </p:txBody>
      </p:sp>
      <p:graphicFrame>
        <p:nvGraphicFramePr>
          <p:cNvPr id="85004" name="Object 1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555875" y="1125538"/>
          <a:ext cx="2230438" cy="979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7" name="Equation" r:id="rId3" imgW="1041120" imgH="457200" progId="Equation.3">
                  <p:embed/>
                </p:oleObj>
              </mc:Choice>
              <mc:Fallback>
                <p:oleObj name="Equation" r:id="rId3" imgW="1041120" imgH="4572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75" y="1125538"/>
                        <a:ext cx="2230438" cy="979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06" name="Object 1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508625" y="1412875"/>
          <a:ext cx="1420813" cy="151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8" name="Equation" r:id="rId5" imgW="787320" imgH="838080" progId="Equation.3">
                  <p:embed/>
                </p:oleObj>
              </mc:Choice>
              <mc:Fallback>
                <p:oleObj name="Equation" r:id="rId5" imgW="787320" imgH="8380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5" y="1412875"/>
                        <a:ext cx="1420813" cy="1512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09" name="Object 1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563938" y="2276475"/>
          <a:ext cx="892175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9" name="Equation" r:id="rId7" imgW="545760" imgH="660240" progId="Equation.3">
                  <p:embed/>
                </p:oleObj>
              </mc:Choice>
              <mc:Fallback>
                <p:oleObj name="Equation" r:id="rId7" imgW="545760" imgH="66024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2276475"/>
                        <a:ext cx="892175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16" name="Object 24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2627313" y="3716338"/>
          <a:ext cx="3313112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0" name="Equation" r:id="rId9" imgW="2145960" imgH="457200" progId="Equation.3">
                  <p:embed/>
                </p:oleObj>
              </mc:Choice>
              <mc:Fallback>
                <p:oleObj name="Equation" r:id="rId9" imgW="2145960" imgH="4572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3716338"/>
                        <a:ext cx="3313112" cy="706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8" name="Text Box 6"/>
          <p:cNvSpPr txBox="1">
            <a:spLocks noChangeArrowheads="1"/>
          </p:cNvSpPr>
          <p:nvPr/>
        </p:nvSpPr>
        <p:spPr bwMode="auto">
          <a:xfrm>
            <a:off x="684213" y="692150"/>
            <a:ext cx="74168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latin typeface="Times New Roman" pitchFamily="18" charset="0"/>
              </a:rPr>
              <a:t>Step1. </a:t>
            </a:r>
            <a:r>
              <a:rPr lang="en-US" sz="2800" dirty="0">
                <a:latin typeface="Times New Roman" pitchFamily="18" charset="0"/>
              </a:rPr>
              <a:t>Estimate original regression model and get </a:t>
            </a:r>
          </a:p>
          <a:p>
            <a:r>
              <a:rPr lang="en-US" sz="2800" dirty="0">
                <a:latin typeface="Times New Roman" pitchFamily="18" charset="0"/>
              </a:rPr>
              <a:t>residuals .</a:t>
            </a:r>
          </a:p>
          <a:p>
            <a:r>
              <a:rPr lang="en-US" sz="2800" dirty="0">
                <a:latin typeface="Times New Roman" pitchFamily="18" charset="0"/>
              </a:rPr>
              <a:t>  </a:t>
            </a:r>
            <a:endParaRPr lang="ru-RU" sz="2800" dirty="0">
              <a:latin typeface="Times New Roman" pitchFamily="18" charset="0"/>
            </a:endParaRPr>
          </a:p>
        </p:txBody>
      </p:sp>
      <p:sp>
        <p:nvSpPr>
          <p:cNvPr id="10249" name="Text Box 13"/>
          <p:cNvSpPr txBox="1">
            <a:spLocks noChangeArrowheads="1"/>
          </p:cNvSpPr>
          <p:nvPr/>
        </p:nvSpPr>
        <p:spPr bwMode="auto">
          <a:xfrm>
            <a:off x="684213" y="1700213"/>
            <a:ext cx="29511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Step2. </a:t>
            </a:r>
            <a:r>
              <a:rPr lang="en-US" sz="2800">
                <a:latin typeface="Times New Roman" pitchFamily="18" charset="0"/>
              </a:rPr>
              <a:t>Obtain </a:t>
            </a:r>
          </a:p>
          <a:p>
            <a:r>
              <a:rPr lang="en-US" sz="2800">
                <a:latin typeface="Times New Roman" pitchFamily="18" charset="0"/>
              </a:rPr>
              <a:t>  </a:t>
            </a:r>
            <a:endParaRPr lang="ru-RU" sz="2800">
              <a:latin typeface="Times New Roman" pitchFamily="18" charset="0"/>
            </a:endParaRPr>
          </a:p>
        </p:txBody>
      </p:sp>
      <p:sp>
        <p:nvSpPr>
          <p:cNvPr id="10250" name="Text Box 16"/>
          <p:cNvSpPr txBox="1">
            <a:spLocks noChangeArrowheads="1"/>
          </p:cNvSpPr>
          <p:nvPr/>
        </p:nvSpPr>
        <p:spPr bwMode="auto">
          <a:xfrm>
            <a:off x="539750" y="2420938"/>
            <a:ext cx="31686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Step3. </a:t>
            </a:r>
            <a:r>
              <a:rPr lang="en-US" sz="2800">
                <a:latin typeface="Times New Roman" pitchFamily="18" charset="0"/>
              </a:rPr>
              <a:t>Construct  </a:t>
            </a:r>
          </a:p>
          <a:p>
            <a:r>
              <a:rPr lang="en-US" sz="2800">
                <a:latin typeface="Times New Roman" pitchFamily="18" charset="0"/>
              </a:rPr>
              <a:t>  </a:t>
            </a:r>
            <a:endParaRPr lang="ru-RU" sz="2800">
              <a:latin typeface="Times New Roman" pitchFamily="18" charset="0"/>
            </a:endParaRPr>
          </a:p>
        </p:txBody>
      </p:sp>
      <p:sp>
        <p:nvSpPr>
          <p:cNvPr id="10251" name="Text Box 21"/>
          <p:cNvSpPr txBox="1">
            <a:spLocks noChangeArrowheads="1"/>
          </p:cNvSpPr>
          <p:nvPr/>
        </p:nvSpPr>
        <p:spPr bwMode="auto">
          <a:xfrm>
            <a:off x="539750" y="3141663"/>
            <a:ext cx="7200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Step4. </a:t>
            </a:r>
            <a:r>
              <a:rPr lang="en-US" sz="2800">
                <a:latin typeface="Times New Roman" pitchFamily="18" charset="0"/>
              </a:rPr>
              <a:t>Estimate the following regression model. </a:t>
            </a:r>
            <a:endParaRPr lang="ru-RU" sz="2800">
              <a:latin typeface="Times New Roman" pitchFamily="18" charset="0"/>
            </a:endParaRPr>
          </a:p>
        </p:txBody>
      </p:sp>
      <p:sp>
        <p:nvSpPr>
          <p:cNvPr id="10252" name="Text Box 26"/>
          <p:cNvSpPr txBox="1">
            <a:spLocks noChangeArrowheads="1"/>
          </p:cNvSpPr>
          <p:nvPr/>
        </p:nvSpPr>
        <p:spPr bwMode="auto">
          <a:xfrm>
            <a:off x="611188" y="4365625"/>
            <a:ext cx="23764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Step5. Obtain </a:t>
            </a:r>
            <a:r>
              <a:rPr lang="en-US" sz="2800">
                <a:latin typeface="Times New Roman" pitchFamily="18" charset="0"/>
              </a:rPr>
              <a:t> </a:t>
            </a:r>
            <a:endParaRPr lang="ru-RU" sz="2800">
              <a:latin typeface="Times New Roman" pitchFamily="18" charset="0"/>
            </a:endParaRPr>
          </a:p>
        </p:txBody>
      </p:sp>
      <p:graphicFrame>
        <p:nvGraphicFramePr>
          <p:cNvPr id="85019" name="Object 27"/>
          <p:cNvGraphicFramePr>
            <a:graphicFrameLocks noChangeAspect="1"/>
          </p:cNvGraphicFramePr>
          <p:nvPr/>
        </p:nvGraphicFramePr>
        <p:xfrm>
          <a:off x="3419475" y="4437063"/>
          <a:ext cx="1873250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1" name="Equation" r:id="rId11" imgW="698400" imgH="863280" progId="Equation.3">
                  <p:embed/>
                </p:oleObj>
              </mc:Choice>
              <mc:Fallback>
                <p:oleObj name="Equation" r:id="rId11" imgW="698400" imgH="86328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4437063"/>
                        <a:ext cx="1873250" cy="1533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3" name="Text Box 28"/>
          <p:cNvSpPr txBox="1">
            <a:spLocks noChangeArrowheads="1"/>
          </p:cNvSpPr>
          <p:nvPr/>
        </p:nvSpPr>
        <p:spPr bwMode="auto">
          <a:xfrm>
            <a:off x="539750" y="5589588"/>
            <a:ext cx="75612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m- is number of parameters of Step 4 regression</a:t>
            </a:r>
            <a:endParaRPr lang="en-US" sz="2800">
              <a:latin typeface="Times New Roman" pitchFamily="18" charset="0"/>
            </a:endParaRPr>
          </a:p>
          <a:p>
            <a:r>
              <a:rPr lang="en-US" sz="2800">
                <a:latin typeface="Times New Roman" pitchFamily="18" charset="0"/>
              </a:rPr>
              <a:t>  </a:t>
            </a:r>
            <a:endParaRPr lang="ru-RU" sz="28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5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5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5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5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5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334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/>
              <a:t>White’s general </a:t>
            </a:r>
            <a:r>
              <a:rPr lang="en-US" sz="3200" dirty="0" err="1"/>
              <a:t>Hetroscedasticity</a:t>
            </a:r>
            <a:r>
              <a:rPr lang="en-US" sz="3200" dirty="0"/>
              <a:t> test </a:t>
            </a:r>
            <a:br>
              <a:rPr lang="en-US" sz="3200" dirty="0"/>
            </a:br>
            <a:endParaRPr lang="ru-RU" sz="3200" dirty="0"/>
          </a:p>
        </p:txBody>
      </p:sp>
      <p:graphicFrame>
        <p:nvGraphicFramePr>
          <p:cNvPr id="91143" name="Object 7"/>
          <p:cNvGraphicFramePr>
            <a:graphicFrameLocks noGrp="1" noChangeAspect="1"/>
          </p:cNvGraphicFramePr>
          <p:nvPr>
            <p:ph sz="half" idx="1"/>
          </p:nvPr>
        </p:nvGraphicFramePr>
        <p:xfrm>
          <a:off x="1835150" y="2636838"/>
          <a:ext cx="5614988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3" name="Equation" r:id="rId3" imgW="3301920" imgH="482400" progId="Equation.3">
                  <p:embed/>
                </p:oleObj>
              </mc:Choice>
              <mc:Fallback>
                <p:oleObj name="Equation" r:id="rId3" imgW="3301920" imgH="4824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2636838"/>
                        <a:ext cx="5614988" cy="820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0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701925" y="1484313"/>
          <a:ext cx="4894263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4" name="Equation" r:id="rId5" imgW="1612800" imgH="228600" progId="Equation.3">
                  <p:embed/>
                </p:oleObj>
              </mc:Choice>
              <mc:Fallback>
                <p:oleObj name="Equation" r:id="rId5" imgW="161280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1925" y="1484313"/>
                        <a:ext cx="4894263" cy="693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8" name="Object 1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708400" y="3551238"/>
          <a:ext cx="1439863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5" name="Equation" r:id="rId7" imgW="672840" imgH="457200" progId="Equation.3">
                  <p:embed/>
                </p:oleObj>
              </mc:Choice>
              <mc:Fallback>
                <p:oleObj name="Equation" r:id="rId7" imgW="672840" imgH="4572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3551238"/>
                        <a:ext cx="1439863" cy="977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84213" y="4581525"/>
            <a:ext cx="73263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If you reject your Null hypothesis then there is </a:t>
            </a:r>
          </a:p>
          <a:p>
            <a:r>
              <a:rPr lang="en-US" sz="2800" b="1">
                <a:latin typeface="Times New Roman" pitchFamily="18" charset="0"/>
              </a:rPr>
              <a:t>Hetroscedasticity.</a:t>
            </a:r>
          </a:p>
          <a:p>
            <a:r>
              <a:rPr lang="en-US" sz="2800">
                <a:latin typeface="Times New Roman" pitchFamily="18" charset="0"/>
              </a:rPr>
              <a:t> .</a:t>
            </a:r>
          </a:p>
          <a:p>
            <a:r>
              <a:rPr lang="en-US" sz="2800">
                <a:latin typeface="Times New Roman" pitchFamily="18" charset="0"/>
              </a:rPr>
              <a:t>  </a:t>
            </a:r>
            <a:endParaRPr lang="ru-RU" sz="2800">
              <a:latin typeface="Times New Roman" pitchFamily="18" charset="0"/>
            </a:endParaRPr>
          </a:p>
        </p:txBody>
      </p:sp>
      <p:sp>
        <p:nvSpPr>
          <p:cNvPr id="11271" name="Text Box 9"/>
          <p:cNvSpPr txBox="1">
            <a:spLocks noChangeArrowheads="1"/>
          </p:cNvSpPr>
          <p:nvPr/>
        </p:nvSpPr>
        <p:spPr bwMode="auto">
          <a:xfrm>
            <a:off x="539750" y="981075"/>
            <a:ext cx="74168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Step1. </a:t>
            </a:r>
            <a:r>
              <a:rPr lang="en-US" sz="2800">
                <a:latin typeface="Times New Roman" pitchFamily="18" charset="0"/>
              </a:rPr>
              <a:t>Estimate original regression model and get </a:t>
            </a:r>
          </a:p>
          <a:p>
            <a:r>
              <a:rPr lang="en-US" sz="2800">
                <a:latin typeface="Times New Roman" pitchFamily="18" charset="0"/>
              </a:rPr>
              <a:t>residuals .</a:t>
            </a:r>
          </a:p>
          <a:p>
            <a:r>
              <a:rPr lang="en-US" sz="2800">
                <a:latin typeface="Times New Roman" pitchFamily="18" charset="0"/>
              </a:rPr>
              <a:t>  </a:t>
            </a:r>
            <a:endParaRPr lang="ru-RU" sz="2800">
              <a:latin typeface="Times New Roman" pitchFamily="18" charset="0"/>
            </a:endParaRPr>
          </a:p>
        </p:txBody>
      </p:sp>
      <p:sp>
        <p:nvSpPr>
          <p:cNvPr id="11272" name="Text Box 10"/>
          <p:cNvSpPr txBox="1">
            <a:spLocks noChangeArrowheads="1"/>
          </p:cNvSpPr>
          <p:nvPr/>
        </p:nvSpPr>
        <p:spPr bwMode="auto">
          <a:xfrm>
            <a:off x="468313" y="2060575"/>
            <a:ext cx="7416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Step2. </a:t>
            </a:r>
            <a:r>
              <a:rPr lang="en-US" sz="2800">
                <a:latin typeface="Times New Roman" pitchFamily="18" charset="0"/>
              </a:rPr>
              <a:t>Estimate </a:t>
            </a:r>
          </a:p>
          <a:p>
            <a:r>
              <a:rPr lang="en-US" sz="2800">
                <a:latin typeface="Times New Roman" pitchFamily="18" charset="0"/>
              </a:rPr>
              <a:t>  </a:t>
            </a:r>
            <a:endParaRPr lang="ru-RU" sz="28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822960" y="286605"/>
            <a:ext cx="7543800" cy="98215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Remedial Measures</a:t>
            </a:r>
            <a:endParaRPr lang="ru-RU" dirty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en-US"/>
              <a:t>Weighted Least squares </a:t>
            </a:r>
          </a:p>
          <a:p>
            <a:pPr eaLnBrk="1" hangingPunct="1"/>
            <a:r>
              <a:rPr lang="en-US"/>
              <a:t>White’s Hetroscedasticity consistent variance and standard errors.</a:t>
            </a:r>
          </a:p>
          <a:p>
            <a:pPr eaLnBrk="1" hangingPunct="1"/>
            <a:r>
              <a:rPr lang="en-US"/>
              <a:t>Transformations according to Hetroscedasticity pattern.</a:t>
            </a:r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54588"/>
            <a:ext cx="8229600" cy="4525963"/>
          </a:xfrm>
        </p:spPr>
        <p:txBody>
          <a:bodyPr/>
          <a:lstStyle/>
          <a:p>
            <a:r>
              <a:rPr lang="en-US" dirty="0"/>
              <a:t>LM test score</a:t>
            </a:r>
          </a:p>
          <a:p>
            <a:pPr>
              <a:buNone/>
            </a:pPr>
            <a:r>
              <a:rPr lang="en-US" dirty="0"/>
              <a:t>and assume that  </a:t>
            </a:r>
          </a:p>
          <a:p>
            <a:pPr marL="514350" indent="-514350">
              <a:buAutoNum type="arabicPeriod"/>
            </a:pPr>
            <a:r>
              <a:rPr lang="en-US" dirty="0"/>
              <a:t>Regress each element of X2 onto all elements of X1 and collect residual in </a:t>
            </a:r>
            <a:r>
              <a:rPr lang="en-US" b="1" dirty="0"/>
              <a:t>r </a:t>
            </a:r>
            <a:r>
              <a:rPr lang="en-US" dirty="0"/>
              <a:t>matrix</a:t>
            </a:r>
          </a:p>
          <a:p>
            <a:pPr marL="514350" indent="-514350">
              <a:buAutoNum type="arabicPeriod"/>
            </a:pPr>
            <a:r>
              <a:rPr lang="en-US" dirty="0"/>
              <a:t>Then form </a:t>
            </a:r>
            <a:r>
              <a:rPr lang="en-US" b="1" dirty="0"/>
              <a:t>u*R</a:t>
            </a:r>
          </a:p>
          <a:p>
            <a:pPr marL="514350" indent="-514350">
              <a:buAutoNum type="arabicPeriod"/>
            </a:pPr>
            <a:r>
              <a:rPr lang="en-US" dirty="0"/>
              <a:t>Then run regression 1 on </a:t>
            </a:r>
            <a:r>
              <a:rPr lang="en-US" b="1" dirty="0" err="1"/>
              <a:t>ur</a:t>
            </a:r>
            <a:endParaRPr lang="en-US" b="1" dirty="0"/>
          </a:p>
          <a:p>
            <a:pPr marL="514350" indent="-514350">
              <a:buAutoNum type="arabicPeriod"/>
            </a:pPr>
            <a:r>
              <a:rPr lang="en-US" dirty="0"/>
              <a:t> </a:t>
            </a:r>
            <a:endParaRPr lang="ru-RU" dirty="0"/>
          </a:p>
        </p:txBody>
      </p:sp>
      <p:graphicFrame>
        <p:nvGraphicFramePr>
          <p:cNvPr id="4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941285"/>
              </p:ext>
            </p:extLst>
          </p:nvPr>
        </p:nvGraphicFramePr>
        <p:xfrm>
          <a:off x="4257715" y="2625727"/>
          <a:ext cx="3592513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7" name="Формула" r:id="rId3" imgW="1307880" imgH="241200" progId="Equation.3">
                  <p:embed/>
                </p:oleObj>
              </mc:Choice>
              <mc:Fallback>
                <p:oleObj name="Формула" r:id="rId3" imgW="1307880" imgH="24120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7715" y="2625727"/>
                        <a:ext cx="3592513" cy="657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243512"/>
              </p:ext>
            </p:extLst>
          </p:nvPr>
        </p:nvGraphicFramePr>
        <p:xfrm>
          <a:off x="4716016" y="3949708"/>
          <a:ext cx="1954213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8" name="Формула" r:id="rId5" imgW="711000" imgH="228600" progId="Equation.3">
                  <p:embed/>
                </p:oleObj>
              </mc:Choice>
              <mc:Fallback>
                <p:oleObj name="Формула" r:id="rId5" imgW="711000" imgH="228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3949708"/>
                        <a:ext cx="1954213" cy="62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0"/>
          <p:cNvGraphicFramePr>
            <a:graphicFrameLocks noChangeAspect="1"/>
          </p:cNvGraphicFramePr>
          <p:nvPr/>
        </p:nvGraphicFramePr>
        <p:xfrm>
          <a:off x="1571604" y="4572008"/>
          <a:ext cx="3706817" cy="851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9" name="Формула" r:id="rId7" imgW="1041120" imgH="241200" progId="Equation.3">
                  <p:embed/>
                </p:oleObj>
              </mc:Choice>
              <mc:Fallback>
                <p:oleObj name="Формула" r:id="rId7" imgW="1041120" imgH="2412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04" y="4572008"/>
                        <a:ext cx="3706817" cy="85162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0"/>
          <p:cNvGraphicFramePr>
            <a:graphicFrameLocks noChangeAspect="1"/>
          </p:cNvGraphicFramePr>
          <p:nvPr/>
        </p:nvGraphicFramePr>
        <p:xfrm>
          <a:off x="711200" y="5643563"/>
          <a:ext cx="6418263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0" name="Формула" r:id="rId9" imgW="2336760" imgH="266400" progId="Equation.3">
                  <p:embed/>
                </p:oleObj>
              </mc:Choice>
              <mc:Fallback>
                <p:oleObj name="Формула" r:id="rId9" imgW="2336760" imgH="2664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5643563"/>
                        <a:ext cx="6418263" cy="727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Autocorrelation reasons:</a:t>
            </a:r>
            <a:endParaRPr lang="ru-RU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981075"/>
            <a:ext cx="8229600" cy="5184775"/>
          </a:xfrm>
        </p:spPr>
        <p:txBody>
          <a:bodyPr/>
          <a:lstStyle/>
          <a:p>
            <a:pPr eaLnBrk="1" hangingPunct="1"/>
            <a:r>
              <a:rPr lang="en-US" dirty="0">
                <a:latin typeface="Times New Roman" pitchFamily="18" charset="0"/>
              </a:rPr>
              <a:t>Inertia. </a:t>
            </a:r>
          </a:p>
          <a:p>
            <a:pPr eaLnBrk="1" hangingPunct="1"/>
            <a:r>
              <a:rPr lang="en-US" dirty="0">
                <a:latin typeface="Times New Roman" pitchFamily="18" charset="0"/>
              </a:rPr>
              <a:t>Specification Bias: Omitted relevant variables.</a:t>
            </a:r>
          </a:p>
          <a:p>
            <a:pPr eaLnBrk="1" hangingPunct="1"/>
            <a:r>
              <a:rPr lang="en-US" dirty="0">
                <a:latin typeface="Times New Roman" pitchFamily="18" charset="0"/>
              </a:rPr>
              <a:t>Specification bias: Incorrect functional form.</a:t>
            </a:r>
          </a:p>
          <a:p>
            <a:pPr eaLnBrk="1" hangingPunct="1"/>
            <a:r>
              <a:rPr lang="en-US" dirty="0">
                <a:latin typeface="Times New Roman" pitchFamily="18" charset="0"/>
              </a:rPr>
              <a:t>Cobweb phenomenon.</a:t>
            </a:r>
          </a:p>
          <a:p>
            <a:pPr eaLnBrk="1" hangingPunct="1"/>
            <a:r>
              <a:rPr lang="en-US" dirty="0">
                <a:latin typeface="Times New Roman" pitchFamily="18" charset="0"/>
              </a:rPr>
              <a:t>Lags </a:t>
            </a:r>
          </a:p>
          <a:p>
            <a:pPr eaLnBrk="1" hangingPunct="1"/>
            <a:r>
              <a:rPr lang="en-US" dirty="0">
                <a:latin typeface="Times New Roman" pitchFamily="18" charset="0"/>
              </a:rPr>
              <a:t>Data manipulation.</a:t>
            </a:r>
          </a:p>
          <a:p>
            <a:pPr eaLnBrk="1" hangingPunct="1"/>
            <a:r>
              <a:rPr lang="en-US" dirty="0">
                <a:latin typeface="Times New Roman" pitchFamily="18" charset="0"/>
              </a:rPr>
              <a:t>Data Transformation.</a:t>
            </a:r>
          </a:p>
          <a:p>
            <a:pPr eaLnBrk="1" hangingPunct="1"/>
            <a:r>
              <a:rPr lang="en-US" dirty="0">
                <a:latin typeface="Times New Roman" pitchFamily="18" charset="0"/>
              </a:rPr>
              <a:t>Non-stationary</a:t>
            </a:r>
          </a:p>
          <a:p>
            <a:pPr eaLnBrk="1" hangingPunct="1">
              <a:buFontTx/>
              <a:buNone/>
            </a:pPr>
            <a:endParaRPr lang="en-US" dirty="0">
              <a:latin typeface="Times New Roman" pitchFamily="18" charset="0"/>
            </a:endParaRPr>
          </a:p>
          <a:p>
            <a:pPr eaLnBrk="1" hangingPunct="1"/>
            <a:endParaRPr lang="ru-RU" dirty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0"/>
            <a:ext cx="7467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Consequences:</a:t>
            </a:r>
            <a:endParaRPr lang="ru-RU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pPr eaLnBrk="1" hangingPunct="1"/>
            <a:r>
              <a:rPr lang="en-US" dirty="0"/>
              <a:t>The regression coefficients are unbiased </a:t>
            </a:r>
          </a:p>
          <a:p>
            <a:pPr eaLnBrk="1" hangingPunct="1"/>
            <a:r>
              <a:rPr lang="en-US" dirty="0"/>
              <a:t>The usual formula for coefficient variances is wrong</a:t>
            </a:r>
          </a:p>
          <a:p>
            <a:pPr eaLnBrk="1" hangingPunct="1"/>
            <a:r>
              <a:rPr lang="en-US" dirty="0"/>
              <a:t>The OLS estimation is BLU but not efficient.</a:t>
            </a:r>
          </a:p>
          <a:p>
            <a:pPr eaLnBrk="1" hangingPunct="1"/>
            <a:r>
              <a:rPr lang="en-US" dirty="0"/>
              <a:t> t-test and F test are not valid.</a:t>
            </a:r>
          </a:p>
          <a:p>
            <a:pPr eaLnBrk="1" hangingPunct="1"/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274638"/>
            <a:ext cx="8229600" cy="7524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Detection: </a:t>
            </a:r>
            <a:r>
              <a:rPr lang="en-US" dirty="0" err="1"/>
              <a:t>Breusch</a:t>
            </a:r>
            <a:r>
              <a:rPr lang="en-US" dirty="0"/>
              <a:t>-Godfrey </a:t>
            </a:r>
            <a:endParaRPr lang="ru-RU" dirty="0"/>
          </a:p>
        </p:txBody>
      </p:sp>
      <p:graphicFrame>
        <p:nvGraphicFramePr>
          <p:cNvPr id="115716" name="Object 4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908175" y="1412875"/>
          <a:ext cx="518477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4" name="Equation" r:id="rId3" imgW="2361960" imgH="241200" progId="Equation.3">
                  <p:embed/>
                </p:oleObj>
              </mc:Choice>
              <mc:Fallback>
                <p:oleObj name="Equation" r:id="rId3" imgW="2361960" imgH="2412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1412875"/>
                        <a:ext cx="5184775" cy="53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718" name="Object 6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124075" y="2133600"/>
          <a:ext cx="4824413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5" name="Equation" r:id="rId5" imgW="2425680" imgH="457200" progId="Equation.3">
                  <p:embed/>
                </p:oleObj>
              </mc:Choice>
              <mc:Fallback>
                <p:oleObj name="Equation" r:id="rId5" imgW="2425680" imgH="4572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2133600"/>
                        <a:ext cx="4824413" cy="909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720" name="Object 8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547813" y="3429000"/>
          <a:ext cx="576262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6" name="Equation" r:id="rId7" imgW="291960" imgH="228600" progId="Equation.3">
                  <p:embed/>
                </p:oleObj>
              </mc:Choice>
              <mc:Fallback>
                <p:oleObj name="Equation" r:id="rId7" imgW="29196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3429000"/>
                        <a:ext cx="576262" cy="450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723" name="Object 11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2579688" y="4149725"/>
          <a:ext cx="22510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7" name="Equation" r:id="rId9" imgW="952200" imgH="253800" progId="Equation.3">
                  <p:embed/>
                </p:oleObj>
              </mc:Choice>
              <mc:Fallback>
                <p:oleObj name="Equation" r:id="rId9" imgW="952200" imgH="2538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9688" y="4149725"/>
                        <a:ext cx="2251075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5" name="Text Box 10"/>
          <p:cNvSpPr txBox="1">
            <a:spLocks noChangeArrowheads="1"/>
          </p:cNvSpPr>
          <p:nvPr/>
        </p:nvSpPr>
        <p:spPr bwMode="auto">
          <a:xfrm>
            <a:off x="2195513" y="3429000"/>
            <a:ext cx="44751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latin typeface="Times New Roman" pitchFamily="18" charset="0"/>
              </a:rPr>
              <a:t>There is no kth order serial correlation </a:t>
            </a:r>
            <a:endParaRPr lang="ru-RU" sz="2000" b="1">
              <a:latin typeface="Times New Roman" pitchFamily="18" charset="0"/>
            </a:endParaRPr>
          </a:p>
        </p:txBody>
      </p:sp>
      <p:sp>
        <p:nvSpPr>
          <p:cNvPr id="12296" name="Text Box 13"/>
          <p:cNvSpPr txBox="1">
            <a:spLocks noChangeArrowheads="1"/>
          </p:cNvSpPr>
          <p:nvPr/>
        </p:nvSpPr>
        <p:spPr bwMode="auto">
          <a:xfrm>
            <a:off x="755650" y="4294188"/>
            <a:ext cx="1504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Times New Roman" pitchFamily="18" charset="0"/>
              </a:rPr>
              <a:t>Test Statistic </a:t>
            </a:r>
            <a:endParaRPr lang="ru-RU" b="1">
              <a:latin typeface="Times New Roman" pitchFamily="18" charset="0"/>
            </a:endParaRPr>
          </a:p>
        </p:txBody>
      </p:sp>
      <p:sp>
        <p:nvSpPr>
          <p:cNvPr id="12297" name="Text Box 14"/>
          <p:cNvSpPr txBox="1">
            <a:spLocks noChangeArrowheads="1"/>
          </p:cNvSpPr>
          <p:nvPr/>
        </p:nvSpPr>
        <p:spPr bwMode="auto">
          <a:xfrm>
            <a:off x="1042988" y="5157788"/>
            <a:ext cx="6864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Times New Roman" pitchFamily="18" charset="0"/>
              </a:rPr>
              <a:t>Where </a:t>
            </a:r>
            <a:r>
              <a:rPr lang="en-US" b="1" i="1">
                <a:latin typeface="Times New Roman" pitchFamily="18" charset="0"/>
              </a:rPr>
              <a:t>n- number of observations, p-number of residual lag variables.</a:t>
            </a:r>
            <a:r>
              <a:rPr lang="en-US" b="1">
                <a:latin typeface="Times New Roman" pitchFamily="18" charset="0"/>
              </a:rPr>
              <a:t> </a:t>
            </a:r>
            <a:endParaRPr lang="ru-RU" b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5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63" y="0"/>
            <a:ext cx="7467600" cy="9286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Generalized Least Square </a:t>
            </a:r>
            <a:endParaRPr lang="ru-RU" dirty="0"/>
          </a:p>
        </p:txBody>
      </p:sp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528638" y="1571625"/>
          <a:ext cx="7080250" cy="270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4" name="Equation" r:id="rId3" imgW="2997000" imgH="1143000" progId="Equation.3">
                  <p:embed/>
                </p:oleObj>
              </mc:Choice>
              <mc:Fallback>
                <p:oleObj name="Equation" r:id="rId3" imgW="2997000" imgH="11430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638" y="1571625"/>
                        <a:ext cx="7080250" cy="270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5072063" y="2000250"/>
          <a:ext cx="2193925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5" name="Equation" r:id="rId5" imgW="660240" imgH="203040" progId="Equation.3">
                  <p:embed/>
                </p:oleObj>
              </mc:Choice>
              <mc:Fallback>
                <p:oleObj name="Equation" r:id="rId5" imgW="660240" imgH="203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3" y="2000250"/>
                        <a:ext cx="2193925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85813" y="1000125"/>
            <a:ext cx="3176587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latin typeface="+mn-lt"/>
              </a:rPr>
              <a:t>If  the value of rho is known</a:t>
            </a:r>
            <a:endParaRPr lang="ru-RU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50" y="4000500"/>
            <a:ext cx="358616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latin typeface="+mn-lt"/>
              </a:rPr>
              <a:t>If  the value of rho is not known</a:t>
            </a:r>
            <a:endParaRPr lang="ru-RU" dirty="0">
              <a:latin typeface="+mn-lt"/>
            </a:endParaRPr>
          </a:p>
        </p:txBody>
      </p:sp>
      <p:graphicFrame>
        <p:nvGraphicFramePr>
          <p:cNvPr id="13316" name="Object 4"/>
          <p:cNvGraphicFramePr>
            <a:graphicFrameLocks noChangeAspect="1"/>
          </p:cNvGraphicFramePr>
          <p:nvPr/>
        </p:nvGraphicFramePr>
        <p:xfrm>
          <a:off x="1611313" y="4643438"/>
          <a:ext cx="51117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6" name="Equation" r:id="rId7" imgW="2044440" imgH="228600" progId="Equation.3">
                  <p:embed/>
                </p:oleObj>
              </mc:Choice>
              <mc:Fallback>
                <p:oleObj name="Equation" r:id="rId7" imgW="204444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313" y="4643438"/>
                        <a:ext cx="511175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7" name="Object 5"/>
          <p:cNvGraphicFramePr>
            <a:graphicFrameLocks noChangeAspect="1"/>
          </p:cNvGraphicFramePr>
          <p:nvPr/>
        </p:nvGraphicFramePr>
        <p:xfrm>
          <a:off x="2825750" y="5500688"/>
          <a:ext cx="2889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7" name="Equation" r:id="rId9" imgW="1155600" imgH="228600" progId="Equation.3">
                  <p:embed/>
                </p:oleObj>
              </mc:Choice>
              <mc:Fallback>
                <p:oleObj name="Equation" r:id="rId9" imgW="11556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5750" y="5500688"/>
                        <a:ext cx="288925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38" y="0"/>
            <a:ext cx="7467600" cy="7969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Cochrane-</a:t>
            </a:r>
            <a:r>
              <a:rPr lang="en-US" dirty="0" err="1"/>
              <a:t>Orcutt</a:t>
            </a:r>
            <a:r>
              <a:rPr lang="en-US" dirty="0"/>
              <a:t> procedure :</a:t>
            </a:r>
            <a:endParaRPr lang="ru-RU" dirty="0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514850" y="2654300"/>
          <a:ext cx="11430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2" name="Equation" r:id="rId3" imgW="114120" imgH="215640" progId="Equation.3">
                  <p:embed/>
                </p:oleObj>
              </mc:Choice>
              <mc:Fallback>
                <p:oleObj name="Equation" r:id="rId3" imgW="114120" imgH="2156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2654300"/>
                        <a:ext cx="114300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428625" y="1285875"/>
          <a:ext cx="8358188" cy="410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3" name="Equation" r:id="rId5" imgW="3276360" imgH="1726920" progId="Equation.3">
                  <p:embed/>
                </p:oleObj>
              </mc:Choice>
              <mc:Fallback>
                <p:oleObj name="Equation" r:id="rId5" imgW="3276360" imgH="172692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" y="1285875"/>
                        <a:ext cx="8358188" cy="410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7188" y="1000125"/>
            <a:ext cx="6005512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latin typeface="+mn-lt"/>
              </a:rPr>
              <a:t>First estimate original regression and obtain residuals</a:t>
            </a:r>
            <a:endParaRPr lang="ru-RU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625" y="2500313"/>
            <a:ext cx="853122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latin typeface="+mn-lt"/>
              </a:rPr>
              <a:t>After </a:t>
            </a:r>
            <a:r>
              <a:rPr lang="en-US" dirty="0" err="1">
                <a:latin typeface="+mn-lt"/>
              </a:rPr>
              <a:t>runing</a:t>
            </a:r>
            <a:r>
              <a:rPr lang="en-US" dirty="0">
                <a:latin typeface="+mn-lt"/>
              </a:rPr>
              <a:t> AR(1) regression obtain the value of Rho and run GLS regression</a:t>
            </a:r>
            <a:endParaRPr lang="ru-RU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88" y="3714750"/>
            <a:ext cx="798830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latin typeface="+mn-lt"/>
              </a:rPr>
              <a:t>Using GLS coefficients obtain new residuals and obtain new value of Rho</a:t>
            </a:r>
            <a:endParaRPr lang="ru-RU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625" y="5643563"/>
            <a:ext cx="67341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latin typeface="+mn-lt"/>
              </a:rPr>
              <a:t>Continue the process until you get convergence in coefficients.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194918"/>
            <a:ext cx="7543800" cy="1450757"/>
          </a:xfrm>
        </p:spPr>
        <p:txBody>
          <a:bodyPr/>
          <a:lstStyle/>
          <a:p>
            <a:r>
              <a:rPr lang="en-US" dirty="0" err="1"/>
              <a:t>Endogeneity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686800" cy="4525963"/>
          </a:xfrm>
        </p:spPr>
        <p:txBody>
          <a:bodyPr/>
          <a:lstStyle/>
          <a:p>
            <a:r>
              <a:rPr lang="en-US" dirty="0"/>
              <a:t>1. Omission of relevant variables</a:t>
            </a:r>
          </a:p>
          <a:p>
            <a:pPr>
              <a:buNone/>
            </a:pPr>
            <a:r>
              <a:rPr lang="en-US" dirty="0"/>
              <a:t> </a:t>
            </a:r>
          </a:p>
          <a:p>
            <a:endParaRPr lang="ru-RU" dirty="0"/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357158" y="1928802"/>
          <a:ext cx="8378825" cy="453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11" name="Формула" r:id="rId3" imgW="3429000" imgH="2006280" progId="Equation.3">
                  <p:embed/>
                </p:oleObj>
              </mc:Choice>
              <mc:Fallback>
                <p:oleObj name="Формула" r:id="rId3" imgW="3429000" imgH="20062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1928802"/>
                        <a:ext cx="8378825" cy="453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/>
              <a:t>OLS Estimation: Hetroscedasticity</a:t>
            </a:r>
            <a:endParaRPr lang="ru-RU" sz="4000"/>
          </a:p>
        </p:txBody>
      </p:sp>
      <p:graphicFrame>
        <p:nvGraphicFramePr>
          <p:cNvPr id="4098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1458913" y="1081088"/>
          <a:ext cx="5613400" cy="364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4" name="Equation" r:id="rId3" imgW="2895480" imgH="1879560" progId="Equation.3">
                  <p:embed/>
                </p:oleObj>
              </mc:Choice>
              <mc:Fallback>
                <p:oleObj name="Equation" r:id="rId3" imgW="2895480" imgH="18795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8913" y="1081088"/>
                        <a:ext cx="5613400" cy="364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3563938" y="4652963"/>
          <a:ext cx="2559050" cy="153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5" name="Equation" r:id="rId5" imgW="1231560" imgH="736560" progId="Equation.3">
                  <p:embed/>
                </p:oleObj>
              </mc:Choice>
              <mc:Fallback>
                <p:oleObj name="Equation" r:id="rId5" imgW="1231560" imgH="73656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4652963"/>
                        <a:ext cx="2559050" cy="1530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3543300" y="25844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3108325" y="3068638"/>
            <a:ext cx="60356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/>
              <a:t>If variance of residuals is constant then </a:t>
            </a:r>
          </a:p>
          <a:p>
            <a:r>
              <a:rPr lang="en-US" sz="2400" dirty="0"/>
              <a:t>Our equation collapses to original variance </a:t>
            </a:r>
          </a:p>
          <a:p>
            <a:r>
              <a:rPr lang="en-US" sz="2400" dirty="0"/>
              <a:t>Formula.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to do 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omitted variable does not relate to other included independent variables then OLS estimator still BLUE </a:t>
            </a:r>
          </a:p>
          <a:p>
            <a:r>
              <a:rPr lang="en-US" dirty="0"/>
              <a:t>Proxy variables </a:t>
            </a:r>
          </a:p>
          <a:p>
            <a:r>
              <a:rPr lang="en-US" dirty="0"/>
              <a:t>Use other methods other than OLS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/>
          <a:lstStyle/>
          <a:p>
            <a:r>
              <a:rPr lang="en-US" dirty="0"/>
              <a:t>Measurement error </a:t>
            </a:r>
            <a:endParaRPr lang="ru-RU" dirty="0"/>
          </a:p>
        </p:txBody>
      </p:sp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285720" y="1585913"/>
          <a:ext cx="8429684" cy="436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34" name="Формула" r:id="rId3" imgW="3835080" imgH="1930320" progId="Equation.3">
                  <p:embed/>
                </p:oleObj>
              </mc:Choice>
              <mc:Fallback>
                <p:oleObj name="Формула" r:id="rId3" imgW="3835080" imgH="193032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1585913"/>
                        <a:ext cx="8429684" cy="4367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en-US" dirty="0"/>
              <a:t>Measurement error: independent variable  </a:t>
            </a:r>
            <a:endParaRPr lang="ru-RU" dirty="0"/>
          </a:p>
        </p:txBody>
      </p:sp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642911" y="1654175"/>
          <a:ext cx="8001028" cy="469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8" name="Формула" r:id="rId3" imgW="2997000" imgH="2108160" progId="Equation.3">
                  <p:embed/>
                </p:oleObj>
              </mc:Choice>
              <mc:Fallback>
                <p:oleObj name="Формула" r:id="rId3" imgW="2997000" imgH="210816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1" y="1654175"/>
                        <a:ext cx="8001028" cy="469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844824"/>
            <a:ext cx="8351837" cy="3276600"/>
          </a:xfrm>
          <a:noFill/>
          <a:ln/>
        </p:spPr>
        <p:txBody>
          <a:bodyPr lIns="90488" tIns="44450" rIns="90488" bIns="44450"/>
          <a:lstStyle/>
          <a:p>
            <a:pPr>
              <a:buClr>
                <a:srgbClr val="FF3300"/>
              </a:buClr>
              <a:buSzPct val="65000"/>
              <a:buFont typeface="Wingdings" pitchFamily="2" charset="2"/>
              <a:buChar char="q"/>
            </a:pPr>
            <a:r>
              <a:rPr lang="en-US" sz="2800" dirty="0">
                <a:solidFill>
                  <a:srgbClr val="CC3300"/>
                </a:solidFill>
              </a:rPr>
              <a:t>Bias.</a:t>
            </a:r>
            <a:r>
              <a:rPr lang="en-US" sz="2800" dirty="0"/>
              <a:t> Single equation (OLS) estimators will be </a:t>
            </a:r>
            <a:r>
              <a:rPr lang="en-US" sz="2800" b="1" dirty="0"/>
              <a:t>biased</a:t>
            </a:r>
            <a:r>
              <a:rPr lang="en-US" sz="2800" dirty="0"/>
              <a:t> if one or more </a:t>
            </a:r>
            <a:r>
              <a:rPr lang="en-US" sz="2800" dirty="0" err="1"/>
              <a:t>regressors</a:t>
            </a:r>
            <a:r>
              <a:rPr lang="en-US" sz="2800" dirty="0"/>
              <a:t> is endogenous (jointly dependent).</a:t>
            </a:r>
          </a:p>
          <a:p>
            <a:pPr>
              <a:buClr>
                <a:srgbClr val="FF3300"/>
              </a:buClr>
              <a:buSzPct val="65000"/>
              <a:buFont typeface="Wingdings" pitchFamily="2" charset="2"/>
              <a:buChar char="q"/>
            </a:pPr>
            <a:r>
              <a:rPr lang="en-US" sz="2800" dirty="0">
                <a:solidFill>
                  <a:srgbClr val="CC3300"/>
                </a:solidFill>
              </a:rPr>
              <a:t>Consistency.</a:t>
            </a:r>
            <a:r>
              <a:rPr lang="en-US" sz="2800" dirty="0"/>
              <a:t> </a:t>
            </a:r>
            <a:r>
              <a:rPr lang="en-US" sz="2800" dirty="0">
                <a:solidFill>
                  <a:schemeClr val="accent2"/>
                </a:solidFill>
              </a:rPr>
              <a:t>Indirect Least Squares</a:t>
            </a:r>
            <a:r>
              <a:rPr lang="en-US" sz="2800" dirty="0"/>
              <a:t>, </a:t>
            </a:r>
            <a:r>
              <a:rPr lang="en-US" sz="2800" dirty="0">
                <a:solidFill>
                  <a:schemeClr val="accent2"/>
                </a:solidFill>
              </a:rPr>
              <a:t>Instrumental Variables</a:t>
            </a:r>
            <a:r>
              <a:rPr lang="en-US" sz="2800" dirty="0"/>
              <a:t> or </a:t>
            </a:r>
            <a:r>
              <a:rPr lang="en-US" sz="2800" dirty="0">
                <a:solidFill>
                  <a:schemeClr val="accent2"/>
                </a:solidFill>
              </a:rPr>
              <a:t>Two Stage Least Squares</a:t>
            </a:r>
            <a:r>
              <a:rPr lang="en-US" sz="2800" dirty="0"/>
              <a:t>.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5B431-2EA3-47A5-8AF1-54A97E8A8489}" type="slidenum">
              <a:rPr lang="en-GB"/>
              <a:pPr/>
              <a:t>23</a:t>
            </a:fld>
            <a:endParaRPr lang="en-GB"/>
          </a:p>
        </p:txBody>
      </p:sp>
      <p:sp>
        <p:nvSpPr>
          <p:cNvPr id="250884" name="Rectangle 4"/>
          <p:cNvSpPr>
            <a:spLocks noChangeArrowheads="1"/>
          </p:cNvSpPr>
          <p:nvPr/>
        </p:nvSpPr>
        <p:spPr bwMode="auto">
          <a:xfrm>
            <a:off x="468313" y="333375"/>
            <a:ext cx="8520112" cy="7191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tx2"/>
                </a:solidFill>
              </a:rPr>
              <a:t>Endogenous regressors and bias</a:t>
            </a:r>
            <a:endParaRPr lang="en-GB" sz="24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Consequences:</a:t>
            </a:r>
            <a:endParaRPr lang="ru-RU"/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714500"/>
            <a:ext cx="8229600" cy="4857750"/>
          </a:xfrm>
        </p:spPr>
        <p:txBody>
          <a:bodyPr/>
          <a:lstStyle/>
          <a:p>
            <a:pPr eaLnBrk="1" hangingPunct="1"/>
            <a:r>
              <a:rPr lang="en-US"/>
              <a:t>The regression coefficients are unbiased </a:t>
            </a:r>
          </a:p>
          <a:p>
            <a:pPr eaLnBrk="1" hangingPunct="1"/>
            <a:r>
              <a:rPr lang="en-US"/>
              <a:t>The usual formula for coefficient variances is wrong</a:t>
            </a:r>
          </a:p>
          <a:p>
            <a:pPr eaLnBrk="1" hangingPunct="1"/>
            <a:r>
              <a:rPr lang="en-US"/>
              <a:t>The OLS estimation is BLU but not efficient.</a:t>
            </a:r>
          </a:p>
          <a:p>
            <a:pPr eaLnBrk="1" hangingPunct="1"/>
            <a:r>
              <a:rPr lang="en-US"/>
              <a:t> t-test and F test are not valid.</a:t>
            </a:r>
          </a:p>
          <a:p>
            <a:pPr eaLnBrk="1" hangingPunct="1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Method of Generalized Least Squares</a:t>
            </a:r>
            <a:endParaRPr lang="ru-RU" dirty="0"/>
          </a:p>
        </p:txBody>
      </p:sp>
      <p:graphicFrame>
        <p:nvGraphicFramePr>
          <p:cNvPr id="5122" name="Content Placeholder 3"/>
          <p:cNvGraphicFramePr>
            <a:graphicFrameLocks noGrp="1" noChangeAspect="1"/>
          </p:cNvGraphicFramePr>
          <p:nvPr>
            <p:ph idx="1"/>
          </p:nvPr>
        </p:nvGraphicFramePr>
        <p:xfrm>
          <a:off x="1785938" y="1571625"/>
          <a:ext cx="4319587" cy="143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4" name="Equation" r:id="rId3" imgW="1371600" imgH="457200" progId="Equation.3">
                  <p:embed/>
                </p:oleObj>
              </mc:Choice>
              <mc:Fallback>
                <p:oleObj name="Equation" r:id="rId3" imgW="1371600" imgH="457200" progId="Equation.3">
                  <p:embed/>
                  <p:pic>
                    <p:nvPicPr>
                      <p:cNvPr id="0" name="Content Placeholder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5938" y="1571625"/>
                        <a:ext cx="4319587" cy="1439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6429375" y="2214563"/>
          <a:ext cx="1519238" cy="76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5" name="Equation" r:id="rId5" imgW="482400" imgH="241200" progId="Equation.3">
                  <p:embed/>
                </p:oleObj>
              </mc:Choice>
              <mc:Fallback>
                <p:oleObj name="Equation" r:id="rId5" imgW="482400" imgH="241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375" y="2214563"/>
                        <a:ext cx="1519238" cy="760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1655763" y="3214688"/>
          <a:ext cx="4957762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6" name="Equation" r:id="rId7" imgW="1574640" imgH="444240" progId="Equation.3">
                  <p:embed/>
                </p:oleObj>
              </mc:Choice>
              <mc:Fallback>
                <p:oleObj name="Equation" r:id="rId7" imgW="1574640" imgH="4442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5763" y="3214688"/>
                        <a:ext cx="4957762" cy="1400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5" name="Object 5"/>
          <p:cNvGraphicFramePr>
            <a:graphicFrameLocks noChangeAspect="1"/>
          </p:cNvGraphicFramePr>
          <p:nvPr/>
        </p:nvGraphicFramePr>
        <p:xfrm>
          <a:off x="857250" y="5286375"/>
          <a:ext cx="7316788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7" name="Equation" r:id="rId9" imgW="3365280" imgH="507960" progId="Equation.3">
                  <p:embed/>
                </p:oleObj>
              </mc:Choice>
              <mc:Fallback>
                <p:oleObj name="Equation" r:id="rId9" imgW="3365280" imgH="50796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5286375"/>
                        <a:ext cx="7316788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Method of Generalized Least Squares</a:t>
            </a:r>
            <a:endParaRPr lang="ru-RU" dirty="0"/>
          </a:p>
        </p:txBody>
      </p:sp>
      <p:graphicFrame>
        <p:nvGraphicFramePr>
          <p:cNvPr id="614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257425" y="3286125"/>
          <a:ext cx="4127500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2" name="Equation" r:id="rId3" imgW="2501640" imgH="1015920" progId="Equation.3">
                  <p:embed/>
                </p:oleObj>
              </mc:Choice>
              <mc:Fallback>
                <p:oleObj name="Equation" r:id="rId3" imgW="2501640" imgH="101592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7425" y="3286125"/>
                        <a:ext cx="4127500" cy="167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928688" y="1643063"/>
          <a:ext cx="7180262" cy="1230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3" name="Equation" r:id="rId5" imgW="3187440" imgH="545760" progId="Equation.3">
                  <p:embed/>
                </p:oleObj>
              </mc:Choice>
              <mc:Fallback>
                <p:oleObj name="Equation" r:id="rId5" imgW="3187440" imgH="54576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88" y="1643063"/>
                        <a:ext cx="7180262" cy="1230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2960" y="286605"/>
            <a:ext cx="7543800" cy="98215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/>
              <a:t>Hetroscedasticity</a:t>
            </a:r>
            <a:r>
              <a:rPr lang="en-US" dirty="0"/>
              <a:t>: Detection.</a:t>
            </a:r>
            <a:endParaRPr lang="ru-RU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en-US"/>
              <a:t>Graphical Method </a:t>
            </a:r>
          </a:p>
          <a:p>
            <a:pPr eaLnBrk="1" hangingPunct="1"/>
            <a:r>
              <a:rPr lang="en-US"/>
              <a:t>Park test </a:t>
            </a:r>
          </a:p>
          <a:p>
            <a:pPr eaLnBrk="1" hangingPunct="1"/>
            <a:r>
              <a:rPr lang="en-US"/>
              <a:t>White’s general Hetroscedasticity test </a:t>
            </a:r>
          </a:p>
          <a:p>
            <a:pPr eaLnBrk="1" hangingPunct="1"/>
            <a:r>
              <a:rPr lang="en-US"/>
              <a:t>Breush-Pagan-Godfrey Test </a:t>
            </a:r>
          </a:p>
          <a:p>
            <a:pPr eaLnBrk="1" hangingPunct="1">
              <a:buFontTx/>
              <a:buNone/>
            </a:pPr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0"/>
            <a:ext cx="7467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Park test</a:t>
            </a:r>
            <a:endParaRPr lang="ru-RU" dirty="0"/>
          </a:p>
        </p:txBody>
      </p:sp>
      <p:graphicFrame>
        <p:nvGraphicFramePr>
          <p:cNvPr id="75783" name="Object 7"/>
          <p:cNvGraphicFramePr>
            <a:graphicFrameLocks noGrp="1" noChangeAspect="1"/>
          </p:cNvGraphicFramePr>
          <p:nvPr>
            <p:ph idx="1"/>
          </p:nvPr>
        </p:nvGraphicFramePr>
        <p:xfrm>
          <a:off x="857250" y="2214563"/>
          <a:ext cx="6623050" cy="1398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2" name="Equation" r:id="rId3" imgW="2527200" imgH="533160" progId="Equation.3">
                  <p:embed/>
                </p:oleObj>
              </mc:Choice>
              <mc:Fallback>
                <p:oleObj name="Equation" r:id="rId3" imgW="2527200" imgH="53316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2214563"/>
                        <a:ext cx="6623050" cy="1398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5" name="Text Box 8"/>
          <p:cNvSpPr txBox="1">
            <a:spLocks noChangeArrowheads="1"/>
          </p:cNvSpPr>
          <p:nvPr/>
        </p:nvSpPr>
        <p:spPr bwMode="auto">
          <a:xfrm>
            <a:off x="642938" y="5572125"/>
            <a:ext cx="77089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Times New Roman" pitchFamily="18" charset="0"/>
              </a:rPr>
              <a:t>If coefficient beta is statistically different from zero, </a:t>
            </a:r>
          </a:p>
          <a:p>
            <a:r>
              <a:rPr lang="en-US" sz="2800">
                <a:latin typeface="Times New Roman" pitchFamily="18" charset="0"/>
              </a:rPr>
              <a:t>it indicates that Hetroscedasticity is present.  </a:t>
            </a:r>
            <a:endParaRPr lang="ru-RU" sz="2800">
              <a:latin typeface="Times New Roman" pitchFamily="18" charset="0"/>
            </a:endParaRPr>
          </a:p>
        </p:txBody>
      </p:sp>
      <p:graphicFrame>
        <p:nvGraphicFramePr>
          <p:cNvPr id="7171" name="Object 5"/>
          <p:cNvGraphicFramePr>
            <a:graphicFrameLocks noChangeAspect="1"/>
          </p:cNvGraphicFramePr>
          <p:nvPr/>
        </p:nvGraphicFramePr>
        <p:xfrm>
          <a:off x="928688" y="3643313"/>
          <a:ext cx="50006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3" name="Equation" r:id="rId5" imgW="203040" imgH="203040" progId="Equation.3">
                  <p:embed/>
                </p:oleObj>
              </mc:Choice>
              <mc:Fallback>
                <p:oleObj name="Equation" r:id="rId5" imgW="203040" imgH="2030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88" y="3643313"/>
                        <a:ext cx="500062" cy="346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6" name="TextBox 5"/>
          <p:cNvSpPr txBox="1">
            <a:spLocks noChangeArrowheads="1"/>
          </p:cNvSpPr>
          <p:nvPr/>
        </p:nvSpPr>
        <p:spPr bwMode="auto">
          <a:xfrm>
            <a:off x="1500188" y="3643313"/>
            <a:ext cx="2714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Is not known and we use  </a:t>
            </a:r>
            <a:endParaRPr lang="ru-RU"/>
          </a:p>
        </p:txBody>
      </p:sp>
      <p:graphicFrame>
        <p:nvGraphicFramePr>
          <p:cNvPr id="7172" name="Object 8"/>
          <p:cNvGraphicFramePr>
            <a:graphicFrameLocks noChangeAspect="1"/>
          </p:cNvGraphicFramePr>
          <p:nvPr/>
        </p:nvGraphicFramePr>
        <p:xfrm>
          <a:off x="2214563" y="1214438"/>
          <a:ext cx="442912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4" name="Equation" r:id="rId7" imgW="1028520" imgH="228600" progId="Equation.3">
                  <p:embed/>
                </p:oleObj>
              </mc:Choice>
              <mc:Fallback>
                <p:oleObj name="Equation" r:id="rId7" imgW="102852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4563" y="1214438"/>
                        <a:ext cx="4429125" cy="669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5"/>
          <p:cNvGraphicFramePr>
            <a:graphicFrameLocks noChangeAspect="1"/>
          </p:cNvGraphicFramePr>
          <p:nvPr/>
        </p:nvGraphicFramePr>
        <p:xfrm>
          <a:off x="890588" y="4437063"/>
          <a:ext cx="655637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5" name="Equation" r:id="rId9" imgW="2501640" imgH="253800" progId="Equation.3">
                  <p:embed/>
                </p:oleObj>
              </mc:Choice>
              <mc:Fallback>
                <p:oleObj name="Equation" r:id="rId9" imgW="2501640" imgH="2538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0588" y="4437063"/>
                        <a:ext cx="6556375" cy="66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err="1"/>
              <a:t>Goldfeld-Quandt</a:t>
            </a:r>
            <a:r>
              <a:rPr lang="en-US" dirty="0"/>
              <a:t> Test</a:t>
            </a:r>
            <a:endParaRPr lang="ru-RU" dirty="0"/>
          </a:p>
        </p:txBody>
      </p:sp>
      <p:graphicFrame>
        <p:nvGraphicFramePr>
          <p:cNvPr id="8194" name="Object 8"/>
          <p:cNvGraphicFramePr>
            <a:graphicFrameLocks noGrp="1" noChangeAspect="1"/>
          </p:cNvGraphicFramePr>
          <p:nvPr>
            <p:ph idx="1"/>
          </p:nvPr>
        </p:nvGraphicFramePr>
        <p:xfrm>
          <a:off x="2714625" y="1143000"/>
          <a:ext cx="2928938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4" name="Equation" r:id="rId3" imgW="1028520" imgH="228600" progId="Equation.3">
                  <p:embed/>
                </p:oleObj>
              </mc:Choice>
              <mc:Fallback>
                <p:oleObj name="Equation" r:id="rId3" imgW="102852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25" y="1143000"/>
                        <a:ext cx="2928938" cy="650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14375" y="1785938"/>
            <a:ext cx="7456488" cy="25860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en-US" dirty="0">
                <a:latin typeface="+mn-lt"/>
              </a:rPr>
              <a:t>Order your sample from lowest to highest. Omit your central</a:t>
            </a:r>
          </a:p>
          <a:p>
            <a:pPr marL="342900" indent="-342900">
              <a:defRPr/>
            </a:pPr>
            <a:r>
              <a:rPr lang="en-US" dirty="0">
                <a:latin typeface="+mn-lt"/>
              </a:rPr>
              <a:t>your central observation and divide your sample into two samples. </a:t>
            </a:r>
          </a:p>
          <a:p>
            <a:pPr marL="342900" indent="-342900">
              <a:defRPr/>
            </a:pPr>
            <a:endParaRPr lang="en-US" dirty="0">
              <a:latin typeface="+mn-lt"/>
            </a:endParaRPr>
          </a:p>
          <a:p>
            <a:pPr marL="342900" indent="-342900">
              <a:defRPr/>
            </a:pPr>
            <a:r>
              <a:rPr lang="en-US" dirty="0">
                <a:latin typeface="+mn-lt"/>
              </a:rPr>
              <a:t>2. Run two regressions for two samples and obtain RSS1 and RSS2. </a:t>
            </a:r>
          </a:p>
          <a:p>
            <a:pPr marL="342900" indent="-342900">
              <a:defRPr/>
            </a:pPr>
            <a:r>
              <a:rPr lang="en-US" dirty="0">
                <a:latin typeface="+mn-lt"/>
              </a:rPr>
              <a:t>RSS1 represents RSS from small X sample.</a:t>
            </a:r>
          </a:p>
          <a:p>
            <a:pPr marL="342900" indent="-342900">
              <a:defRPr/>
            </a:pPr>
            <a:endParaRPr lang="en-US" dirty="0">
              <a:latin typeface="+mn-lt"/>
            </a:endParaRPr>
          </a:p>
          <a:p>
            <a:pPr marL="342900" indent="-342900">
              <a:defRPr/>
            </a:pPr>
            <a:r>
              <a:rPr lang="en-US" dirty="0">
                <a:latin typeface="+mn-lt"/>
              </a:rPr>
              <a:t>3. Each RSS has following degrees of freedom</a:t>
            </a:r>
          </a:p>
          <a:p>
            <a:pPr marL="342900" indent="-342900">
              <a:defRPr/>
            </a:pPr>
            <a:endParaRPr lang="en-US" dirty="0">
              <a:latin typeface="+mn-lt"/>
            </a:endParaRPr>
          </a:p>
          <a:p>
            <a:pPr marL="342900" indent="-342900">
              <a:defRPr/>
            </a:pPr>
            <a:r>
              <a:rPr lang="en-US" dirty="0"/>
              <a:t> </a:t>
            </a:r>
            <a:endParaRPr lang="ru-RU" dirty="0"/>
          </a:p>
        </p:txBody>
      </p:sp>
      <p:graphicFrame>
        <p:nvGraphicFramePr>
          <p:cNvPr id="8195" name="Object 4"/>
          <p:cNvGraphicFramePr>
            <a:graphicFrameLocks noChangeAspect="1"/>
          </p:cNvGraphicFramePr>
          <p:nvPr/>
        </p:nvGraphicFramePr>
        <p:xfrm>
          <a:off x="2643188" y="3786188"/>
          <a:ext cx="3363912" cy="126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5" name="Equation" r:id="rId5" imgW="1180800" imgH="812520" progId="Equation.3">
                  <p:embed/>
                </p:oleObj>
              </mc:Choice>
              <mc:Fallback>
                <p:oleObj name="Equation" r:id="rId5" imgW="1180800" imgH="81252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3188" y="3786188"/>
                        <a:ext cx="3363912" cy="1266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14375" y="5429250"/>
            <a:ext cx="25717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+mn-lt"/>
              </a:rPr>
              <a:t>Calculate </a:t>
            </a:r>
            <a:endParaRPr lang="ru-RU" dirty="0">
              <a:latin typeface="+mn-lt"/>
            </a:endParaRPr>
          </a:p>
        </p:txBody>
      </p:sp>
      <p:graphicFrame>
        <p:nvGraphicFramePr>
          <p:cNvPr id="8196" name="Object 5"/>
          <p:cNvGraphicFramePr>
            <a:graphicFrameLocks noChangeAspect="1"/>
          </p:cNvGraphicFramePr>
          <p:nvPr/>
        </p:nvGraphicFramePr>
        <p:xfrm>
          <a:off x="3000375" y="5197475"/>
          <a:ext cx="2428875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6" name="Equation" r:id="rId7" imgW="901440" imgH="431640" progId="Equation.3">
                  <p:embed/>
                </p:oleObj>
              </mc:Choice>
              <mc:Fallback>
                <p:oleObj name="Equation" r:id="rId7" imgW="901440" imgH="4316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75" y="5197475"/>
                        <a:ext cx="2428875" cy="889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7" name="Object 6"/>
          <p:cNvGraphicFramePr>
            <a:graphicFrameLocks noChangeAspect="1"/>
          </p:cNvGraphicFramePr>
          <p:nvPr/>
        </p:nvGraphicFramePr>
        <p:xfrm>
          <a:off x="714375" y="6215063"/>
          <a:ext cx="598488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7" name="Equation" r:id="rId9" imgW="139680" imgH="177480" progId="Equation.3">
                  <p:embed/>
                </p:oleObj>
              </mc:Choice>
              <mc:Fallback>
                <p:oleObj name="Equation" r:id="rId9" imgW="139680" imgH="177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5" y="6215063"/>
                        <a:ext cx="598488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357313" y="6215063"/>
            <a:ext cx="4786312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+mn-lt"/>
              </a:rPr>
              <a:t>Follows F distribution with </a:t>
            </a:r>
            <a:r>
              <a:rPr lang="en-US" dirty="0" err="1">
                <a:latin typeface="+mn-lt"/>
              </a:rPr>
              <a:t>df</a:t>
            </a:r>
            <a:r>
              <a:rPr lang="en-US" dirty="0">
                <a:latin typeface="+mn-lt"/>
              </a:rPr>
              <a:t> of num and </a:t>
            </a:r>
            <a:r>
              <a:rPr lang="en-US" dirty="0" err="1">
                <a:latin typeface="+mn-lt"/>
              </a:rPr>
              <a:t>denom</a:t>
            </a:r>
            <a:r>
              <a:rPr lang="en-US" dirty="0">
                <a:latin typeface="+mn-lt"/>
              </a:rPr>
              <a:t> equal to</a:t>
            </a:r>
            <a:endParaRPr lang="ru-RU" dirty="0">
              <a:latin typeface="+mn-lt"/>
            </a:endParaRPr>
          </a:p>
        </p:txBody>
      </p:sp>
      <p:graphicFrame>
        <p:nvGraphicFramePr>
          <p:cNvPr id="8198" name="Object 7"/>
          <p:cNvGraphicFramePr>
            <a:graphicFrameLocks noChangeAspect="1"/>
          </p:cNvGraphicFramePr>
          <p:nvPr/>
        </p:nvGraphicFramePr>
        <p:xfrm>
          <a:off x="6215063" y="5715000"/>
          <a:ext cx="1616075" cy="982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8" name="Equation" r:id="rId11" imgW="647640" imgH="393480" progId="Equation.3">
                  <p:embed/>
                </p:oleObj>
              </mc:Choice>
              <mc:Fallback>
                <p:oleObj name="Equation" r:id="rId11" imgW="647640" imgH="393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5063" y="5715000"/>
                        <a:ext cx="1616075" cy="982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/>
              <a:t>Breush-Pagan-Godfrey Test </a:t>
            </a:r>
            <a:br>
              <a:rPr lang="en-US" sz="4000"/>
            </a:br>
            <a:endParaRPr lang="ru-RU" sz="4000"/>
          </a:p>
        </p:txBody>
      </p:sp>
      <p:graphicFrame>
        <p:nvGraphicFramePr>
          <p:cNvPr id="80899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714500" y="2000250"/>
          <a:ext cx="5040313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0" name="Equation" r:id="rId3" imgW="2387520" imgH="457200" progId="Equation.3">
                  <p:embed/>
                </p:oleObj>
              </mc:Choice>
              <mc:Fallback>
                <p:oleObj name="Equation" r:id="rId3" imgW="2387520" imgH="457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500" y="2000250"/>
                        <a:ext cx="5040313" cy="96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1" name="Object 5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214438" y="1143000"/>
          <a:ext cx="6296025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1" name="Equation" r:id="rId5" imgW="2184120" imgH="228600" progId="Equation.3">
                  <p:embed/>
                </p:oleObj>
              </mc:Choice>
              <mc:Fallback>
                <p:oleObj name="Equation" r:id="rId5" imgW="218412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38" y="1143000"/>
                        <a:ext cx="6296025" cy="658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3" name="Object 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701925" y="3517900"/>
          <a:ext cx="352425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2" name="Equation" r:id="rId7" imgW="2628720" imgH="457200" progId="Equation.3">
                  <p:embed/>
                </p:oleObj>
              </mc:Choice>
              <mc:Fallback>
                <p:oleObj name="Equation" r:id="rId7" imgW="2628720" imgH="457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1925" y="3517900"/>
                        <a:ext cx="3524250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5" name="Object 9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2411413" y="2492375"/>
          <a:ext cx="4535487" cy="96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3" name="Equation" r:id="rId9" imgW="2158920" imgH="457200" progId="Equation.3">
                  <p:embed/>
                </p:oleObj>
              </mc:Choice>
              <mc:Fallback>
                <p:oleObj name="Equation" r:id="rId9" imgW="2158920" imgH="4572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2492375"/>
                        <a:ext cx="4535487" cy="960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3" name="Text Box 4"/>
          <p:cNvSpPr txBox="1">
            <a:spLocks noChangeArrowheads="1"/>
          </p:cNvSpPr>
          <p:nvPr/>
        </p:nvSpPr>
        <p:spPr bwMode="auto">
          <a:xfrm>
            <a:off x="684213" y="4149725"/>
            <a:ext cx="73263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If you reject your Null hypothesis then there is </a:t>
            </a:r>
          </a:p>
          <a:p>
            <a:r>
              <a:rPr lang="en-US" sz="2800" b="1">
                <a:latin typeface="Times New Roman" pitchFamily="18" charset="0"/>
              </a:rPr>
              <a:t>Hetroscedasticity.</a:t>
            </a:r>
          </a:p>
          <a:p>
            <a:r>
              <a:rPr lang="en-US" sz="2800">
                <a:latin typeface="Times New Roman" pitchFamily="18" charset="0"/>
              </a:rPr>
              <a:t> .</a:t>
            </a:r>
          </a:p>
          <a:p>
            <a:r>
              <a:rPr lang="en-US" sz="2800">
                <a:latin typeface="Times New Roman" pitchFamily="18" charset="0"/>
              </a:rPr>
              <a:t>  </a:t>
            </a:r>
            <a:endParaRPr lang="ru-RU" sz="28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628</TotalTime>
  <Words>554</Words>
  <Application>Microsoft Office PowerPoint</Application>
  <PresentationFormat>On-screen Show (4:3)</PresentationFormat>
  <Paragraphs>112</Paragraphs>
  <Slides>23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Calibri</vt:lpstr>
      <vt:lpstr>Calibri Light</vt:lpstr>
      <vt:lpstr>Times New Roman</vt:lpstr>
      <vt:lpstr>Wingdings</vt:lpstr>
      <vt:lpstr>Retrospect</vt:lpstr>
      <vt:lpstr>Equation</vt:lpstr>
      <vt:lpstr>Формула</vt:lpstr>
      <vt:lpstr>Fundamentals of regression analysis 2 </vt:lpstr>
      <vt:lpstr>OLS Estimation: Hetroscedasticity</vt:lpstr>
      <vt:lpstr>Consequences:</vt:lpstr>
      <vt:lpstr>Method of Generalized Least Squares</vt:lpstr>
      <vt:lpstr>Method of Generalized Least Squares</vt:lpstr>
      <vt:lpstr>Hetroscedasticity: Detection.</vt:lpstr>
      <vt:lpstr>Park test</vt:lpstr>
      <vt:lpstr>Goldfeld-Quandt Test</vt:lpstr>
      <vt:lpstr>Breush-Pagan-Godfrey Test  </vt:lpstr>
      <vt:lpstr>Breush-Pagan-Godfrey Test  </vt:lpstr>
      <vt:lpstr>White’s general Hetroscedasticity test  </vt:lpstr>
      <vt:lpstr>Remedial Measures</vt:lpstr>
      <vt:lpstr>PowerPoint Presentation</vt:lpstr>
      <vt:lpstr>Autocorrelation reasons:</vt:lpstr>
      <vt:lpstr>Consequences:</vt:lpstr>
      <vt:lpstr>Detection: Breusch-Godfrey </vt:lpstr>
      <vt:lpstr>Generalized Least Square </vt:lpstr>
      <vt:lpstr>Cochrane-Orcutt procedure :</vt:lpstr>
      <vt:lpstr>Endogeneity </vt:lpstr>
      <vt:lpstr>What to do ? </vt:lpstr>
      <vt:lpstr>Measurement error </vt:lpstr>
      <vt:lpstr>Measurement error: independent variable  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DNA7 X86</dc:creator>
  <cp:lastModifiedBy>Ziyodullo</cp:lastModifiedBy>
  <cp:revision>54</cp:revision>
  <dcterms:created xsi:type="dcterms:W3CDTF">2014-05-21T08:01:14Z</dcterms:created>
  <dcterms:modified xsi:type="dcterms:W3CDTF">2016-09-30T07:12:08Z</dcterms:modified>
</cp:coreProperties>
</file>