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handoutMasterIdLst>
    <p:handoutMasterId r:id="rId45"/>
  </p:handoutMasterIdLst>
  <p:sldIdLst>
    <p:sldId id="257" r:id="rId2"/>
    <p:sldId id="263" r:id="rId3"/>
    <p:sldId id="296" r:id="rId4"/>
    <p:sldId id="298" r:id="rId5"/>
    <p:sldId id="299" r:id="rId6"/>
    <p:sldId id="355" r:id="rId7"/>
    <p:sldId id="313" r:id="rId8"/>
    <p:sldId id="315" r:id="rId9"/>
    <p:sldId id="317" r:id="rId10"/>
    <p:sldId id="322" r:id="rId11"/>
    <p:sldId id="264" r:id="rId12"/>
    <p:sldId id="265" r:id="rId13"/>
    <p:sldId id="266" r:id="rId14"/>
    <p:sldId id="271" r:id="rId15"/>
    <p:sldId id="272" r:id="rId16"/>
    <p:sldId id="273" r:id="rId17"/>
    <p:sldId id="274" r:id="rId18"/>
    <p:sldId id="259" r:id="rId19"/>
    <p:sldId id="352" r:id="rId20"/>
    <p:sldId id="353" r:id="rId21"/>
    <p:sldId id="354" r:id="rId22"/>
    <p:sldId id="261" r:id="rId23"/>
    <p:sldId id="262" r:id="rId24"/>
    <p:sldId id="293" r:id="rId25"/>
    <p:sldId id="294" r:id="rId26"/>
    <p:sldId id="295"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9DB6FC-C456-4D64-BAA6-B4D3F4AE34D7}" type="datetimeFigureOut">
              <a:rPr lang="en-US" smtClean="0"/>
              <a:t>9/30/2016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81CDB2-51FF-4D1D-9256-7DDF1C913290}" type="slidenum">
              <a:rPr lang="en-US" smtClean="0"/>
              <a:t>‹#›</a:t>
            </a:fld>
            <a:endParaRPr lang="en-US"/>
          </a:p>
        </p:txBody>
      </p:sp>
    </p:spTree>
    <p:extLst>
      <p:ext uri="{BB962C8B-B14F-4D97-AF65-F5344CB8AC3E}">
        <p14:creationId xmlns:p14="http://schemas.microsoft.com/office/powerpoint/2010/main" val="2843226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FA3B7-6AD5-475F-8CE6-77F330EE89B1}"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F17EF-081E-4880-907C-1953E09B71CC}" type="slidenum">
              <a:rPr lang="en-US" smtClean="0"/>
              <a:t>‹#›</a:t>
            </a:fld>
            <a:endParaRPr lang="en-US"/>
          </a:p>
        </p:txBody>
      </p:sp>
    </p:spTree>
    <p:extLst>
      <p:ext uri="{BB962C8B-B14F-4D97-AF65-F5344CB8AC3E}">
        <p14:creationId xmlns:p14="http://schemas.microsoft.com/office/powerpoint/2010/main" val="195036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54B8B-57BB-4F42-8368-BDE7990DE872}" type="slidenum">
              <a:rPr lang="en-US"/>
              <a:pPr/>
              <a:t>7</a:t>
            </a:fld>
            <a:endParaRPr lang="en-US"/>
          </a:p>
        </p:txBody>
      </p:sp>
      <p:sp>
        <p:nvSpPr>
          <p:cNvPr id="647170" name="Rectangle 2"/>
          <p:cNvSpPr>
            <a:spLocks noGrp="1" noRot="1" noChangeAspect="1" noChangeArrowheads="1" noTextEdit="1"/>
          </p:cNvSpPr>
          <p:nvPr>
            <p:ph type="sldImg"/>
          </p:nvPr>
        </p:nvSpPr>
        <p:spPr>
          <a:ln/>
        </p:spPr>
      </p:sp>
      <p:sp>
        <p:nvSpPr>
          <p:cNvPr id="647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0660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A6D6D-745F-4A8F-AEA9-7BD6E7688E5E}" type="slidenum">
              <a:rPr lang="en-US"/>
              <a:pPr/>
              <a:t>20</a:t>
            </a:fld>
            <a:endParaRPr lang="en-US"/>
          </a:p>
        </p:txBody>
      </p:sp>
      <p:sp>
        <p:nvSpPr>
          <p:cNvPr id="681986" name="Rectangle 2"/>
          <p:cNvSpPr>
            <a:spLocks noGrp="1" noRot="1" noChangeAspect="1" noChangeArrowheads="1" noTextEdit="1"/>
          </p:cNvSpPr>
          <p:nvPr>
            <p:ph type="sldImg"/>
          </p:nvPr>
        </p:nvSpPr>
        <p:spPr>
          <a:ln/>
        </p:spPr>
      </p:sp>
      <p:sp>
        <p:nvSpPr>
          <p:cNvPr id="68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3217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1CF3F-AD48-4AD4-9215-60EA89179C59}" type="slidenum">
              <a:rPr lang="en-US"/>
              <a:pPr/>
              <a:t>21</a:t>
            </a:fld>
            <a:endParaRPr lang="en-US"/>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1416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3C00577F-3A83-43D8-A1B8-E2C56247E564}" type="slidenum">
              <a:rPr lang="en-GB"/>
              <a:pPr/>
              <a:t>22</a:t>
            </a:fld>
            <a:endParaRPr lang="en-GB"/>
          </a:p>
        </p:txBody>
      </p:sp>
      <p:sp>
        <p:nvSpPr>
          <p:cNvPr id="340994" name="Rectangle 2"/>
          <p:cNvSpPr>
            <a:spLocks noChangeArrowheads="1"/>
          </p:cNvSpPr>
          <p:nvPr/>
        </p:nvSpPr>
        <p:spPr bwMode="auto">
          <a:xfrm>
            <a:off x="3885453" y="0"/>
            <a:ext cx="2972547" cy="457712"/>
          </a:xfrm>
          <a:prstGeom prst="rect">
            <a:avLst/>
          </a:prstGeom>
          <a:noFill/>
          <a:ln w="12700">
            <a:noFill/>
            <a:miter lim="800000"/>
            <a:headEnd/>
            <a:tailEnd/>
          </a:ln>
          <a:effectLst/>
        </p:spPr>
        <p:txBody>
          <a:bodyPr wrap="none" anchor="ctr"/>
          <a:lstStyle/>
          <a:p>
            <a:endParaRPr lang="ru-RU"/>
          </a:p>
        </p:txBody>
      </p:sp>
      <p:sp>
        <p:nvSpPr>
          <p:cNvPr id="340995" name="Rectangle 3"/>
          <p:cNvSpPr>
            <a:spLocks noChangeArrowheads="1"/>
          </p:cNvSpPr>
          <p:nvPr/>
        </p:nvSpPr>
        <p:spPr bwMode="auto">
          <a:xfrm>
            <a:off x="3885453" y="8686288"/>
            <a:ext cx="2972547" cy="457712"/>
          </a:xfrm>
          <a:prstGeom prst="rect">
            <a:avLst/>
          </a:prstGeom>
          <a:noFill/>
          <a:ln w="12700">
            <a:noFill/>
            <a:miter lim="800000"/>
            <a:headEnd/>
            <a:tailEnd/>
          </a:ln>
          <a:effectLst/>
        </p:spPr>
        <p:txBody>
          <a:bodyPr lIns="90488" tIns="44450" rIns="90488" bIns="44450" anchor="b"/>
          <a:lstStyle/>
          <a:p>
            <a:pPr algn="r" eaLnBrk="0" hangingPunct="0"/>
            <a:r>
              <a:rPr lang="en-GB" sz="1200">
                <a:latin typeface="Times New Roman" pitchFamily="18" charset="0"/>
                <a:cs typeface="Times New Roman" pitchFamily="18" charset="0"/>
              </a:rPr>
              <a:t>12</a:t>
            </a:r>
          </a:p>
        </p:txBody>
      </p:sp>
      <p:sp>
        <p:nvSpPr>
          <p:cNvPr id="340996" name="Rectangle 4"/>
          <p:cNvSpPr>
            <a:spLocks noChangeArrowheads="1"/>
          </p:cNvSpPr>
          <p:nvPr/>
        </p:nvSpPr>
        <p:spPr bwMode="auto">
          <a:xfrm>
            <a:off x="0" y="8686288"/>
            <a:ext cx="2972547" cy="457712"/>
          </a:xfrm>
          <a:prstGeom prst="rect">
            <a:avLst/>
          </a:prstGeom>
          <a:noFill/>
          <a:ln w="12700">
            <a:noFill/>
            <a:miter lim="800000"/>
            <a:headEnd/>
            <a:tailEnd/>
          </a:ln>
          <a:effectLst/>
        </p:spPr>
        <p:txBody>
          <a:bodyPr wrap="none" anchor="ctr"/>
          <a:lstStyle/>
          <a:p>
            <a:endParaRPr lang="ru-RU"/>
          </a:p>
        </p:txBody>
      </p:sp>
      <p:sp>
        <p:nvSpPr>
          <p:cNvPr id="340997" name="Rectangle 5"/>
          <p:cNvSpPr>
            <a:spLocks noChangeArrowheads="1"/>
          </p:cNvSpPr>
          <p:nvPr/>
        </p:nvSpPr>
        <p:spPr bwMode="auto">
          <a:xfrm>
            <a:off x="0" y="0"/>
            <a:ext cx="2972547" cy="457712"/>
          </a:xfrm>
          <a:prstGeom prst="rect">
            <a:avLst/>
          </a:prstGeom>
          <a:noFill/>
          <a:ln w="12700">
            <a:noFill/>
            <a:miter lim="800000"/>
            <a:headEnd/>
            <a:tailEnd/>
          </a:ln>
          <a:effectLst/>
        </p:spPr>
        <p:txBody>
          <a:bodyPr wrap="none" anchor="ctr"/>
          <a:lstStyle/>
          <a:p>
            <a:endParaRPr lang="ru-RU"/>
          </a:p>
        </p:txBody>
      </p:sp>
      <p:sp>
        <p:nvSpPr>
          <p:cNvPr id="340998" name="Rectangle 6"/>
          <p:cNvSpPr>
            <a:spLocks noGrp="1" noRot="1" noChangeAspect="1" noChangeArrowheads="1" noTextEdit="1"/>
          </p:cNvSpPr>
          <p:nvPr>
            <p:ph type="sldImg"/>
          </p:nvPr>
        </p:nvSpPr>
        <p:spPr>
          <a:xfrm>
            <a:off x="393700" y="692150"/>
            <a:ext cx="6070600" cy="3416300"/>
          </a:xfrm>
          <a:ln w="12700" cap="flat"/>
        </p:spPr>
      </p:sp>
      <p:sp>
        <p:nvSpPr>
          <p:cNvPr id="340999" name="Rectangle 7"/>
          <p:cNvSpPr>
            <a:spLocks noGrp="1" noChangeArrowheads="1"/>
          </p:cNvSpPr>
          <p:nvPr>
            <p:ph type="body" idx="1"/>
          </p:nvPr>
        </p:nvSpPr>
        <p:spPr>
          <a:xfrm>
            <a:off x="914508" y="4343144"/>
            <a:ext cx="5028986" cy="4115019"/>
          </a:xfrm>
          <a:ln/>
        </p:spPr>
        <p:txBody>
          <a:bodyPr lIns="90488" tIns="44450" rIns="90488" bIns="44450"/>
          <a:lstStyle/>
          <a:p>
            <a:endParaRPr lang="ru-RU"/>
          </a:p>
        </p:txBody>
      </p:sp>
    </p:spTree>
    <p:extLst>
      <p:ext uri="{BB962C8B-B14F-4D97-AF65-F5344CB8AC3E}">
        <p14:creationId xmlns:p14="http://schemas.microsoft.com/office/powerpoint/2010/main" val="2730105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004FD3D4-C905-4467-8943-1BF0E1D97A73}" type="slidenum">
              <a:rPr lang="en-GB"/>
              <a:pPr/>
              <a:t>23</a:t>
            </a:fld>
            <a:endParaRPr lang="en-GB"/>
          </a:p>
        </p:txBody>
      </p:sp>
      <p:sp>
        <p:nvSpPr>
          <p:cNvPr id="343042" name="Rectangle 2"/>
          <p:cNvSpPr>
            <a:spLocks noChangeArrowheads="1"/>
          </p:cNvSpPr>
          <p:nvPr/>
        </p:nvSpPr>
        <p:spPr bwMode="auto">
          <a:xfrm>
            <a:off x="3885453" y="0"/>
            <a:ext cx="2972547" cy="457712"/>
          </a:xfrm>
          <a:prstGeom prst="rect">
            <a:avLst/>
          </a:prstGeom>
          <a:noFill/>
          <a:ln w="12700">
            <a:noFill/>
            <a:miter lim="800000"/>
            <a:headEnd/>
            <a:tailEnd/>
          </a:ln>
          <a:effectLst/>
        </p:spPr>
        <p:txBody>
          <a:bodyPr wrap="none" anchor="ctr"/>
          <a:lstStyle/>
          <a:p>
            <a:endParaRPr lang="ru-RU"/>
          </a:p>
        </p:txBody>
      </p:sp>
      <p:sp>
        <p:nvSpPr>
          <p:cNvPr id="343043" name="Rectangle 3"/>
          <p:cNvSpPr>
            <a:spLocks noChangeArrowheads="1"/>
          </p:cNvSpPr>
          <p:nvPr/>
        </p:nvSpPr>
        <p:spPr bwMode="auto">
          <a:xfrm>
            <a:off x="3885453" y="8686288"/>
            <a:ext cx="2972547" cy="457712"/>
          </a:xfrm>
          <a:prstGeom prst="rect">
            <a:avLst/>
          </a:prstGeom>
          <a:noFill/>
          <a:ln w="12700">
            <a:noFill/>
            <a:miter lim="800000"/>
            <a:headEnd/>
            <a:tailEnd/>
          </a:ln>
          <a:effectLst/>
        </p:spPr>
        <p:txBody>
          <a:bodyPr lIns="90488" tIns="44450" rIns="90488" bIns="44450" anchor="b"/>
          <a:lstStyle/>
          <a:p>
            <a:pPr algn="r" eaLnBrk="0" hangingPunct="0"/>
            <a:r>
              <a:rPr lang="en-GB" sz="1200">
                <a:latin typeface="Times New Roman" pitchFamily="18" charset="0"/>
                <a:cs typeface="Times New Roman" pitchFamily="18" charset="0"/>
              </a:rPr>
              <a:t>12</a:t>
            </a:r>
          </a:p>
        </p:txBody>
      </p:sp>
      <p:sp>
        <p:nvSpPr>
          <p:cNvPr id="343044" name="Rectangle 4"/>
          <p:cNvSpPr>
            <a:spLocks noChangeArrowheads="1"/>
          </p:cNvSpPr>
          <p:nvPr/>
        </p:nvSpPr>
        <p:spPr bwMode="auto">
          <a:xfrm>
            <a:off x="0" y="8686288"/>
            <a:ext cx="2972547" cy="457712"/>
          </a:xfrm>
          <a:prstGeom prst="rect">
            <a:avLst/>
          </a:prstGeom>
          <a:noFill/>
          <a:ln w="12700">
            <a:noFill/>
            <a:miter lim="800000"/>
            <a:headEnd/>
            <a:tailEnd/>
          </a:ln>
          <a:effectLst/>
        </p:spPr>
        <p:txBody>
          <a:bodyPr wrap="none" anchor="ctr"/>
          <a:lstStyle/>
          <a:p>
            <a:endParaRPr lang="ru-RU"/>
          </a:p>
        </p:txBody>
      </p:sp>
      <p:sp>
        <p:nvSpPr>
          <p:cNvPr id="343045" name="Rectangle 5"/>
          <p:cNvSpPr>
            <a:spLocks noChangeArrowheads="1"/>
          </p:cNvSpPr>
          <p:nvPr/>
        </p:nvSpPr>
        <p:spPr bwMode="auto">
          <a:xfrm>
            <a:off x="0" y="0"/>
            <a:ext cx="2972547" cy="457712"/>
          </a:xfrm>
          <a:prstGeom prst="rect">
            <a:avLst/>
          </a:prstGeom>
          <a:noFill/>
          <a:ln w="12700">
            <a:noFill/>
            <a:miter lim="800000"/>
            <a:headEnd/>
            <a:tailEnd/>
          </a:ln>
          <a:effectLst/>
        </p:spPr>
        <p:txBody>
          <a:bodyPr wrap="none" anchor="ctr"/>
          <a:lstStyle/>
          <a:p>
            <a:endParaRPr lang="ru-RU"/>
          </a:p>
        </p:txBody>
      </p:sp>
      <p:sp>
        <p:nvSpPr>
          <p:cNvPr id="343046" name="Rectangle 6"/>
          <p:cNvSpPr>
            <a:spLocks noGrp="1" noRot="1" noChangeAspect="1" noChangeArrowheads="1" noTextEdit="1"/>
          </p:cNvSpPr>
          <p:nvPr>
            <p:ph type="sldImg"/>
          </p:nvPr>
        </p:nvSpPr>
        <p:spPr>
          <a:xfrm>
            <a:off x="393700" y="692150"/>
            <a:ext cx="6070600" cy="3416300"/>
          </a:xfrm>
          <a:ln w="12700" cap="flat"/>
        </p:spPr>
      </p:sp>
      <p:sp>
        <p:nvSpPr>
          <p:cNvPr id="343047" name="Rectangle 7"/>
          <p:cNvSpPr>
            <a:spLocks noGrp="1" noChangeArrowheads="1"/>
          </p:cNvSpPr>
          <p:nvPr>
            <p:ph type="body" idx="1"/>
          </p:nvPr>
        </p:nvSpPr>
        <p:spPr>
          <a:xfrm>
            <a:off x="914508" y="4343144"/>
            <a:ext cx="5028986" cy="4115019"/>
          </a:xfrm>
          <a:ln/>
        </p:spPr>
        <p:txBody>
          <a:bodyPr lIns="90488" tIns="44450" rIns="90488" bIns="44450"/>
          <a:lstStyle/>
          <a:p>
            <a:endParaRPr lang="ru-RU"/>
          </a:p>
        </p:txBody>
      </p:sp>
    </p:spTree>
    <p:extLst>
      <p:ext uri="{BB962C8B-B14F-4D97-AF65-F5344CB8AC3E}">
        <p14:creationId xmlns:p14="http://schemas.microsoft.com/office/powerpoint/2010/main" val="1899906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E0F95-8EE6-4CE6-BA2D-775118EF403A}" type="slidenum">
              <a:rPr lang="en-US"/>
              <a:pPr/>
              <a:t>8</a:t>
            </a:fld>
            <a:endParaRPr lang="en-US"/>
          </a:p>
        </p:txBody>
      </p:sp>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666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C5AA9-7ED4-478D-A866-E948C18FC5CB}" type="slidenum">
              <a:rPr lang="en-US"/>
              <a:pPr/>
              <a:t>9</a:t>
            </a:fld>
            <a:endParaRPr lang="en-US"/>
          </a:p>
        </p:txBody>
      </p:sp>
      <p:sp>
        <p:nvSpPr>
          <p:cNvPr id="651266" name="Rectangle 2"/>
          <p:cNvSpPr>
            <a:spLocks noGrp="1" noRot="1" noChangeAspect="1" noChangeArrowheads="1" noTextEdit="1"/>
          </p:cNvSpPr>
          <p:nvPr>
            <p:ph type="sldImg"/>
          </p:nvPr>
        </p:nvSpPr>
        <p:spPr>
          <a:ln/>
        </p:spPr>
      </p:sp>
      <p:sp>
        <p:nvSpPr>
          <p:cNvPr id="65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3649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B3EC67-D74A-4B60-BDE9-88D7D31AFDEB}" type="slidenum">
              <a:rPr lang="en-US"/>
              <a:pPr/>
              <a:t>10</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0585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6E3E6-B09D-4F18-8904-A1E25016BFB2}" type="slidenum">
              <a:rPr lang="en-US"/>
              <a:pPr/>
              <a:t>11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918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ED708-12B6-479E-A1C4-20B4664AA220}" type="slidenum">
              <a:rPr lang="en-US"/>
              <a:pPr/>
              <a:t>12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214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1953A-B833-458B-8476-DB47FFB93F28}" type="slidenum">
              <a:rPr lang="en-US"/>
              <a:pPr/>
              <a:t>13</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4732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D1B81307-FE7C-4EE1-8002-2B93C37E1A78}" type="slidenum">
              <a:rPr lang="en-GB"/>
              <a:pPr/>
              <a:t>18</a:t>
            </a:fld>
            <a:endParaRPr lang="en-GB"/>
          </a:p>
        </p:txBody>
      </p:sp>
      <p:sp>
        <p:nvSpPr>
          <p:cNvPr id="336898" name="Rectangle 2"/>
          <p:cNvSpPr>
            <a:spLocks noChangeArrowheads="1"/>
          </p:cNvSpPr>
          <p:nvPr/>
        </p:nvSpPr>
        <p:spPr bwMode="auto">
          <a:xfrm>
            <a:off x="3885453" y="0"/>
            <a:ext cx="2972547" cy="457712"/>
          </a:xfrm>
          <a:prstGeom prst="rect">
            <a:avLst/>
          </a:prstGeom>
          <a:noFill/>
          <a:ln w="12700">
            <a:noFill/>
            <a:miter lim="800000"/>
            <a:headEnd/>
            <a:tailEnd/>
          </a:ln>
          <a:effectLst/>
        </p:spPr>
        <p:txBody>
          <a:bodyPr wrap="none" anchor="ctr"/>
          <a:lstStyle/>
          <a:p>
            <a:endParaRPr lang="ru-RU"/>
          </a:p>
        </p:txBody>
      </p:sp>
      <p:sp>
        <p:nvSpPr>
          <p:cNvPr id="336899" name="Rectangle 3"/>
          <p:cNvSpPr>
            <a:spLocks noChangeArrowheads="1"/>
          </p:cNvSpPr>
          <p:nvPr/>
        </p:nvSpPr>
        <p:spPr bwMode="auto">
          <a:xfrm>
            <a:off x="3885453" y="8686288"/>
            <a:ext cx="2972547" cy="457712"/>
          </a:xfrm>
          <a:prstGeom prst="rect">
            <a:avLst/>
          </a:prstGeom>
          <a:noFill/>
          <a:ln w="12700">
            <a:noFill/>
            <a:miter lim="800000"/>
            <a:headEnd/>
            <a:tailEnd/>
          </a:ln>
          <a:effectLst/>
        </p:spPr>
        <p:txBody>
          <a:bodyPr lIns="90488" tIns="44450" rIns="90488" bIns="44450" anchor="b"/>
          <a:lstStyle/>
          <a:p>
            <a:pPr algn="r" eaLnBrk="0" hangingPunct="0"/>
            <a:r>
              <a:rPr lang="en-GB" sz="1200">
                <a:latin typeface="Times New Roman" pitchFamily="18" charset="0"/>
                <a:cs typeface="Times New Roman" pitchFamily="18" charset="0"/>
              </a:rPr>
              <a:t>10</a:t>
            </a:r>
          </a:p>
        </p:txBody>
      </p:sp>
      <p:sp>
        <p:nvSpPr>
          <p:cNvPr id="336900" name="Rectangle 4"/>
          <p:cNvSpPr>
            <a:spLocks noChangeArrowheads="1"/>
          </p:cNvSpPr>
          <p:nvPr/>
        </p:nvSpPr>
        <p:spPr bwMode="auto">
          <a:xfrm>
            <a:off x="0" y="8686288"/>
            <a:ext cx="2972547" cy="457712"/>
          </a:xfrm>
          <a:prstGeom prst="rect">
            <a:avLst/>
          </a:prstGeom>
          <a:noFill/>
          <a:ln w="12700">
            <a:noFill/>
            <a:miter lim="800000"/>
            <a:headEnd/>
            <a:tailEnd/>
          </a:ln>
          <a:effectLst/>
        </p:spPr>
        <p:txBody>
          <a:bodyPr wrap="none" anchor="ctr"/>
          <a:lstStyle/>
          <a:p>
            <a:endParaRPr lang="ru-RU"/>
          </a:p>
        </p:txBody>
      </p:sp>
      <p:sp>
        <p:nvSpPr>
          <p:cNvPr id="336901" name="Rectangle 5"/>
          <p:cNvSpPr>
            <a:spLocks noChangeArrowheads="1"/>
          </p:cNvSpPr>
          <p:nvPr/>
        </p:nvSpPr>
        <p:spPr bwMode="auto">
          <a:xfrm>
            <a:off x="0" y="0"/>
            <a:ext cx="2972547" cy="457712"/>
          </a:xfrm>
          <a:prstGeom prst="rect">
            <a:avLst/>
          </a:prstGeom>
          <a:noFill/>
          <a:ln w="12700">
            <a:noFill/>
            <a:miter lim="800000"/>
            <a:headEnd/>
            <a:tailEnd/>
          </a:ln>
          <a:effectLst/>
        </p:spPr>
        <p:txBody>
          <a:bodyPr wrap="none" anchor="ctr"/>
          <a:lstStyle/>
          <a:p>
            <a:endParaRPr lang="ru-RU"/>
          </a:p>
        </p:txBody>
      </p:sp>
      <p:sp>
        <p:nvSpPr>
          <p:cNvPr id="336902" name="Rectangle 6"/>
          <p:cNvSpPr>
            <a:spLocks noGrp="1" noRot="1" noChangeAspect="1" noChangeArrowheads="1" noTextEdit="1"/>
          </p:cNvSpPr>
          <p:nvPr>
            <p:ph type="sldImg"/>
          </p:nvPr>
        </p:nvSpPr>
        <p:spPr>
          <a:xfrm>
            <a:off x="393700" y="692150"/>
            <a:ext cx="6070600" cy="3416300"/>
          </a:xfrm>
          <a:ln w="12700" cap="flat"/>
        </p:spPr>
      </p:sp>
      <p:sp>
        <p:nvSpPr>
          <p:cNvPr id="336903" name="Rectangle 7"/>
          <p:cNvSpPr>
            <a:spLocks noGrp="1" noChangeArrowheads="1"/>
          </p:cNvSpPr>
          <p:nvPr>
            <p:ph type="body" idx="1"/>
          </p:nvPr>
        </p:nvSpPr>
        <p:spPr>
          <a:xfrm>
            <a:off x="914508" y="4343144"/>
            <a:ext cx="5028986" cy="4115019"/>
          </a:xfrm>
          <a:ln/>
        </p:spPr>
        <p:txBody>
          <a:bodyPr lIns="90488" tIns="44450" rIns="90488" bIns="44450"/>
          <a:lstStyle/>
          <a:p>
            <a:endParaRPr lang="ru-RU"/>
          </a:p>
        </p:txBody>
      </p:sp>
    </p:spTree>
    <p:extLst>
      <p:ext uri="{BB962C8B-B14F-4D97-AF65-F5344CB8AC3E}">
        <p14:creationId xmlns:p14="http://schemas.microsoft.com/office/powerpoint/2010/main" val="3482391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C5286C-F917-4339-AC4F-EEAC65E1D649}" type="slidenum">
              <a:rPr lang="en-US"/>
              <a:pPr/>
              <a:t>19</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9111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0DDB43-DBA0-4CD4-BCEB-77B65C63B020}"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F3C85-3A08-4C36-A214-3F2704BE6E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9358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DDB43-DBA0-4CD4-BCEB-77B65C63B020}"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409645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DDB43-DBA0-4CD4-BCEB-77B65C63B020}"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357273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0DDB43-DBA0-4CD4-BCEB-77B65C63B020}"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191621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0DDB43-DBA0-4CD4-BCEB-77B65C63B020}"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F3C85-3A08-4C36-A214-3F2704BE6E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9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0DDB43-DBA0-4CD4-BCEB-77B65C63B020}"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247237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0DDB43-DBA0-4CD4-BCEB-77B65C63B020}"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24435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0DDB43-DBA0-4CD4-BCEB-77B65C63B020}"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36467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0DDB43-DBA0-4CD4-BCEB-77B65C63B020}" type="datetimeFigureOut">
              <a:rPr lang="en-US" smtClean="0"/>
              <a:t>9/30/2016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33183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A0DDB43-DBA0-4CD4-BCEB-77B65C63B020}" type="datetimeFigureOut">
              <a:rPr lang="en-US" smtClean="0"/>
              <a:t>9/30/2016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1F3C85-3A08-4C36-A214-3F2704BE6EC9}" type="slidenum">
              <a:rPr lang="en-US" smtClean="0"/>
              <a:t>‹#›</a:t>
            </a:fld>
            <a:endParaRPr lang="en-US"/>
          </a:p>
        </p:txBody>
      </p:sp>
    </p:spTree>
    <p:extLst>
      <p:ext uri="{BB962C8B-B14F-4D97-AF65-F5344CB8AC3E}">
        <p14:creationId xmlns:p14="http://schemas.microsoft.com/office/powerpoint/2010/main" val="314114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0DDB43-DBA0-4CD4-BCEB-77B65C63B020}"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F3C85-3A08-4C36-A214-3F2704BE6EC9}" type="slidenum">
              <a:rPr lang="en-US" smtClean="0"/>
              <a:t>‹#›</a:t>
            </a:fld>
            <a:endParaRPr lang="en-US"/>
          </a:p>
        </p:txBody>
      </p:sp>
    </p:spTree>
    <p:extLst>
      <p:ext uri="{BB962C8B-B14F-4D97-AF65-F5344CB8AC3E}">
        <p14:creationId xmlns:p14="http://schemas.microsoft.com/office/powerpoint/2010/main" val="275708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A0DDB43-DBA0-4CD4-BCEB-77B65C63B020}" type="datetimeFigureOut">
              <a:rPr lang="en-US" smtClean="0"/>
              <a:t>9/30/2016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81F3C85-3A08-4C36-A214-3F2704BE6E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4873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0.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2.bin"/><Relationship Id="rId14" Type="http://schemas.openxmlformats.org/officeDocument/2006/relationships/image" Target="../media/image1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lsa.berkeley.edu/wp/marcelo.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800" dirty="0" err="1"/>
              <a:t>Endogeneity</a:t>
            </a:r>
            <a:r>
              <a:rPr lang="en-US" sz="3800" dirty="0"/>
              <a:t> and Instrumental variable estimation method</a:t>
            </a:r>
            <a:endParaRPr lang="ru-RU" sz="3800" dirty="0"/>
          </a:p>
        </p:txBody>
      </p:sp>
      <p:sp>
        <p:nvSpPr>
          <p:cNvPr id="3" name="Подзаголовок 2"/>
          <p:cNvSpPr>
            <a:spLocks noGrp="1"/>
          </p:cNvSpPr>
          <p:nvPr>
            <p:ph type="subTitle" idx="1"/>
          </p:nvPr>
        </p:nvSpPr>
        <p:spPr/>
        <p:txBody>
          <a:bodyPr/>
          <a:lstStyle/>
          <a:p>
            <a:r>
              <a:rPr lang="en-US" dirty="0" err="1"/>
              <a:t>Obid</a:t>
            </a:r>
            <a:r>
              <a:rPr lang="en-US" dirty="0"/>
              <a:t> </a:t>
            </a:r>
            <a:r>
              <a:rPr lang="en-US" dirty="0" err="1"/>
              <a:t>A.Khakimov</a:t>
            </a:r>
            <a:endParaRPr lang="ru-RU" dirty="0"/>
          </a:p>
        </p:txBody>
      </p:sp>
    </p:spTree>
    <p:extLst>
      <p:ext uri="{BB962C8B-B14F-4D97-AF65-F5344CB8AC3E}">
        <p14:creationId xmlns:p14="http://schemas.microsoft.com/office/powerpoint/2010/main" val="869036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B210BE-38F5-46DF-8A0C-9EDCBD0F1C6F}" type="slidenum">
              <a:rPr lang="en-US"/>
              <a:pPr/>
              <a:t>10</a:t>
            </a:fld>
            <a:endParaRPr lang="en-US"/>
          </a:p>
        </p:txBody>
      </p:sp>
      <p:sp>
        <p:nvSpPr>
          <p:cNvPr id="576514" name="Rectangle 2"/>
          <p:cNvSpPr>
            <a:spLocks noGrp="1" noChangeArrowheads="1"/>
          </p:cNvSpPr>
          <p:nvPr>
            <p:ph type="title"/>
          </p:nvPr>
        </p:nvSpPr>
        <p:spPr>
          <a:xfrm>
            <a:off x="1981200" y="508000"/>
            <a:ext cx="8229600" cy="707736"/>
          </a:xfrm>
        </p:spPr>
        <p:txBody>
          <a:bodyPr>
            <a:normAutofit fontScale="90000"/>
          </a:bodyPr>
          <a:lstStyle/>
          <a:p>
            <a:r>
              <a:rPr lang="en-US" dirty="0"/>
              <a:t>Measurement Error</a:t>
            </a:r>
          </a:p>
        </p:txBody>
      </p:sp>
      <p:sp>
        <p:nvSpPr>
          <p:cNvPr id="576515" name="Rectangle 3"/>
          <p:cNvSpPr>
            <a:spLocks noGrp="1" noChangeArrowheads="1"/>
          </p:cNvSpPr>
          <p:nvPr>
            <p:ph type="body" idx="1"/>
          </p:nvPr>
        </p:nvSpPr>
        <p:spPr>
          <a:xfrm>
            <a:off x="1981200" y="1752601"/>
            <a:ext cx="8229600" cy="4792663"/>
          </a:xfrm>
        </p:spPr>
        <p:txBody>
          <a:bodyPr/>
          <a:lstStyle/>
          <a:p>
            <a:pPr marL="1066800" lvl="1" indent="-609600">
              <a:buNone/>
            </a:pPr>
            <a:r>
              <a:rPr lang="en-US" sz="2800" dirty="0"/>
              <a:t>1. Improve measurement</a:t>
            </a:r>
          </a:p>
          <a:p>
            <a:pPr marL="1066800" lvl="1" indent="-609600">
              <a:buNone/>
            </a:pPr>
            <a:endParaRPr lang="en-US" sz="2800" dirty="0"/>
          </a:p>
          <a:p>
            <a:pPr marL="1066800" lvl="1" indent="-609600">
              <a:buNone/>
            </a:pPr>
            <a:r>
              <a:rPr lang="en-US" sz="2800" dirty="0"/>
              <a:t>2. Argue that the degree of error is small</a:t>
            </a:r>
          </a:p>
          <a:p>
            <a:pPr marL="1066800" lvl="1" indent="-609600">
              <a:buNone/>
            </a:pPr>
            <a:r>
              <a:rPr lang="en-US" sz="2800" dirty="0"/>
              <a:t>	- Use outside data for validation</a:t>
            </a:r>
          </a:p>
          <a:p>
            <a:pPr marL="1066800" lvl="1" indent="-609600">
              <a:buNone/>
            </a:pPr>
            <a:endParaRPr lang="en-US" sz="2800" dirty="0"/>
          </a:p>
          <a:p>
            <a:pPr marL="1066800" lvl="1" indent="-609600">
              <a:buNone/>
            </a:pPr>
            <a:r>
              <a:rPr lang="en-US" sz="2800" dirty="0"/>
              <a:t>3. Argue that error is uncorrelated with included variables</a:t>
            </a:r>
          </a:p>
        </p:txBody>
      </p:sp>
    </p:spTree>
    <p:extLst>
      <p:ext uri="{BB962C8B-B14F-4D97-AF65-F5344CB8AC3E}">
        <p14:creationId xmlns:p14="http://schemas.microsoft.com/office/powerpoint/2010/main" val="224344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en-US" sz="3200" dirty="0"/>
              <a:t>Instrumental Variables</a:t>
            </a:r>
          </a:p>
        </p:txBody>
      </p:sp>
      <p:sp>
        <p:nvSpPr>
          <p:cNvPr id="35845" name="Rectangle 5"/>
          <p:cNvSpPr>
            <a:spLocks noGrp="1" noChangeArrowheads="1"/>
          </p:cNvSpPr>
          <p:nvPr>
            <p:ph type="body" idx="1"/>
          </p:nvPr>
        </p:nvSpPr>
        <p:spPr>
          <a:xfrm>
            <a:off x="2417764" y="1752600"/>
            <a:ext cx="7945437" cy="4343400"/>
          </a:xfrm>
        </p:spPr>
        <p:txBody>
          <a:bodyPr/>
          <a:lstStyle/>
          <a:p>
            <a:pPr marL="344488" indent="-344488"/>
            <a:endParaRPr lang="en-US" sz="2800" dirty="0"/>
          </a:p>
          <a:p>
            <a:pPr marL="344488" indent="-344488"/>
            <a:r>
              <a:rPr lang="en-US" sz="2800" dirty="0"/>
              <a:t>An </a:t>
            </a:r>
            <a:r>
              <a:rPr lang="en-US" sz="2800" b="1" dirty="0"/>
              <a:t>Instrumental Variable</a:t>
            </a:r>
            <a:r>
              <a:rPr lang="en-US" sz="2800" dirty="0"/>
              <a:t> is a variable that is correlated with </a:t>
            </a:r>
            <a:r>
              <a:rPr lang="en-US" sz="2800" i="1" dirty="0">
                <a:latin typeface="Times New Roman" panose="02020603050405020304" pitchFamily="18" charset="0"/>
              </a:rPr>
              <a:t>X</a:t>
            </a:r>
            <a:r>
              <a:rPr lang="en-US" sz="2800" dirty="0"/>
              <a:t> but uncorrelated with </a:t>
            </a:r>
            <a:r>
              <a:rPr lang="en-US" sz="2800" i="1" dirty="0">
                <a:latin typeface="Symbol" panose="05050102010706020507" pitchFamily="18" charset="2"/>
              </a:rPr>
              <a:t>e</a:t>
            </a:r>
            <a:r>
              <a:rPr lang="en-US" sz="2800" dirty="0"/>
              <a:t>.</a:t>
            </a:r>
          </a:p>
          <a:p>
            <a:pPr marL="344488" indent="-344488">
              <a:spcBef>
                <a:spcPct val="50000"/>
              </a:spcBef>
            </a:pPr>
            <a:r>
              <a:rPr lang="en-US" sz="2800" dirty="0"/>
              <a:t>If </a:t>
            </a:r>
            <a:r>
              <a:rPr lang="en-US" sz="2800" i="1" dirty="0" err="1">
                <a:latin typeface="Times New Roman" panose="02020603050405020304" pitchFamily="18" charset="0"/>
              </a:rPr>
              <a:t>Z</a:t>
            </a:r>
            <a:r>
              <a:rPr lang="en-US" sz="2800" i="1" baseline="-25000" dirty="0" err="1">
                <a:latin typeface="Times New Roman" panose="02020603050405020304" pitchFamily="18" charset="0"/>
              </a:rPr>
              <a:t>i</a:t>
            </a:r>
            <a:r>
              <a:rPr lang="en-US" sz="2800" dirty="0"/>
              <a:t> is an instrumental variable:</a:t>
            </a:r>
          </a:p>
          <a:p>
            <a:pPr marL="1216025" lvl="1" indent="-533400">
              <a:buFont typeface="Arial" panose="020B0604020202020204" pitchFamily="34" charset="0"/>
              <a:buAutoNum type="arabicPeriod"/>
            </a:pPr>
            <a:r>
              <a:rPr lang="en-US" sz="2400" dirty="0">
                <a:latin typeface="Times New Roman" panose="02020603050405020304" pitchFamily="18" charset="0"/>
              </a:rPr>
              <a:t>E( </a:t>
            </a:r>
            <a:r>
              <a:rPr lang="en-US" sz="2400" i="1" dirty="0" err="1">
                <a:latin typeface="Times New Roman" panose="02020603050405020304" pitchFamily="18" charset="0"/>
              </a:rPr>
              <a:t>Z</a:t>
            </a:r>
            <a:r>
              <a:rPr lang="en-US" sz="2400" i="1" baseline="-25000" dirty="0" err="1">
                <a:latin typeface="Times New Roman" panose="02020603050405020304" pitchFamily="18" charset="0"/>
              </a:rPr>
              <a:t>i</a:t>
            </a:r>
            <a:r>
              <a:rPr lang="en-US" sz="2400" i="1" baseline="-25000" dirty="0">
                <a:latin typeface="Times New Roman" panose="02020603050405020304" pitchFamily="18" charset="0"/>
              </a:rPr>
              <a:t> </a:t>
            </a:r>
            <a:r>
              <a:rPr lang="en-US" sz="2400" i="1" dirty="0">
                <a:latin typeface="Times New Roman" panose="02020603050405020304" pitchFamily="18" charset="0"/>
              </a:rPr>
              <a:t>X</a:t>
            </a:r>
            <a:r>
              <a:rPr lang="en-US" sz="2400" i="1" baseline="-25000" dirty="0">
                <a:latin typeface="Times New Roman" panose="02020603050405020304" pitchFamily="18" charset="0"/>
              </a:rPr>
              <a:t>i </a:t>
            </a:r>
            <a:r>
              <a:rPr lang="en-US" sz="2400" dirty="0">
                <a:latin typeface="Times New Roman" panose="02020603050405020304" pitchFamily="18" charset="0"/>
              </a:rPr>
              <a:t>) </a:t>
            </a:r>
            <a:r>
              <a:rPr lang="en-US" sz="2400" dirty="0">
                <a:latin typeface="Times New Roman" panose="02020603050405020304" pitchFamily="18" charset="0"/>
                <a:cs typeface="Arial" panose="020B0604020202020204" pitchFamily="34" charset="0"/>
              </a:rPr>
              <a:t>≠ 0</a:t>
            </a:r>
          </a:p>
          <a:p>
            <a:pPr marL="1216025" lvl="1" indent="-533400">
              <a:buFont typeface="Arial" panose="020B0604020202020204" pitchFamily="34" charset="0"/>
              <a:buAutoNum type="arabicPeriod"/>
            </a:pPr>
            <a:r>
              <a:rPr lang="en-US" sz="2400" dirty="0">
                <a:latin typeface="Times New Roman" panose="02020603050405020304" pitchFamily="18" charset="0"/>
                <a:cs typeface="Arial" panose="020B0604020202020204" pitchFamily="34" charset="0"/>
              </a:rPr>
              <a:t>E( </a:t>
            </a:r>
            <a:r>
              <a:rPr lang="en-US" sz="2400" i="1" dirty="0" err="1">
                <a:latin typeface="Times New Roman" panose="02020603050405020304" pitchFamily="18" charset="0"/>
                <a:cs typeface="Arial" panose="020B0604020202020204" pitchFamily="34" charset="0"/>
              </a:rPr>
              <a:t>Z</a:t>
            </a:r>
            <a:r>
              <a:rPr lang="en-US" sz="2400" i="1" baseline="-25000" dirty="0" err="1">
                <a:latin typeface="Times New Roman" panose="02020603050405020304" pitchFamily="18" charset="0"/>
                <a:cs typeface="Arial" panose="020B0604020202020204" pitchFamily="34" charset="0"/>
              </a:rPr>
              <a:t>i</a:t>
            </a:r>
            <a:r>
              <a:rPr lang="en-US" sz="2400" i="1" baseline="-25000" dirty="0">
                <a:cs typeface="Arial" panose="020B0604020202020204" pitchFamily="34" charset="0"/>
              </a:rPr>
              <a:t> </a:t>
            </a:r>
            <a:r>
              <a:rPr lang="en-US" sz="2400" i="1" dirty="0" err="1">
                <a:latin typeface="Symbol" panose="05050102010706020507" pitchFamily="18" charset="2"/>
                <a:cs typeface="Arial" panose="020B0604020202020204" pitchFamily="34" charset="0"/>
              </a:rPr>
              <a:t>e</a:t>
            </a:r>
            <a:r>
              <a:rPr lang="en-US" sz="2400" i="1" baseline="-25000" dirty="0" err="1">
                <a:latin typeface="Times New Roman" panose="02020603050405020304" pitchFamily="18" charset="0"/>
                <a:cs typeface="Arial" panose="020B0604020202020204" pitchFamily="34" charset="0"/>
              </a:rPr>
              <a:t>i</a:t>
            </a:r>
            <a:r>
              <a:rPr lang="en-US" sz="2400" i="1" baseline="-25000" dirty="0">
                <a:latin typeface="Times New Roman" panose="02020603050405020304" pitchFamily="18" charset="0"/>
                <a:cs typeface="Arial" panose="020B0604020202020204" pitchFamily="34" charset="0"/>
              </a:rPr>
              <a:t> </a:t>
            </a:r>
            <a:r>
              <a:rPr lang="en-US" sz="2400" dirty="0">
                <a:latin typeface="Times New Roman" panose="02020603050405020304" pitchFamily="18" charset="0"/>
                <a:cs typeface="Arial" panose="020B0604020202020204" pitchFamily="34" charset="0"/>
              </a:rPr>
              <a:t>) = 0</a:t>
            </a:r>
            <a:endParaRPr lang="en-US" sz="2400" dirty="0"/>
          </a:p>
        </p:txBody>
      </p:sp>
    </p:spTree>
    <p:extLst>
      <p:ext uri="{BB962C8B-B14F-4D97-AF65-F5344CB8AC3E}">
        <p14:creationId xmlns:p14="http://schemas.microsoft.com/office/powerpoint/2010/main" val="238541949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Instrumental Variables </a:t>
            </a:r>
          </a:p>
        </p:txBody>
      </p:sp>
      <p:sp>
        <p:nvSpPr>
          <p:cNvPr id="37891" name="Rectangle 3"/>
          <p:cNvSpPr>
            <a:spLocks noGrp="1" noChangeArrowheads="1"/>
          </p:cNvSpPr>
          <p:nvPr>
            <p:ph type="body" idx="1"/>
          </p:nvPr>
        </p:nvSpPr>
        <p:spPr/>
        <p:txBody>
          <a:bodyPr>
            <a:normAutofit/>
          </a:bodyPr>
          <a:lstStyle/>
          <a:p>
            <a:r>
              <a:rPr lang="en-US" sz="2400" dirty="0"/>
              <a:t>The econometrician can use an instrumental variable </a:t>
            </a:r>
            <a:r>
              <a:rPr lang="en-US" sz="2400" i="1" dirty="0">
                <a:latin typeface="Times New Roman" panose="02020603050405020304" pitchFamily="18" charset="0"/>
              </a:rPr>
              <a:t>Z</a:t>
            </a:r>
            <a:r>
              <a:rPr lang="en-US" sz="2400" dirty="0"/>
              <a:t> to estimate the effect on </a:t>
            </a:r>
            <a:r>
              <a:rPr lang="en-US" sz="2400" i="1" dirty="0">
                <a:latin typeface="Times New Roman" panose="02020603050405020304" pitchFamily="18" charset="0"/>
              </a:rPr>
              <a:t>Y</a:t>
            </a:r>
            <a:r>
              <a:rPr lang="en-US" sz="2400" dirty="0"/>
              <a:t> of only that part of </a:t>
            </a:r>
            <a:r>
              <a:rPr lang="en-US" sz="2400" i="1" dirty="0">
                <a:latin typeface="Times New Roman" panose="02020603050405020304" pitchFamily="18" charset="0"/>
              </a:rPr>
              <a:t>X</a:t>
            </a:r>
            <a:r>
              <a:rPr lang="en-US" sz="2400" dirty="0">
                <a:latin typeface="Times New Roman" panose="02020603050405020304" pitchFamily="18" charset="0"/>
              </a:rPr>
              <a:t> </a:t>
            </a:r>
            <a:r>
              <a:rPr lang="en-US" sz="2400" dirty="0"/>
              <a:t>that is correlated with </a:t>
            </a:r>
            <a:r>
              <a:rPr lang="en-US" sz="2400" i="1" dirty="0">
                <a:latin typeface="Times New Roman" panose="02020603050405020304" pitchFamily="18" charset="0"/>
              </a:rPr>
              <a:t>Z.</a:t>
            </a:r>
            <a:endParaRPr lang="en-US" sz="2400" dirty="0"/>
          </a:p>
          <a:p>
            <a:pPr>
              <a:spcBef>
                <a:spcPct val="70000"/>
              </a:spcBef>
            </a:pPr>
            <a:r>
              <a:rPr lang="en-US" sz="2400" dirty="0"/>
              <a:t>Because </a:t>
            </a:r>
            <a:r>
              <a:rPr lang="en-US" sz="2400" i="1" dirty="0">
                <a:latin typeface="Times New Roman" panose="02020603050405020304" pitchFamily="18" charset="0"/>
              </a:rPr>
              <a:t>Z</a:t>
            </a:r>
            <a:r>
              <a:rPr lang="en-US" sz="2400" dirty="0"/>
              <a:t> is uncorrelated with </a:t>
            </a:r>
            <a:r>
              <a:rPr lang="en-US" sz="2400" i="1" dirty="0">
                <a:latin typeface="Symbol" panose="05050102010706020507" pitchFamily="18" charset="2"/>
              </a:rPr>
              <a:t>e</a:t>
            </a:r>
            <a:r>
              <a:rPr lang="en-US" sz="2400" dirty="0"/>
              <a:t>, any part of </a:t>
            </a:r>
            <a:r>
              <a:rPr lang="en-US" sz="2400" i="1" dirty="0">
                <a:latin typeface="Times New Roman" panose="02020603050405020304" pitchFamily="18" charset="0"/>
              </a:rPr>
              <a:t>X</a:t>
            </a:r>
            <a:r>
              <a:rPr lang="en-US" sz="2400" dirty="0"/>
              <a:t> that is correlated with </a:t>
            </a:r>
            <a:r>
              <a:rPr lang="en-US" sz="2400" i="1" dirty="0">
                <a:latin typeface="Times New Roman" panose="02020603050405020304" pitchFamily="18" charset="0"/>
              </a:rPr>
              <a:t>Z</a:t>
            </a:r>
            <a:r>
              <a:rPr lang="en-US" sz="2400" dirty="0"/>
              <a:t> must also be uncorrelated with </a:t>
            </a:r>
            <a:r>
              <a:rPr lang="en-US" sz="2400" i="1" dirty="0">
                <a:latin typeface="Symbol" panose="05050102010706020507" pitchFamily="18" charset="2"/>
              </a:rPr>
              <a:t>e</a:t>
            </a:r>
            <a:r>
              <a:rPr lang="en-US" sz="2400" dirty="0"/>
              <a:t>.</a:t>
            </a:r>
          </a:p>
          <a:p>
            <a:pPr>
              <a:spcBef>
                <a:spcPct val="70000"/>
              </a:spcBef>
            </a:pPr>
            <a:r>
              <a:rPr lang="en-US" sz="2400" dirty="0"/>
              <a:t>An instrumental variable lets the econometrician find a part of </a:t>
            </a:r>
            <a:r>
              <a:rPr lang="en-US" sz="2400" i="1" dirty="0">
                <a:latin typeface="Times New Roman" panose="02020603050405020304" pitchFamily="18" charset="0"/>
              </a:rPr>
              <a:t>X</a:t>
            </a:r>
            <a:r>
              <a:rPr lang="en-US" sz="2400" dirty="0"/>
              <a:t> that behaves as though it had been randomly assigned</a:t>
            </a:r>
            <a:endParaRPr lang="en-US" sz="2400" i="1" dirty="0">
              <a:latin typeface="Symbol" panose="05050102010706020507" pitchFamily="18" charset="2"/>
            </a:endParaRPr>
          </a:p>
        </p:txBody>
      </p:sp>
    </p:spTree>
    <p:extLst>
      <p:ext uri="{BB962C8B-B14F-4D97-AF65-F5344CB8AC3E}">
        <p14:creationId xmlns:p14="http://schemas.microsoft.com/office/powerpoint/2010/main" val="1178398517"/>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Instrumental Variables</a:t>
            </a:r>
          </a:p>
        </p:txBody>
      </p:sp>
      <p:sp>
        <p:nvSpPr>
          <p:cNvPr id="77827" name="Rectangle 3"/>
          <p:cNvSpPr>
            <a:spLocks noGrp="1" noChangeArrowheads="1"/>
          </p:cNvSpPr>
          <p:nvPr>
            <p:ph type="body" idx="1"/>
          </p:nvPr>
        </p:nvSpPr>
        <p:spPr/>
        <p:txBody>
          <a:bodyPr>
            <a:normAutofit fontScale="70000" lnSpcReduction="20000"/>
          </a:bodyPr>
          <a:lstStyle/>
          <a:p>
            <a:pPr marL="609600" indent="-609600">
              <a:lnSpc>
                <a:spcPct val="80000"/>
              </a:lnSpc>
              <a:buNone/>
            </a:pPr>
            <a:r>
              <a:rPr lang="en-US" sz="2400" dirty="0"/>
              <a:t>One way to see this is in terms of two regression equations</a:t>
            </a:r>
          </a:p>
          <a:p>
            <a:pPr marL="609600" indent="-609600">
              <a:lnSpc>
                <a:spcPct val="80000"/>
              </a:lnSpc>
              <a:buNone/>
            </a:pPr>
            <a:endParaRPr lang="en-US" sz="1000" dirty="0"/>
          </a:p>
          <a:p>
            <a:pPr marL="609600" indent="-609600">
              <a:lnSpc>
                <a:spcPct val="80000"/>
              </a:lnSpc>
              <a:buNone/>
            </a:pPr>
            <a:r>
              <a:rPr lang="en-US" sz="2400" i="1" dirty="0"/>
              <a:t>	Y</a:t>
            </a:r>
            <a:r>
              <a:rPr lang="en-US" sz="2400" i="1" baseline="-25000" dirty="0"/>
              <a:t>i</a:t>
            </a:r>
            <a:r>
              <a:rPr lang="en-US" sz="2400" i="1" dirty="0"/>
              <a:t> = </a:t>
            </a:r>
            <a:r>
              <a:rPr lang="el-GR" sz="2400" i="1" dirty="0">
                <a:cs typeface="Arial" panose="020B0604020202020204" pitchFamily="34" charset="0"/>
              </a:rPr>
              <a:t>β</a:t>
            </a:r>
            <a:r>
              <a:rPr lang="en-US" sz="2400" i="1" baseline="-25000" dirty="0">
                <a:cs typeface="Arial" panose="020B0604020202020204" pitchFamily="34" charset="0"/>
              </a:rPr>
              <a:t>0</a:t>
            </a:r>
            <a:r>
              <a:rPr lang="en-US" sz="2400" i="1" dirty="0">
                <a:cs typeface="Arial" panose="020B0604020202020204" pitchFamily="34" charset="0"/>
              </a:rPr>
              <a:t> + </a:t>
            </a:r>
            <a:r>
              <a:rPr lang="el-GR" sz="2400" i="1" dirty="0">
                <a:cs typeface="Arial" panose="020B0604020202020204" pitchFamily="34" charset="0"/>
              </a:rPr>
              <a:t>β</a:t>
            </a:r>
            <a:r>
              <a:rPr lang="en-US" sz="2400" i="1" baseline="-25000" dirty="0">
                <a:cs typeface="Arial" panose="020B0604020202020204" pitchFamily="34" charset="0"/>
              </a:rPr>
              <a:t>1</a:t>
            </a:r>
            <a:r>
              <a:rPr lang="en-US" sz="2400" i="1" dirty="0">
                <a:cs typeface="Arial" panose="020B0604020202020204" pitchFamily="34" charset="0"/>
              </a:rPr>
              <a:t>X</a:t>
            </a:r>
            <a:r>
              <a:rPr lang="en-US" sz="2400" i="1" baseline="-25000" dirty="0">
                <a:cs typeface="Arial" panose="020B0604020202020204" pitchFamily="34" charset="0"/>
              </a:rPr>
              <a:t>i</a:t>
            </a:r>
            <a:r>
              <a:rPr lang="en-US" sz="2400" i="1" dirty="0">
                <a:cs typeface="Arial" panose="020B0604020202020204" pitchFamily="34" charset="0"/>
              </a:rPr>
              <a:t> + </a:t>
            </a:r>
            <a:r>
              <a:rPr lang="el-GR" sz="2400" i="1" dirty="0">
                <a:cs typeface="Arial" panose="020B0604020202020204" pitchFamily="34" charset="0"/>
              </a:rPr>
              <a:t>ε</a:t>
            </a:r>
            <a:r>
              <a:rPr lang="en-US" sz="2400" i="1" baseline="-25000" dirty="0" err="1">
                <a:cs typeface="Arial" panose="020B0604020202020204" pitchFamily="34" charset="0"/>
              </a:rPr>
              <a:t>i</a:t>
            </a:r>
            <a:endParaRPr lang="en-US" sz="2400" i="1" dirty="0">
              <a:cs typeface="Arial" panose="020B0604020202020204" pitchFamily="34" charset="0"/>
            </a:endParaRPr>
          </a:p>
          <a:p>
            <a:pPr marL="609600" indent="-609600">
              <a:lnSpc>
                <a:spcPct val="80000"/>
              </a:lnSpc>
              <a:buNone/>
            </a:pPr>
            <a:endParaRPr lang="en-US" sz="1000" i="1" dirty="0">
              <a:cs typeface="Arial" panose="020B0604020202020204" pitchFamily="34" charset="0"/>
            </a:endParaRPr>
          </a:p>
          <a:p>
            <a:pPr marL="609600" indent="-609600">
              <a:lnSpc>
                <a:spcPct val="80000"/>
              </a:lnSpc>
              <a:buNone/>
            </a:pPr>
            <a:r>
              <a:rPr lang="en-US" sz="2400" i="1" dirty="0">
                <a:cs typeface="Arial" panose="020B0604020202020204" pitchFamily="34" charset="0"/>
              </a:rPr>
              <a:t>	X</a:t>
            </a:r>
            <a:r>
              <a:rPr lang="en-US" sz="2400" i="1" baseline="-25000" dirty="0">
                <a:cs typeface="Arial" panose="020B0604020202020204" pitchFamily="34" charset="0"/>
              </a:rPr>
              <a:t>i</a:t>
            </a:r>
            <a:r>
              <a:rPr lang="en-US" sz="2400" i="1" dirty="0">
                <a:cs typeface="Arial" panose="020B0604020202020204" pitchFamily="34" charset="0"/>
              </a:rPr>
              <a:t> = </a:t>
            </a:r>
            <a:r>
              <a:rPr lang="el-GR" sz="2400" i="1" dirty="0">
                <a:cs typeface="Arial" panose="020B0604020202020204" pitchFamily="34" charset="0"/>
              </a:rPr>
              <a:t>γ</a:t>
            </a:r>
            <a:r>
              <a:rPr lang="en-US" sz="2400" i="1" baseline="-25000" dirty="0">
                <a:cs typeface="Arial" panose="020B0604020202020204" pitchFamily="34" charset="0"/>
              </a:rPr>
              <a:t>0</a:t>
            </a:r>
            <a:r>
              <a:rPr lang="en-US" sz="2400" i="1" dirty="0">
                <a:cs typeface="Arial" panose="020B0604020202020204" pitchFamily="34" charset="0"/>
              </a:rPr>
              <a:t> + </a:t>
            </a:r>
            <a:r>
              <a:rPr lang="el-GR" sz="2400" i="1" dirty="0">
                <a:cs typeface="Arial" panose="020B0604020202020204" pitchFamily="34" charset="0"/>
              </a:rPr>
              <a:t>γ</a:t>
            </a:r>
            <a:r>
              <a:rPr lang="en-US" sz="2400" i="1" baseline="-25000" dirty="0">
                <a:cs typeface="Arial" panose="020B0604020202020204" pitchFamily="34" charset="0"/>
              </a:rPr>
              <a:t>1</a:t>
            </a:r>
            <a:r>
              <a:rPr lang="en-US" sz="2400" i="1" dirty="0">
                <a:cs typeface="Arial" panose="020B0604020202020204" pitchFamily="34" charset="0"/>
              </a:rPr>
              <a:t>Z</a:t>
            </a:r>
            <a:r>
              <a:rPr lang="en-US" sz="2400" i="1" baseline="-25000" dirty="0">
                <a:cs typeface="Arial" panose="020B0604020202020204" pitchFamily="34" charset="0"/>
              </a:rPr>
              <a:t>i</a:t>
            </a:r>
            <a:r>
              <a:rPr lang="en-US" sz="2400" i="1" dirty="0">
                <a:cs typeface="Arial" panose="020B0604020202020204" pitchFamily="34" charset="0"/>
              </a:rPr>
              <a:t> + </a:t>
            </a:r>
            <a:r>
              <a:rPr lang="el-GR" sz="2400" i="1" dirty="0">
                <a:cs typeface="Arial" panose="020B0604020202020204" pitchFamily="34" charset="0"/>
              </a:rPr>
              <a:t>η</a:t>
            </a:r>
            <a:r>
              <a:rPr lang="en-US" sz="2400" i="1" baseline="-25000" dirty="0" err="1">
                <a:cs typeface="Arial" panose="020B0604020202020204" pitchFamily="34" charset="0"/>
              </a:rPr>
              <a:t>i</a:t>
            </a:r>
            <a:endParaRPr lang="en-US" sz="2400" i="1" baseline="-25000" dirty="0">
              <a:cs typeface="Arial" panose="020B0604020202020204" pitchFamily="34" charset="0"/>
            </a:endParaRPr>
          </a:p>
          <a:p>
            <a:pPr marL="609600" indent="-609600">
              <a:lnSpc>
                <a:spcPct val="80000"/>
              </a:lnSpc>
              <a:buNone/>
            </a:pPr>
            <a:endParaRPr lang="en-US" sz="2400" i="1" baseline="-25000" dirty="0">
              <a:cs typeface="Arial" panose="020B0604020202020204" pitchFamily="34" charset="0"/>
            </a:endParaRPr>
          </a:p>
          <a:p>
            <a:pPr marL="609600" indent="-609600">
              <a:lnSpc>
                <a:spcPct val="80000"/>
              </a:lnSpc>
              <a:buNone/>
            </a:pPr>
            <a:r>
              <a:rPr lang="en-US" sz="2400" dirty="0">
                <a:cs typeface="Arial" panose="020B0604020202020204" pitchFamily="34" charset="0"/>
              </a:rPr>
              <a:t>Note that, in this model </a:t>
            </a:r>
            <a:r>
              <a:rPr lang="en-US" sz="2400" i="1" dirty="0">
                <a:cs typeface="Arial" panose="020B0604020202020204" pitchFamily="34" charset="0"/>
              </a:rPr>
              <a:t>X</a:t>
            </a:r>
            <a:r>
              <a:rPr lang="en-US" sz="2400" dirty="0">
                <a:cs typeface="Arial" panose="020B0604020202020204" pitchFamily="34" charset="0"/>
              </a:rPr>
              <a:t> is endogenous (may be correlated with </a:t>
            </a:r>
            <a:r>
              <a:rPr lang="el-GR" sz="2400" i="1" dirty="0">
                <a:cs typeface="Arial" panose="020B0604020202020204" pitchFamily="34" charset="0"/>
              </a:rPr>
              <a:t>ε</a:t>
            </a:r>
            <a:r>
              <a:rPr lang="en-US" sz="2400" dirty="0">
                <a:cs typeface="Arial" panose="020B0604020202020204" pitchFamily="34" charset="0"/>
              </a:rPr>
              <a:t>)</a:t>
            </a:r>
          </a:p>
          <a:p>
            <a:pPr marL="609600" indent="-609600">
              <a:lnSpc>
                <a:spcPct val="80000"/>
              </a:lnSpc>
              <a:buNone/>
            </a:pPr>
            <a:endParaRPr lang="en-US" sz="2400" dirty="0">
              <a:cs typeface="Arial" panose="020B0604020202020204" pitchFamily="34" charset="0"/>
            </a:endParaRPr>
          </a:p>
          <a:p>
            <a:pPr marL="609600" indent="-609600">
              <a:lnSpc>
                <a:spcPct val="80000"/>
              </a:lnSpc>
              <a:buNone/>
            </a:pPr>
            <a:r>
              <a:rPr lang="en-US" sz="2400" dirty="0">
                <a:cs typeface="Arial" panose="020B0604020202020204" pitchFamily="34" charset="0"/>
              </a:rPr>
              <a:t>The instrumental variables model requires that:</a:t>
            </a:r>
          </a:p>
          <a:p>
            <a:pPr marL="609600" indent="-609600">
              <a:lnSpc>
                <a:spcPct val="80000"/>
              </a:lnSpc>
              <a:buFontTx/>
              <a:buAutoNum type="arabicPeriod"/>
            </a:pPr>
            <a:endParaRPr lang="en-US" sz="1400" i="1" dirty="0">
              <a:cs typeface="Arial" panose="020B0604020202020204" pitchFamily="34" charset="0"/>
            </a:endParaRPr>
          </a:p>
          <a:p>
            <a:pPr marL="609600" indent="-609600">
              <a:lnSpc>
                <a:spcPct val="80000"/>
              </a:lnSpc>
              <a:buNone/>
            </a:pPr>
            <a:r>
              <a:rPr lang="en-US" sz="2400" i="1" dirty="0">
                <a:cs typeface="Arial" panose="020B0604020202020204" pitchFamily="34" charset="0"/>
              </a:rPr>
              <a:t>1. </a:t>
            </a:r>
            <a:r>
              <a:rPr lang="el-GR" sz="2400" i="1" dirty="0">
                <a:cs typeface="Arial" panose="020B0604020202020204" pitchFamily="34" charset="0"/>
              </a:rPr>
              <a:t>γ</a:t>
            </a:r>
            <a:r>
              <a:rPr lang="en-US" sz="2400" i="1" baseline="-25000" dirty="0">
                <a:cs typeface="Arial" panose="020B0604020202020204" pitchFamily="34" charset="0"/>
              </a:rPr>
              <a:t>1</a:t>
            </a:r>
            <a:r>
              <a:rPr lang="en-US" sz="2400" i="1" dirty="0">
                <a:cs typeface="Arial" panose="020B0604020202020204" pitchFamily="34" charset="0"/>
              </a:rPr>
              <a:t> ≠ </a:t>
            </a:r>
            <a:r>
              <a:rPr lang="en-US" sz="2400" dirty="0">
                <a:cs typeface="Arial" panose="020B0604020202020204" pitchFamily="34" charset="0"/>
              </a:rPr>
              <a:t>0 so that </a:t>
            </a:r>
            <a:r>
              <a:rPr lang="en-US" sz="2400" i="1" dirty="0">
                <a:cs typeface="Arial" panose="020B0604020202020204" pitchFamily="34" charset="0"/>
              </a:rPr>
              <a:t>Z</a:t>
            </a:r>
            <a:r>
              <a:rPr lang="en-US" sz="2400" dirty="0">
                <a:cs typeface="Arial" panose="020B0604020202020204" pitchFamily="34" charset="0"/>
              </a:rPr>
              <a:t> predicts </a:t>
            </a:r>
            <a:r>
              <a:rPr lang="en-US" sz="2400" i="1" dirty="0">
                <a:cs typeface="Arial" panose="020B0604020202020204" pitchFamily="34" charset="0"/>
              </a:rPr>
              <a:t>X</a:t>
            </a:r>
            <a:r>
              <a:rPr lang="en-US" sz="2400" dirty="0">
                <a:cs typeface="Arial" panose="020B0604020202020204" pitchFamily="34" charset="0"/>
              </a:rPr>
              <a:t>, and </a:t>
            </a:r>
          </a:p>
          <a:p>
            <a:pPr marL="609600" indent="-609600">
              <a:lnSpc>
                <a:spcPct val="80000"/>
              </a:lnSpc>
              <a:buNone/>
            </a:pPr>
            <a:endParaRPr lang="en-US" sz="1400" i="1" dirty="0">
              <a:cs typeface="Arial" panose="020B0604020202020204" pitchFamily="34" charset="0"/>
            </a:endParaRPr>
          </a:p>
          <a:p>
            <a:pPr marL="609600" indent="-609600">
              <a:lnSpc>
                <a:spcPct val="80000"/>
              </a:lnSpc>
              <a:buNone/>
            </a:pPr>
            <a:r>
              <a:rPr lang="en-US" sz="2400" i="1" dirty="0">
                <a:cs typeface="Arial" panose="020B0604020202020204" pitchFamily="34" charset="0"/>
              </a:rPr>
              <a:t>2. Z</a:t>
            </a:r>
            <a:r>
              <a:rPr lang="en-US" sz="2400" dirty="0">
                <a:cs typeface="Arial" panose="020B0604020202020204" pitchFamily="34" charset="0"/>
              </a:rPr>
              <a:t> uncorrelated with </a:t>
            </a:r>
            <a:r>
              <a:rPr lang="el-GR" sz="2400" i="1" dirty="0">
                <a:cs typeface="Arial" panose="020B0604020202020204" pitchFamily="34" charset="0"/>
              </a:rPr>
              <a:t>ε</a:t>
            </a:r>
            <a:r>
              <a:rPr lang="en-US" sz="2400" dirty="0">
                <a:cs typeface="Arial" panose="020B0604020202020204" pitchFamily="34" charset="0"/>
              </a:rPr>
              <a:t> (</a:t>
            </a:r>
            <a:r>
              <a:rPr lang="en-US" sz="2400" i="1" dirty="0">
                <a:cs typeface="Arial" panose="020B0604020202020204" pitchFamily="34" charset="0"/>
              </a:rPr>
              <a:t>Z</a:t>
            </a:r>
            <a:r>
              <a:rPr lang="en-US" sz="2400" dirty="0">
                <a:cs typeface="Arial" panose="020B0604020202020204" pitchFamily="34" charset="0"/>
              </a:rPr>
              <a:t> is exogenous) [</a:t>
            </a:r>
            <a:r>
              <a:rPr lang="en-US" sz="2400" dirty="0" err="1">
                <a:cs typeface="Arial" panose="020B0604020202020204" pitchFamily="34" charset="0"/>
              </a:rPr>
              <a:t>Cov</a:t>
            </a:r>
            <a:r>
              <a:rPr lang="en-US" sz="2400" dirty="0">
                <a:cs typeface="Arial" panose="020B0604020202020204" pitchFamily="34" charset="0"/>
              </a:rPr>
              <a:t>{</a:t>
            </a:r>
            <a:r>
              <a:rPr lang="el-GR" sz="2400" i="1" dirty="0">
                <a:cs typeface="Arial" panose="020B0604020202020204" pitchFamily="34" charset="0"/>
              </a:rPr>
              <a:t>ε</a:t>
            </a:r>
            <a:r>
              <a:rPr lang="en-US" sz="2400" i="1" dirty="0">
                <a:cs typeface="Arial" panose="020B0604020202020204" pitchFamily="34" charset="0"/>
              </a:rPr>
              <a:t>, Z</a:t>
            </a:r>
            <a:r>
              <a:rPr lang="en-US" sz="2400" dirty="0">
                <a:cs typeface="Arial" panose="020B0604020202020204" pitchFamily="34" charset="0"/>
              </a:rPr>
              <a:t>} = 0]</a:t>
            </a:r>
            <a:endParaRPr lang="el-GR" sz="2400" dirty="0">
              <a:cs typeface="Arial" panose="020B0604020202020204" pitchFamily="34" charset="0"/>
            </a:endParaRPr>
          </a:p>
        </p:txBody>
      </p:sp>
    </p:spTree>
    <p:extLst>
      <p:ext uri="{BB962C8B-B14F-4D97-AF65-F5344CB8AC3E}">
        <p14:creationId xmlns:p14="http://schemas.microsoft.com/office/powerpoint/2010/main" val="2504088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Implication</a:t>
            </a:r>
          </a:p>
        </p:txBody>
      </p:sp>
      <p:sp>
        <p:nvSpPr>
          <p:cNvPr id="6147" name="Rectangle 3"/>
          <p:cNvSpPr>
            <a:spLocks noGrp="1" noChangeArrowheads="1"/>
          </p:cNvSpPr>
          <p:nvPr>
            <p:ph type="body" idx="1"/>
          </p:nvPr>
        </p:nvSpPr>
        <p:spPr/>
        <p:txBody>
          <a:bodyPr/>
          <a:lstStyle/>
          <a:p>
            <a:r>
              <a:rPr lang="en-GB" dirty="0"/>
              <a:t>Estimate model by OLS and by IV, and compare estimates</a:t>
            </a:r>
          </a:p>
          <a:p>
            <a:r>
              <a:rPr lang="en-GB" dirty="0"/>
              <a:t>If </a:t>
            </a:r>
          </a:p>
          <a:p>
            <a:r>
              <a:rPr lang="en-GB" dirty="0"/>
              <a:t>If </a:t>
            </a:r>
          </a:p>
          <a:p>
            <a:endParaRPr lang="en-GB" dirty="0"/>
          </a:p>
          <a:p>
            <a:r>
              <a:rPr lang="en-GB" dirty="0"/>
              <a:t>But test INDIRECTLY using Wu-</a:t>
            </a:r>
            <a:r>
              <a:rPr lang="en-GB" dirty="0" err="1"/>
              <a:t>Hausman</a:t>
            </a:r>
            <a:r>
              <a:rPr lang="en-GB" dirty="0"/>
              <a:t> test.</a:t>
            </a:r>
          </a:p>
        </p:txBody>
      </p:sp>
      <p:graphicFrame>
        <p:nvGraphicFramePr>
          <p:cNvPr id="6148" name="Object 4"/>
          <p:cNvGraphicFramePr>
            <a:graphicFrameLocks noChangeAspect="1"/>
          </p:cNvGraphicFramePr>
          <p:nvPr>
            <p:extLst>
              <p:ext uri="{D42A27DB-BD31-4B8C-83A1-F6EECF244321}">
                <p14:modId xmlns:p14="http://schemas.microsoft.com/office/powerpoint/2010/main" val="4071265694"/>
              </p:ext>
            </p:extLst>
          </p:nvPr>
        </p:nvGraphicFramePr>
        <p:xfrm>
          <a:off x="2994819" y="2184931"/>
          <a:ext cx="4114800" cy="668337"/>
        </p:xfrm>
        <a:graphic>
          <a:graphicData uri="http://schemas.openxmlformats.org/presentationml/2006/ole">
            <mc:AlternateContent xmlns:mc="http://schemas.openxmlformats.org/markup-compatibility/2006">
              <mc:Choice xmlns:v="urn:schemas-microsoft-com:vml" Requires="v">
                <p:oleObj spid="_x0000_s5156" name="Equation" r:id="rId3" imgW="1562040" imgH="253800" progId="Equation.3">
                  <p:embed/>
                </p:oleObj>
              </mc:Choice>
              <mc:Fallback>
                <p:oleObj name="Equation" r:id="rId3" imgW="156204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4819" y="2184931"/>
                        <a:ext cx="4114800"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5"/>
          <p:cNvGraphicFramePr>
            <a:graphicFrameLocks noChangeAspect="1"/>
          </p:cNvGraphicFramePr>
          <p:nvPr>
            <p:extLst>
              <p:ext uri="{D42A27DB-BD31-4B8C-83A1-F6EECF244321}">
                <p14:modId xmlns:p14="http://schemas.microsoft.com/office/powerpoint/2010/main" val="3162744260"/>
              </p:ext>
            </p:extLst>
          </p:nvPr>
        </p:nvGraphicFramePr>
        <p:xfrm>
          <a:off x="3144838" y="2853268"/>
          <a:ext cx="3814762" cy="668337"/>
        </p:xfrm>
        <a:graphic>
          <a:graphicData uri="http://schemas.openxmlformats.org/presentationml/2006/ole">
            <mc:AlternateContent xmlns:mc="http://schemas.openxmlformats.org/markup-compatibility/2006">
              <mc:Choice xmlns:v="urn:schemas-microsoft-com:vml" Requires="v">
                <p:oleObj spid="_x0000_s5157" name="Equation" r:id="rId5" imgW="1447560" imgH="253800" progId="Equation.3">
                  <p:embed/>
                </p:oleObj>
              </mc:Choice>
              <mc:Fallback>
                <p:oleObj name="Equation" r:id="rId5" imgW="144756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4838" y="2853268"/>
                        <a:ext cx="3814762"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96288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0" y="533401"/>
            <a:ext cx="746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latin typeface="Times New Roman" panose="02020603050405020304" pitchFamily="18" charset="0"/>
                <a:cs typeface="Times New Roman" panose="02020603050405020304" pitchFamily="18" charset="0"/>
              </a:rPr>
              <a:t>THE INSTRUMENTAL VARIABLES (IV) ESTIMATOR</a:t>
            </a:r>
            <a:endParaRPr lang="en-GB" sz="2000"/>
          </a:p>
        </p:txBody>
      </p:sp>
      <p:sp>
        <p:nvSpPr>
          <p:cNvPr id="8195" name="Text Box 3"/>
          <p:cNvSpPr txBox="1">
            <a:spLocks noChangeArrowheads="1"/>
          </p:cNvSpPr>
          <p:nvPr/>
        </p:nvSpPr>
        <p:spPr bwMode="auto">
          <a:xfrm>
            <a:off x="2362200" y="1447801"/>
            <a:ext cx="72390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GB" sz="2000">
                <a:latin typeface="Times New Roman" panose="02020603050405020304" pitchFamily="18" charset="0"/>
                <a:cs typeface="Times New Roman" panose="02020603050405020304" pitchFamily="18" charset="0"/>
              </a:rPr>
              <a:t>Suppose that one or more of the regressors in X is not independent of the equation error term, even in the limit as the sample size goes to infinity. That is,  X is correlated with u, the equation disturbance. </a:t>
            </a:r>
          </a:p>
          <a:p>
            <a:pPr>
              <a:spcBef>
                <a:spcPct val="50000"/>
              </a:spcBef>
            </a:pPr>
            <a:endParaRPr lang="en-GB" sz="2000">
              <a:latin typeface="Times New Roman" panose="02020603050405020304" pitchFamily="18" charset="0"/>
              <a:cs typeface="Times New Roman" panose="02020603050405020304" pitchFamily="18" charset="0"/>
            </a:endParaRPr>
          </a:p>
          <a:p>
            <a:pPr>
              <a:spcBef>
                <a:spcPct val="50000"/>
              </a:spcBef>
            </a:pPr>
            <a:r>
              <a:rPr lang="en-GB" sz="2000">
                <a:latin typeface="Times New Roman" panose="02020603050405020304" pitchFamily="18" charset="0"/>
                <a:cs typeface="Times New Roman" panose="02020603050405020304" pitchFamily="18" charset="0"/>
              </a:rPr>
              <a:t>However, suppose we have another variable, Z, (an instrument for X) that has the properties:</a:t>
            </a:r>
          </a:p>
          <a:p>
            <a:pPr lvl="1">
              <a:spcBef>
                <a:spcPct val="50000"/>
              </a:spcBef>
              <a:buFontTx/>
              <a:buAutoNum type="arabicParenBoth"/>
            </a:pPr>
            <a:r>
              <a:rPr lang="en-GB" sz="2000">
                <a:latin typeface="Times New Roman" panose="02020603050405020304" pitchFamily="18" charset="0"/>
                <a:cs typeface="Times New Roman" panose="02020603050405020304" pitchFamily="18" charset="0"/>
              </a:rPr>
              <a:t>Z and X  are correlated</a:t>
            </a:r>
          </a:p>
          <a:p>
            <a:pPr>
              <a:spcBef>
                <a:spcPct val="50000"/>
              </a:spcBef>
            </a:pPr>
            <a:r>
              <a:rPr lang="en-GB" sz="2000">
                <a:latin typeface="Courier New" panose="02070309020205020404" pitchFamily="49" charset="0"/>
                <a:cs typeface="Courier New" panose="02070309020205020404" pitchFamily="49" charset="0"/>
              </a:rPr>
              <a:t>	 (2</a:t>
            </a:r>
            <a:r>
              <a:rPr lang="en-GB" sz="2000">
                <a:latin typeface="Times New Roman" panose="02020603050405020304" pitchFamily="18" charset="0"/>
                <a:cs typeface="Courier New" panose="02070309020205020404" pitchFamily="49" charset="0"/>
              </a:rPr>
              <a:t>) Z and u are uncorrelated</a:t>
            </a:r>
          </a:p>
          <a:p>
            <a:pPr>
              <a:spcBef>
                <a:spcPct val="50000"/>
              </a:spcBef>
            </a:pPr>
            <a:r>
              <a:rPr lang="en-GB" sz="2000">
                <a:latin typeface="Times New Roman" panose="02020603050405020304" pitchFamily="18" charset="0"/>
              </a:rPr>
              <a:t>Now define the IV estimator as:</a:t>
            </a:r>
          </a:p>
          <a:p>
            <a:pPr>
              <a:spcBef>
                <a:spcPct val="50000"/>
              </a:spcBef>
            </a:pPr>
            <a:endParaRPr lang="en-GB" sz="2000">
              <a:latin typeface="Times New Roman" panose="02020603050405020304" pitchFamily="18" charset="0"/>
            </a:endParaRPr>
          </a:p>
        </p:txBody>
      </p:sp>
      <p:sp>
        <p:nvSpPr>
          <p:cNvPr id="8197" name="Rectangle 5"/>
          <p:cNvSpPr>
            <a:spLocks noChangeArrowheads="1"/>
          </p:cNvSpPr>
          <p:nvPr/>
        </p:nvSpPr>
        <p:spPr bwMode="auto">
          <a:xfrm>
            <a:off x="5491163" y="33004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196" name="Object 4"/>
          <p:cNvGraphicFramePr>
            <a:graphicFrameLocks noChangeAspect="1"/>
          </p:cNvGraphicFramePr>
          <p:nvPr/>
        </p:nvGraphicFramePr>
        <p:xfrm>
          <a:off x="2590800" y="5253038"/>
          <a:ext cx="3962400" cy="842962"/>
        </p:xfrm>
        <a:graphic>
          <a:graphicData uri="http://schemas.openxmlformats.org/presentationml/2006/ole">
            <mc:AlternateContent xmlns:mc="http://schemas.openxmlformats.org/markup-compatibility/2006">
              <mc:Choice xmlns:v="urn:schemas-microsoft-com:vml" Requires="v">
                <p:oleObj spid="_x0000_s6163" r:id="rId3" imgW="1205977" imgH="253890" progId="Equation.3">
                  <p:embed/>
                </p:oleObj>
              </mc:Choice>
              <mc:Fallback>
                <p:oleObj r:id="rId3" imgW="1205977" imgH="25389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253038"/>
                        <a:ext cx="3962400"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5297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643563" y="33289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9219" name="Object 3"/>
          <p:cNvGraphicFramePr>
            <a:graphicFrameLocks noChangeAspect="1"/>
          </p:cNvGraphicFramePr>
          <p:nvPr/>
        </p:nvGraphicFramePr>
        <p:xfrm>
          <a:off x="2667000" y="609600"/>
          <a:ext cx="2357438" cy="520700"/>
        </p:xfrm>
        <a:graphic>
          <a:graphicData uri="http://schemas.openxmlformats.org/presentationml/2006/ole">
            <mc:AlternateContent xmlns:mc="http://schemas.openxmlformats.org/markup-compatibility/2006">
              <mc:Choice xmlns:v="urn:schemas-microsoft-com:vml" Requires="v">
                <p:oleObj spid="_x0000_s7272" r:id="rId3" imgW="901309" imgH="203112" progId="Equation.3">
                  <p:embed/>
                </p:oleObj>
              </mc:Choice>
              <mc:Fallback>
                <p:oleObj r:id="rId3" imgW="901309"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609600"/>
                        <a:ext cx="2357438"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0" name="Rectangle 4"/>
          <p:cNvSpPr>
            <a:spLocks noChangeArrowheads="1"/>
          </p:cNvSpPr>
          <p:nvPr/>
        </p:nvSpPr>
        <p:spPr bwMode="auto">
          <a:xfrm>
            <a:off x="5524500" y="33004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9221" name="Object 5"/>
          <p:cNvGraphicFramePr>
            <a:graphicFrameLocks noChangeAspect="1"/>
          </p:cNvGraphicFramePr>
          <p:nvPr/>
        </p:nvGraphicFramePr>
        <p:xfrm>
          <a:off x="2794001" y="1352550"/>
          <a:ext cx="3351213" cy="820738"/>
        </p:xfrm>
        <a:graphic>
          <a:graphicData uri="http://schemas.openxmlformats.org/presentationml/2006/ole">
            <mc:AlternateContent xmlns:mc="http://schemas.openxmlformats.org/markup-compatibility/2006">
              <mc:Choice xmlns:v="urn:schemas-microsoft-com:vml" Requires="v">
                <p:oleObj spid="_x0000_s7273" name="Equation" r:id="rId5" imgW="1104840" imgH="266400" progId="Equation.3">
                  <p:embed/>
                </p:oleObj>
              </mc:Choice>
              <mc:Fallback>
                <p:oleObj name="Equation" r:id="rId5" imgW="1104840" imgH="26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4001" y="1352550"/>
                        <a:ext cx="3351213" cy="82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6"/>
          <p:cNvSpPr>
            <a:spLocks noChangeArrowheads="1"/>
          </p:cNvSpPr>
          <p:nvPr/>
        </p:nvSpPr>
        <p:spPr bwMode="auto">
          <a:xfrm>
            <a:off x="5410200" y="31003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9223" name="Rectangle 7"/>
          <p:cNvSpPr>
            <a:spLocks noChangeArrowheads="1"/>
          </p:cNvSpPr>
          <p:nvPr/>
        </p:nvSpPr>
        <p:spPr bwMode="auto">
          <a:xfrm>
            <a:off x="5410200" y="31003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9224" name="Object 8"/>
          <p:cNvGraphicFramePr>
            <a:graphicFrameLocks noChangeAspect="1"/>
          </p:cNvGraphicFramePr>
          <p:nvPr/>
        </p:nvGraphicFramePr>
        <p:xfrm>
          <a:off x="2620963" y="2319339"/>
          <a:ext cx="4495800" cy="746125"/>
        </p:xfrm>
        <a:graphic>
          <a:graphicData uri="http://schemas.openxmlformats.org/presentationml/2006/ole">
            <mc:AlternateContent xmlns:mc="http://schemas.openxmlformats.org/markup-compatibility/2006">
              <mc:Choice xmlns:v="urn:schemas-microsoft-com:vml" Requires="v">
                <p:oleObj spid="_x0000_s7274" name="Equation" r:id="rId7" imgW="1600200" imgH="266400" progId="Equation.3">
                  <p:embed/>
                </p:oleObj>
              </mc:Choice>
              <mc:Fallback>
                <p:oleObj name="Equation" r:id="rId7" imgW="160020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2319339"/>
                        <a:ext cx="4495800"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5" name="Object 9"/>
          <p:cNvGraphicFramePr>
            <a:graphicFrameLocks noChangeAspect="1"/>
          </p:cNvGraphicFramePr>
          <p:nvPr/>
        </p:nvGraphicFramePr>
        <p:xfrm>
          <a:off x="2511426" y="4208463"/>
          <a:ext cx="4467225" cy="855662"/>
        </p:xfrm>
        <a:graphic>
          <a:graphicData uri="http://schemas.openxmlformats.org/presentationml/2006/ole">
            <mc:AlternateContent xmlns:mc="http://schemas.openxmlformats.org/markup-compatibility/2006">
              <mc:Choice xmlns:v="urn:schemas-microsoft-com:vml" Requires="v">
                <p:oleObj spid="_x0000_s7275" name="Equation" r:id="rId9" imgW="1384200" imgH="266400" progId="Equation.3">
                  <p:embed/>
                </p:oleObj>
              </mc:Choice>
              <mc:Fallback>
                <p:oleObj name="Equation" r:id="rId9" imgW="138420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1426" y="4208463"/>
                        <a:ext cx="4467225" cy="855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6" name="Object 10"/>
          <p:cNvGraphicFramePr>
            <a:graphicFrameLocks noChangeAspect="1"/>
          </p:cNvGraphicFramePr>
          <p:nvPr/>
        </p:nvGraphicFramePr>
        <p:xfrm>
          <a:off x="2743201" y="3200401"/>
          <a:ext cx="5959475" cy="746125"/>
        </p:xfrm>
        <a:graphic>
          <a:graphicData uri="http://schemas.openxmlformats.org/presentationml/2006/ole">
            <mc:AlternateContent xmlns:mc="http://schemas.openxmlformats.org/markup-compatibility/2006">
              <mc:Choice xmlns:v="urn:schemas-microsoft-com:vml" Requires="v">
                <p:oleObj spid="_x0000_s7276" name="Equation" r:id="rId11" imgW="2120760" imgH="266400" progId="Equation.3">
                  <p:embed/>
                </p:oleObj>
              </mc:Choice>
              <mc:Fallback>
                <p:oleObj name="Equation" r:id="rId11" imgW="2120760" imgH="2664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43201" y="3200401"/>
                        <a:ext cx="5959475"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7" name="Object 11"/>
          <p:cNvGraphicFramePr>
            <a:graphicFrameLocks noChangeAspect="1"/>
          </p:cNvGraphicFramePr>
          <p:nvPr/>
        </p:nvGraphicFramePr>
        <p:xfrm>
          <a:off x="2179639" y="5281614"/>
          <a:ext cx="6886575" cy="814387"/>
        </p:xfrm>
        <a:graphic>
          <a:graphicData uri="http://schemas.openxmlformats.org/presentationml/2006/ole">
            <mc:AlternateContent xmlns:mc="http://schemas.openxmlformats.org/markup-compatibility/2006">
              <mc:Choice xmlns:v="urn:schemas-microsoft-com:vml" Requires="v">
                <p:oleObj spid="_x0000_s7277" name="Equation" r:id="rId13" imgW="2133360" imgH="253800" progId="Equation.3">
                  <p:embed/>
                </p:oleObj>
              </mc:Choice>
              <mc:Fallback>
                <p:oleObj name="Equation" r:id="rId13" imgW="213336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79639" y="5281614"/>
                        <a:ext cx="6886575"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788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Generalised IV estimator (GIVE)</a:t>
            </a:r>
          </a:p>
        </p:txBody>
      </p:sp>
      <p:sp>
        <p:nvSpPr>
          <p:cNvPr id="10243" name="Rectangle 3"/>
          <p:cNvSpPr>
            <a:spLocks noGrp="1" noChangeArrowheads="1"/>
          </p:cNvSpPr>
          <p:nvPr>
            <p:ph type="body" idx="1"/>
          </p:nvPr>
        </p:nvSpPr>
        <p:spPr/>
        <p:txBody>
          <a:bodyPr/>
          <a:lstStyle/>
          <a:p>
            <a:endParaRPr lang="en-GB"/>
          </a:p>
          <a:p>
            <a:r>
              <a:rPr lang="en-GB"/>
              <a:t>A more general form of the IV estimator where we have more instrumental variables than “endogenous” X variables</a:t>
            </a:r>
          </a:p>
          <a:p>
            <a:r>
              <a:rPr lang="en-GB"/>
              <a:t>GIVE is potentially more efficient than simple IV, if instruments are well-chosen </a:t>
            </a:r>
          </a:p>
          <a:p>
            <a:r>
              <a:rPr lang="en-GB"/>
              <a:t>Test whether instruments are ‘valid’ using Sargan’s test</a:t>
            </a:r>
          </a:p>
        </p:txBody>
      </p:sp>
    </p:spTree>
    <p:extLst>
      <p:ext uri="{BB962C8B-B14F-4D97-AF65-F5344CB8AC3E}">
        <p14:creationId xmlns:p14="http://schemas.microsoft.com/office/powerpoint/2010/main" val="1151956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6" name="Rectangle 4"/>
          <p:cNvSpPr>
            <a:spLocks noGrp="1" noChangeArrowheads="1"/>
          </p:cNvSpPr>
          <p:nvPr>
            <p:ph idx="1"/>
          </p:nvPr>
        </p:nvSpPr>
        <p:spPr>
          <a:xfrm>
            <a:off x="1919288" y="908050"/>
            <a:ext cx="8229600" cy="4959350"/>
          </a:xfrm>
          <a:noFill/>
          <a:ln/>
        </p:spPr>
        <p:txBody>
          <a:bodyPr vert="horz" lIns="90488" tIns="44450" rIns="90488" bIns="44450" rtlCol="0">
            <a:normAutofit/>
          </a:bodyPr>
          <a:lstStyle/>
          <a:p>
            <a:pPr>
              <a:buFont typeface="Wingdings" pitchFamily="2" charset="2"/>
              <a:buChar char="q"/>
            </a:pPr>
            <a:r>
              <a:rPr lang="en-GB" sz="2600"/>
              <a:t>How do we find an instrumental variable?</a:t>
            </a:r>
          </a:p>
          <a:p>
            <a:pPr>
              <a:buFont typeface="Wingdings" pitchFamily="2" charset="2"/>
              <a:buChar char="q"/>
            </a:pPr>
            <a:r>
              <a:rPr lang="en-GB" sz="2600"/>
              <a:t>There are two methods:</a:t>
            </a:r>
          </a:p>
          <a:p>
            <a:pPr lvl="1">
              <a:buClr>
                <a:srgbClr val="000099"/>
              </a:buClr>
            </a:pPr>
            <a:r>
              <a:rPr lang="en-GB" sz="2600"/>
              <a:t>Arbitrary search and test.</a:t>
            </a:r>
          </a:p>
          <a:p>
            <a:pPr lvl="1">
              <a:buClr>
                <a:srgbClr val="000099"/>
              </a:buClr>
            </a:pPr>
            <a:r>
              <a:rPr lang="en-GB" sz="2600">
                <a:solidFill>
                  <a:srgbClr val="FF0066"/>
                </a:solidFill>
              </a:rPr>
              <a:t>Two stage least squares</a:t>
            </a:r>
            <a:r>
              <a:rPr lang="en-GB" sz="2600"/>
              <a:t>.</a:t>
            </a:r>
          </a:p>
          <a:p>
            <a:pPr>
              <a:buFont typeface="Wingdings" pitchFamily="2" charset="2"/>
              <a:buChar char="q"/>
            </a:pPr>
            <a:r>
              <a:rPr lang="en-GB" sz="2600"/>
              <a:t>Two Stage Least Squares (2SLS) offers an excellent direct estimation method in the case of exactly or over-identified equations.</a:t>
            </a:r>
          </a:p>
        </p:txBody>
      </p:sp>
      <p:sp>
        <p:nvSpPr>
          <p:cNvPr id="6" name="Номер слайда 5"/>
          <p:cNvSpPr>
            <a:spLocks noGrp="1"/>
          </p:cNvSpPr>
          <p:nvPr>
            <p:ph type="sldNum" sz="quarter" idx="12"/>
          </p:nvPr>
        </p:nvSpPr>
        <p:spPr/>
        <p:txBody>
          <a:bodyPr/>
          <a:lstStyle/>
          <a:p>
            <a:fld id="{09EBA079-3718-4B4E-A993-B5C4BF61C508}" type="slidenum">
              <a:rPr lang="en-GB"/>
              <a:pPr/>
              <a:t>18</a:t>
            </a:fld>
            <a:endParaRPr lang="en-GB"/>
          </a:p>
        </p:txBody>
      </p:sp>
      <p:sp>
        <p:nvSpPr>
          <p:cNvPr id="335874" name="Rectangle 2"/>
          <p:cNvSpPr>
            <a:spLocks noChangeArrowheads="1"/>
          </p:cNvSpPr>
          <p:nvPr/>
        </p:nvSpPr>
        <p:spPr bwMode="auto">
          <a:xfrm>
            <a:off x="3200400" y="6400800"/>
            <a:ext cx="1905000" cy="304800"/>
          </a:xfrm>
          <a:prstGeom prst="rect">
            <a:avLst/>
          </a:prstGeom>
          <a:noFill/>
          <a:ln w="12700">
            <a:noFill/>
            <a:miter lim="800000"/>
            <a:headEnd/>
            <a:tailEnd/>
          </a:ln>
          <a:effectLst/>
        </p:spPr>
        <p:txBody>
          <a:bodyPr wrap="none" anchor="ctr"/>
          <a:lstStyle/>
          <a:p>
            <a:endParaRPr lang="ru-RU"/>
          </a:p>
        </p:txBody>
      </p:sp>
      <p:sp>
        <p:nvSpPr>
          <p:cNvPr id="335877" name="Rectangle 5"/>
          <p:cNvSpPr>
            <a:spLocks noChangeArrowheads="1"/>
          </p:cNvSpPr>
          <p:nvPr/>
        </p:nvSpPr>
        <p:spPr bwMode="auto">
          <a:xfrm>
            <a:off x="1847851" y="115888"/>
            <a:ext cx="8520113" cy="431800"/>
          </a:xfrm>
          <a:prstGeom prst="rect">
            <a:avLst/>
          </a:prstGeom>
          <a:solidFill>
            <a:schemeClr val="accent1"/>
          </a:solidFill>
          <a:ln w="9525">
            <a:noFill/>
            <a:miter lim="800000"/>
            <a:headEnd/>
            <a:tailEnd/>
          </a:ln>
          <a:effectLst/>
        </p:spPr>
        <p:txBody>
          <a:bodyPr anchor="ctr"/>
          <a:lstStyle/>
          <a:p>
            <a:pPr algn="ctr"/>
            <a:r>
              <a:rPr lang="en-US" sz="2400" b="1">
                <a:solidFill>
                  <a:schemeClr val="tx2"/>
                </a:solidFill>
              </a:rPr>
              <a:t>Finding a suitable Instrumental Variable</a:t>
            </a:r>
            <a:endParaRPr lang="en-GB" sz="2400" b="1">
              <a:solidFill>
                <a:schemeClr val="tx2"/>
              </a:solidFill>
            </a:endParaRPr>
          </a:p>
        </p:txBody>
      </p:sp>
    </p:spTree>
    <p:extLst>
      <p:ext uri="{BB962C8B-B14F-4D97-AF65-F5344CB8AC3E}">
        <p14:creationId xmlns:p14="http://schemas.microsoft.com/office/powerpoint/2010/main" val="1000456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58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587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3587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3587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58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8A32B5-081F-4C1C-A9D5-22D7180D59AD}" type="slidenum">
              <a:rPr lang="en-US"/>
              <a:pPr/>
              <a:t>19</a:t>
            </a:fld>
            <a:endParaRPr lang="en-US"/>
          </a:p>
        </p:txBody>
      </p:sp>
      <p:sp>
        <p:nvSpPr>
          <p:cNvPr id="612354" name="Rectangle 2"/>
          <p:cNvSpPr>
            <a:spLocks noGrp="1" noChangeArrowheads="1"/>
          </p:cNvSpPr>
          <p:nvPr>
            <p:ph type="title"/>
          </p:nvPr>
        </p:nvSpPr>
        <p:spPr/>
        <p:txBody>
          <a:bodyPr/>
          <a:lstStyle/>
          <a:p>
            <a:r>
              <a:rPr lang="en-US"/>
              <a:t>Strong IVs</a:t>
            </a:r>
          </a:p>
        </p:txBody>
      </p:sp>
      <p:sp>
        <p:nvSpPr>
          <p:cNvPr id="612355" name="Rectangle 3"/>
          <p:cNvSpPr>
            <a:spLocks noGrp="1" noChangeArrowheads="1"/>
          </p:cNvSpPr>
          <p:nvPr>
            <p:ph type="body" idx="1"/>
          </p:nvPr>
        </p:nvSpPr>
        <p:spPr/>
        <p:txBody>
          <a:bodyPr>
            <a:normAutofit lnSpcReduction="10000"/>
          </a:bodyPr>
          <a:lstStyle/>
          <a:p>
            <a:pPr>
              <a:buFont typeface="Wingdings" panose="05000000000000000000" pitchFamily="2" charset="2"/>
              <a:buNone/>
            </a:pPr>
            <a:r>
              <a:rPr lang="en-US" sz="2800"/>
              <a:t>A strong instrument has a high correlation with the endogenous variable.</a:t>
            </a:r>
          </a:p>
          <a:p>
            <a:pPr>
              <a:buFont typeface="Wingdings" panose="05000000000000000000" pitchFamily="2" charset="2"/>
              <a:buNone/>
            </a:pPr>
            <a:r>
              <a:rPr lang="en-US" sz="2800"/>
              <a:t>	</a:t>
            </a:r>
          </a:p>
          <a:p>
            <a:pPr>
              <a:buFont typeface="Wingdings" panose="05000000000000000000" pitchFamily="2" charset="2"/>
              <a:buNone/>
            </a:pPr>
            <a:r>
              <a:rPr lang="en-US" sz="2800"/>
              <a:t>How strong a correlation?  Staiger &amp; Stock (1997) recommend a partial F statistic of 5 or greater.</a:t>
            </a:r>
          </a:p>
          <a:p>
            <a:pPr>
              <a:buFont typeface="Wingdings" panose="05000000000000000000" pitchFamily="2" charset="2"/>
              <a:buNone/>
            </a:pPr>
            <a:r>
              <a:rPr lang="en-US" sz="2800"/>
              <a:t>	- Run 1</a:t>
            </a:r>
            <a:r>
              <a:rPr lang="en-US" sz="2800" baseline="30000"/>
              <a:t>st</a:t>
            </a:r>
            <a:r>
              <a:rPr lang="en-US" sz="2800"/>
              <a:t> stage with and without the IV.</a:t>
            </a:r>
          </a:p>
          <a:p>
            <a:pPr>
              <a:buFont typeface="Wingdings" panose="05000000000000000000" pitchFamily="2" charset="2"/>
              <a:buNone/>
            </a:pPr>
            <a:r>
              <a:rPr lang="en-US" sz="2800"/>
              <a:t>	- Compare the overall F statistics: a difference of 5 or </a:t>
            </a:r>
          </a:p>
          <a:p>
            <a:pPr>
              <a:buFont typeface="Wingdings" panose="05000000000000000000" pitchFamily="2" charset="2"/>
              <a:buNone/>
            </a:pPr>
            <a:r>
              <a:rPr lang="en-US" sz="2800"/>
              <a:t>  		more is sufficient evidence of strength.</a:t>
            </a:r>
          </a:p>
        </p:txBody>
      </p:sp>
    </p:spTree>
    <p:extLst>
      <p:ext uri="{BB962C8B-B14F-4D97-AF65-F5344CB8AC3E}">
        <p14:creationId xmlns:p14="http://schemas.microsoft.com/office/powerpoint/2010/main" val="127916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Revew</a:t>
            </a:r>
            <a:r>
              <a:rPr lang="en-US" dirty="0"/>
              <a:t> </a:t>
            </a:r>
          </a:p>
        </p:txBody>
      </p:sp>
      <p:sp>
        <p:nvSpPr>
          <p:cNvPr id="3" name="Content Placeholder 2"/>
          <p:cNvSpPr>
            <a:spLocks noGrp="1"/>
          </p:cNvSpPr>
          <p:nvPr>
            <p:ph idx="1"/>
          </p:nvPr>
        </p:nvSpPr>
        <p:spPr/>
        <p:txBody>
          <a:bodyPr/>
          <a:lstStyle/>
          <a:p>
            <a:pPr marL="344488" indent="-344488">
              <a:spcBef>
                <a:spcPct val="50000"/>
              </a:spcBef>
            </a:pPr>
            <a:r>
              <a:rPr lang="en-US" sz="2500" dirty="0"/>
              <a:t>Four complications that induce correlation between </a:t>
            </a:r>
            <a:r>
              <a:rPr lang="en-US" sz="2500" i="1" dirty="0">
                <a:latin typeface="Times New Roman" panose="02020603050405020304" pitchFamily="18" charset="0"/>
              </a:rPr>
              <a:t>X</a:t>
            </a:r>
            <a:r>
              <a:rPr lang="en-US" sz="2500" dirty="0"/>
              <a:t> and </a:t>
            </a:r>
            <a:r>
              <a:rPr lang="en-US" sz="2500" i="1" dirty="0">
                <a:latin typeface="Symbol" panose="05050102010706020507" pitchFamily="18" charset="2"/>
              </a:rPr>
              <a:t>e</a:t>
            </a:r>
            <a:endParaRPr lang="en-US" sz="2500" dirty="0"/>
          </a:p>
          <a:p>
            <a:pPr marL="1216025" lvl="1" indent="-533400">
              <a:spcBef>
                <a:spcPct val="50000"/>
              </a:spcBef>
              <a:buFont typeface="Arial" panose="020B0604020202020204" pitchFamily="34" charset="0"/>
              <a:buAutoNum type="arabicPeriod"/>
            </a:pPr>
            <a:r>
              <a:rPr lang="en-US" sz="2500" dirty="0"/>
              <a:t>Omitted Variables Bias</a:t>
            </a:r>
          </a:p>
          <a:p>
            <a:pPr marL="1216025" lvl="1" indent="-533400">
              <a:spcBef>
                <a:spcPct val="50000"/>
              </a:spcBef>
              <a:buFont typeface="Arial" panose="020B0604020202020204" pitchFamily="34" charset="0"/>
              <a:buAutoNum type="arabicPeriod"/>
            </a:pPr>
            <a:r>
              <a:rPr lang="en-US" sz="2500" dirty="0"/>
              <a:t>Measurement Error</a:t>
            </a:r>
          </a:p>
          <a:p>
            <a:pPr marL="1216025" lvl="1" indent="-533400">
              <a:spcBef>
                <a:spcPct val="50000"/>
              </a:spcBef>
              <a:buFont typeface="Arial" panose="020B0604020202020204" pitchFamily="34" charset="0"/>
              <a:buAutoNum type="arabicPeriod"/>
            </a:pPr>
            <a:r>
              <a:rPr lang="en-US" sz="2500" dirty="0"/>
              <a:t>Simultaneous Causality</a:t>
            </a:r>
          </a:p>
          <a:p>
            <a:pPr marL="1216025" lvl="1" indent="-533400">
              <a:spcBef>
                <a:spcPct val="50000"/>
              </a:spcBef>
              <a:buFont typeface="Arial" panose="020B0604020202020204" pitchFamily="34" charset="0"/>
              <a:buAutoNum type="arabicPeriod"/>
            </a:pPr>
            <a:r>
              <a:rPr lang="en-US" sz="2500" dirty="0"/>
              <a:t>Using Lagged Values of the Dependent Variable as </a:t>
            </a:r>
            <a:r>
              <a:rPr lang="en-US" sz="2500" dirty="0" err="1"/>
              <a:t>Explanators</a:t>
            </a:r>
            <a:r>
              <a:rPr lang="en-US" sz="2500" dirty="0"/>
              <a:t>, in the presence of serial correlation</a:t>
            </a:r>
          </a:p>
          <a:p>
            <a:endParaRPr lang="en-US" dirty="0"/>
          </a:p>
        </p:txBody>
      </p:sp>
    </p:spTree>
    <p:extLst>
      <p:ext uri="{BB962C8B-B14F-4D97-AF65-F5344CB8AC3E}">
        <p14:creationId xmlns:p14="http://schemas.microsoft.com/office/powerpoint/2010/main" val="2765312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7B4B5A-63A6-4F38-B847-869C43383178}" type="slidenum">
              <a:rPr lang="en-US"/>
              <a:pPr/>
              <a:t>20</a:t>
            </a:fld>
            <a:endParaRPr lang="en-US"/>
          </a:p>
        </p:txBody>
      </p:sp>
      <p:sp>
        <p:nvSpPr>
          <p:cNvPr id="630786" name="Rectangle 2"/>
          <p:cNvSpPr>
            <a:spLocks noGrp="1" noChangeArrowheads="1"/>
          </p:cNvSpPr>
          <p:nvPr>
            <p:ph type="title"/>
          </p:nvPr>
        </p:nvSpPr>
        <p:spPr/>
        <p:txBody>
          <a:bodyPr/>
          <a:lstStyle/>
          <a:p>
            <a:r>
              <a:rPr lang="en-US"/>
              <a:t>Weak IVs</a:t>
            </a:r>
          </a:p>
        </p:txBody>
      </p:sp>
      <p:sp>
        <p:nvSpPr>
          <p:cNvPr id="630787" name="Rectangle 3"/>
          <p:cNvSpPr>
            <a:spLocks noGrp="1" noChangeArrowheads="1"/>
          </p:cNvSpPr>
          <p:nvPr>
            <p:ph type="body" idx="1"/>
          </p:nvPr>
        </p:nvSpPr>
        <p:spPr/>
        <p:txBody>
          <a:bodyPr/>
          <a:lstStyle/>
          <a:p>
            <a:pPr>
              <a:buFont typeface="Wingdings" panose="05000000000000000000" pitchFamily="2" charset="2"/>
              <a:buNone/>
            </a:pPr>
            <a:r>
              <a:rPr lang="en-US" sz="2800"/>
              <a:t>	</a:t>
            </a:r>
          </a:p>
          <a:p>
            <a:pPr>
              <a:buFont typeface="Wingdings" panose="05000000000000000000" pitchFamily="2" charset="2"/>
              <a:buNone/>
            </a:pPr>
            <a:r>
              <a:rPr lang="en-US" sz="2800"/>
              <a:t>If the IVs are weak,</a:t>
            </a:r>
          </a:p>
          <a:p>
            <a:pPr>
              <a:buFontTx/>
              <a:buChar char="•"/>
            </a:pPr>
            <a:r>
              <a:rPr lang="en-US" sz="2800"/>
              <a:t>2SLS and 2SRI are consistent, but there can be considerable bias even in large samples</a:t>
            </a:r>
          </a:p>
          <a:p>
            <a:pPr>
              <a:buFontTx/>
              <a:buChar char="•"/>
            </a:pPr>
            <a:r>
              <a:rPr lang="en-US" sz="2800"/>
              <a:t>standard errors are too small </a:t>
            </a:r>
          </a:p>
          <a:p>
            <a:pPr>
              <a:buFontTx/>
              <a:buChar char="•"/>
            </a:pPr>
            <a:r>
              <a:rPr lang="en-US" sz="2800"/>
              <a:t>2SLS and 2SRI perform poorly</a:t>
            </a:r>
          </a:p>
          <a:p>
            <a:pPr>
              <a:buFont typeface="Wingdings" panose="05000000000000000000" pitchFamily="2" charset="2"/>
              <a:buNone/>
            </a:pPr>
            <a:endParaRPr lang="en-US" sz="2800"/>
          </a:p>
        </p:txBody>
      </p:sp>
    </p:spTree>
    <p:extLst>
      <p:ext uri="{BB962C8B-B14F-4D97-AF65-F5344CB8AC3E}">
        <p14:creationId xmlns:p14="http://schemas.microsoft.com/office/powerpoint/2010/main" val="362905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041320-E05E-4DDE-800C-93F2F6C53499}" type="slidenum">
              <a:rPr lang="en-US"/>
              <a:pPr/>
              <a:t>21</a:t>
            </a:fld>
            <a:endParaRPr lang="en-US"/>
          </a:p>
        </p:txBody>
      </p:sp>
      <p:sp>
        <p:nvSpPr>
          <p:cNvPr id="603138" name="Rectangle 2"/>
          <p:cNvSpPr>
            <a:spLocks noGrp="1" noChangeArrowheads="1"/>
          </p:cNvSpPr>
          <p:nvPr>
            <p:ph type="title"/>
          </p:nvPr>
        </p:nvSpPr>
        <p:spPr>
          <a:xfrm>
            <a:off x="1981200" y="576263"/>
            <a:ext cx="8229600" cy="1143000"/>
          </a:xfrm>
        </p:spPr>
        <p:txBody>
          <a:bodyPr/>
          <a:lstStyle/>
          <a:p>
            <a:r>
              <a:rPr lang="en-US"/>
              <a:t>Weak IVs</a:t>
            </a:r>
          </a:p>
        </p:txBody>
      </p:sp>
      <p:sp>
        <p:nvSpPr>
          <p:cNvPr id="603139" name="Rectangle 3"/>
          <p:cNvSpPr>
            <a:spLocks noGrp="1" noChangeArrowheads="1"/>
          </p:cNvSpPr>
          <p:nvPr>
            <p:ph type="body" idx="1"/>
          </p:nvPr>
        </p:nvSpPr>
        <p:spPr/>
        <p:txBody>
          <a:bodyPr>
            <a:normAutofit fontScale="92500" lnSpcReduction="20000"/>
          </a:bodyPr>
          <a:lstStyle/>
          <a:p>
            <a:pPr>
              <a:buFont typeface="Wingdings" panose="05000000000000000000" pitchFamily="2" charset="2"/>
              <a:buNone/>
            </a:pPr>
            <a:r>
              <a:rPr lang="en-US" sz="2800"/>
              <a:t>What to do if IVs are weak?</a:t>
            </a:r>
          </a:p>
          <a:p>
            <a:pPr>
              <a:buFont typeface="Wingdings" panose="05000000000000000000" pitchFamily="2" charset="2"/>
              <a:buNone/>
            </a:pPr>
            <a:endParaRPr lang="en-US" sz="2800"/>
          </a:p>
          <a:p>
            <a:pPr>
              <a:buFont typeface="Wingdings" panose="05000000000000000000" pitchFamily="2" charset="2"/>
              <a:buNone/>
            </a:pPr>
            <a:r>
              <a:rPr lang="en-US" sz="2800"/>
              <a:t>If there is a single endogenous variable, use a </a:t>
            </a:r>
            <a:r>
              <a:rPr lang="en-US" sz="2800" i="1"/>
              <a:t>conditional likelihood ratio</a:t>
            </a:r>
            <a:r>
              <a:rPr lang="en-US" sz="2800"/>
              <a:t> (CLR) test:  </a:t>
            </a:r>
          </a:p>
          <a:p>
            <a:pPr>
              <a:buFont typeface="Wingdings" panose="05000000000000000000" pitchFamily="2" charset="2"/>
              <a:buNone/>
            </a:pPr>
            <a:r>
              <a:rPr lang="en-US" sz="2800"/>
              <a:t>	* perform a regular likelihood ratio test</a:t>
            </a:r>
          </a:p>
          <a:p>
            <a:pPr>
              <a:buFont typeface="Wingdings" panose="05000000000000000000" pitchFamily="2" charset="2"/>
              <a:buNone/>
            </a:pPr>
            <a:r>
              <a:rPr lang="en-US" sz="2800"/>
              <a:t>	* adjust the critical values </a:t>
            </a:r>
          </a:p>
          <a:p>
            <a:pPr>
              <a:buFont typeface="Wingdings" panose="05000000000000000000" pitchFamily="2" charset="2"/>
              <a:buNone/>
            </a:pPr>
            <a:r>
              <a:rPr lang="en-US" sz="2800"/>
              <a:t>	* available in Stata; see Stata Journal, 3, 57-70</a:t>
            </a:r>
          </a:p>
          <a:p>
            <a:pPr>
              <a:buFont typeface="Wingdings" panose="05000000000000000000" pitchFamily="2" charset="2"/>
              <a:buNone/>
            </a:pPr>
            <a:r>
              <a:rPr lang="en-US" sz="2400"/>
              <a:t>	    and  </a:t>
            </a:r>
            <a:r>
              <a:rPr lang="en-US" sz="2400">
                <a:hlinkClick r:id="rId3"/>
              </a:rPr>
              <a:t>http://elsa.berkeley.edu/wp/marcelo.pdf</a:t>
            </a:r>
            <a:r>
              <a:rPr lang="en-US" sz="2400"/>
              <a:t>  by Moreira </a:t>
            </a:r>
          </a:p>
          <a:p>
            <a:pPr>
              <a:buFont typeface="Wingdings" panose="05000000000000000000" pitchFamily="2" charset="2"/>
              <a:buNone/>
            </a:pPr>
            <a:r>
              <a:rPr lang="en-US" sz="2400"/>
              <a:t>         and Poi</a:t>
            </a:r>
            <a:endParaRPr lang="en-US" sz="2800"/>
          </a:p>
        </p:txBody>
      </p:sp>
    </p:spTree>
    <p:extLst>
      <p:ext uri="{BB962C8B-B14F-4D97-AF65-F5344CB8AC3E}">
        <p14:creationId xmlns:p14="http://schemas.microsoft.com/office/powerpoint/2010/main" val="4230974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2" name="Rectangle 4"/>
          <p:cNvSpPr>
            <a:spLocks noGrp="1" noChangeArrowheads="1"/>
          </p:cNvSpPr>
          <p:nvPr>
            <p:ph idx="1"/>
          </p:nvPr>
        </p:nvSpPr>
        <p:spPr>
          <a:xfrm>
            <a:off x="1774825" y="981076"/>
            <a:ext cx="8229600" cy="4525963"/>
          </a:xfrm>
          <a:noFill/>
          <a:ln/>
        </p:spPr>
        <p:txBody>
          <a:bodyPr vert="horz" lIns="90488" tIns="44450" rIns="90488" bIns="44450" rtlCol="0">
            <a:normAutofit/>
          </a:bodyPr>
          <a:lstStyle/>
          <a:p>
            <a:pPr>
              <a:buFont typeface="Wingdings" pitchFamily="2" charset="2"/>
              <a:buChar char="q"/>
            </a:pPr>
            <a:r>
              <a:rPr lang="en-GB" sz="2800"/>
              <a:t>The </a:t>
            </a:r>
            <a:r>
              <a:rPr lang="en-GB" sz="2800">
                <a:solidFill>
                  <a:srgbClr val="CC3300"/>
                </a:solidFill>
              </a:rPr>
              <a:t>first stage</a:t>
            </a:r>
            <a:r>
              <a:rPr lang="en-GB" sz="2800"/>
              <a:t> involves the creation of an instrument.  Use the reduced from equation for P to get its fitted value, Phat.</a:t>
            </a:r>
          </a:p>
          <a:p>
            <a:pPr>
              <a:buFont typeface="Wingdings" pitchFamily="2" charset="2"/>
              <a:buChar char="q"/>
            </a:pPr>
            <a:r>
              <a:rPr lang="en-GB" sz="2800"/>
              <a:t>The </a:t>
            </a:r>
            <a:r>
              <a:rPr lang="en-GB" sz="2800">
                <a:solidFill>
                  <a:srgbClr val="CC3300"/>
                </a:solidFill>
              </a:rPr>
              <a:t>second stage</a:t>
            </a:r>
            <a:r>
              <a:rPr lang="en-GB" sz="2800"/>
              <a:t> involves a variant of instrumental variables estimation. Replace P by Phat in the supply equation and use OLS in this second stage of the estimation process</a:t>
            </a:r>
          </a:p>
          <a:p>
            <a:pPr>
              <a:buFont typeface="Wingdings" pitchFamily="2" charset="2"/>
              <a:buChar char="q"/>
            </a:pPr>
            <a:r>
              <a:rPr lang="en-GB" sz="2800"/>
              <a:t>So it is in fact a special way and perhaps less arbitrary way of doing instrumental variables estimation.</a:t>
            </a:r>
          </a:p>
        </p:txBody>
      </p:sp>
      <p:sp>
        <p:nvSpPr>
          <p:cNvPr id="6" name="Номер слайда 5"/>
          <p:cNvSpPr>
            <a:spLocks noGrp="1"/>
          </p:cNvSpPr>
          <p:nvPr>
            <p:ph type="sldNum" sz="quarter" idx="12"/>
          </p:nvPr>
        </p:nvSpPr>
        <p:spPr/>
        <p:txBody>
          <a:bodyPr/>
          <a:lstStyle/>
          <a:p>
            <a:fld id="{5A6B7148-EA9A-4DFE-A751-0DED9AA74C67}" type="slidenum">
              <a:rPr lang="en-GB"/>
              <a:pPr/>
              <a:t>22</a:t>
            </a:fld>
            <a:endParaRPr lang="en-GB"/>
          </a:p>
        </p:txBody>
      </p:sp>
      <p:sp>
        <p:nvSpPr>
          <p:cNvPr id="339970" name="Rectangle 2"/>
          <p:cNvSpPr>
            <a:spLocks noChangeArrowheads="1"/>
          </p:cNvSpPr>
          <p:nvPr/>
        </p:nvSpPr>
        <p:spPr bwMode="auto">
          <a:xfrm>
            <a:off x="3200400" y="6400800"/>
            <a:ext cx="1905000" cy="304800"/>
          </a:xfrm>
          <a:prstGeom prst="rect">
            <a:avLst/>
          </a:prstGeom>
          <a:noFill/>
          <a:ln w="12700">
            <a:noFill/>
            <a:miter lim="800000"/>
            <a:headEnd/>
            <a:tailEnd/>
          </a:ln>
          <a:effectLst/>
        </p:spPr>
        <p:txBody>
          <a:bodyPr wrap="none" anchor="ctr"/>
          <a:lstStyle/>
          <a:p>
            <a:endParaRPr lang="ru-RU"/>
          </a:p>
        </p:txBody>
      </p:sp>
      <p:sp>
        <p:nvSpPr>
          <p:cNvPr id="339973" name="Rectangle 5"/>
          <p:cNvSpPr>
            <a:spLocks noChangeArrowheads="1"/>
          </p:cNvSpPr>
          <p:nvPr/>
        </p:nvSpPr>
        <p:spPr bwMode="auto">
          <a:xfrm>
            <a:off x="1847851" y="115888"/>
            <a:ext cx="8520113" cy="431800"/>
          </a:xfrm>
          <a:prstGeom prst="rect">
            <a:avLst/>
          </a:prstGeom>
          <a:solidFill>
            <a:schemeClr val="accent1"/>
          </a:solidFill>
          <a:ln w="9525">
            <a:noFill/>
            <a:miter lim="800000"/>
            <a:headEnd/>
            <a:tailEnd/>
          </a:ln>
          <a:effectLst/>
        </p:spPr>
        <p:txBody>
          <a:bodyPr anchor="ctr"/>
          <a:lstStyle/>
          <a:p>
            <a:pPr algn="ctr"/>
            <a:r>
              <a:rPr lang="en-US" sz="2400" b="1">
                <a:solidFill>
                  <a:schemeClr val="tx2"/>
                </a:solidFill>
              </a:rPr>
              <a:t>Two stage least squares as IV estimation</a:t>
            </a:r>
            <a:endParaRPr lang="en-GB" sz="2400" b="1">
              <a:solidFill>
                <a:schemeClr val="tx2"/>
              </a:solidFill>
            </a:endParaRPr>
          </a:p>
        </p:txBody>
      </p:sp>
    </p:spTree>
    <p:extLst>
      <p:ext uri="{BB962C8B-B14F-4D97-AF65-F5344CB8AC3E}">
        <p14:creationId xmlns:p14="http://schemas.microsoft.com/office/powerpoint/2010/main" val="972243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99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99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99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9" name="Rectangle 3"/>
          <p:cNvSpPr>
            <a:spLocks noGrp="1" noChangeArrowheads="1"/>
          </p:cNvSpPr>
          <p:nvPr>
            <p:ph idx="1"/>
          </p:nvPr>
        </p:nvSpPr>
        <p:spPr>
          <a:xfrm>
            <a:off x="1774825" y="1341438"/>
            <a:ext cx="8229600" cy="4525962"/>
          </a:xfrm>
          <a:noFill/>
          <a:ln/>
        </p:spPr>
        <p:txBody>
          <a:bodyPr vert="horz" lIns="90488" tIns="44450" rIns="90488" bIns="44450" rtlCol="0">
            <a:normAutofit/>
          </a:bodyPr>
          <a:lstStyle/>
          <a:p>
            <a:pPr>
              <a:buFont typeface="Wingdings" pitchFamily="2" charset="2"/>
              <a:buChar char="q"/>
            </a:pPr>
            <a:r>
              <a:rPr lang="en-GB" sz="2300"/>
              <a:t>Although one could undertake 2SLS estimation manually, running the reduced form regression, saving the fitted values and then running the second stage (structural form) regression, modern software allows you to get the results automatically with one set of instructions.</a:t>
            </a:r>
          </a:p>
          <a:p>
            <a:pPr>
              <a:buFont typeface="Wingdings" pitchFamily="2" charset="2"/>
              <a:buChar char="q"/>
            </a:pPr>
            <a:r>
              <a:rPr lang="en-GB" sz="2300"/>
              <a:t>You need to tell the software which RHS variable is endogenous and which other variables should be used as regressors in the reduced form (first stage) of the regression. </a:t>
            </a:r>
          </a:p>
          <a:p>
            <a:pPr>
              <a:buFont typeface="Wingdings" pitchFamily="2" charset="2"/>
              <a:buChar char="q"/>
            </a:pPr>
            <a:r>
              <a:rPr lang="en-GB" sz="2300"/>
              <a:t>Using the automatic IV procedure will also guarantee appropriate estimates of the second stage standard errors.</a:t>
            </a:r>
          </a:p>
        </p:txBody>
      </p:sp>
      <p:sp>
        <p:nvSpPr>
          <p:cNvPr id="6" name="Номер слайда 5"/>
          <p:cNvSpPr>
            <a:spLocks noGrp="1"/>
          </p:cNvSpPr>
          <p:nvPr>
            <p:ph type="sldNum" sz="quarter" idx="12"/>
          </p:nvPr>
        </p:nvSpPr>
        <p:spPr/>
        <p:txBody>
          <a:bodyPr/>
          <a:lstStyle/>
          <a:p>
            <a:fld id="{A27587D0-9217-490E-B44D-91134648DB10}" type="slidenum">
              <a:rPr lang="en-GB"/>
              <a:pPr/>
              <a:t>23</a:t>
            </a:fld>
            <a:endParaRPr lang="en-GB"/>
          </a:p>
        </p:txBody>
      </p:sp>
      <p:sp>
        <p:nvSpPr>
          <p:cNvPr id="342018" name="Rectangle 2"/>
          <p:cNvSpPr>
            <a:spLocks noChangeArrowheads="1"/>
          </p:cNvSpPr>
          <p:nvPr/>
        </p:nvSpPr>
        <p:spPr bwMode="auto">
          <a:xfrm>
            <a:off x="3200400" y="6400800"/>
            <a:ext cx="1905000" cy="304800"/>
          </a:xfrm>
          <a:prstGeom prst="rect">
            <a:avLst/>
          </a:prstGeom>
          <a:noFill/>
          <a:ln w="12700">
            <a:noFill/>
            <a:miter lim="800000"/>
            <a:headEnd/>
            <a:tailEnd/>
          </a:ln>
          <a:effectLst/>
        </p:spPr>
        <p:txBody>
          <a:bodyPr wrap="none" anchor="ctr"/>
          <a:lstStyle/>
          <a:p>
            <a:endParaRPr lang="ru-RU"/>
          </a:p>
        </p:txBody>
      </p:sp>
      <p:sp>
        <p:nvSpPr>
          <p:cNvPr id="342020" name="Rectangle 4"/>
          <p:cNvSpPr>
            <a:spLocks noChangeArrowheads="1"/>
          </p:cNvSpPr>
          <p:nvPr/>
        </p:nvSpPr>
        <p:spPr bwMode="auto">
          <a:xfrm>
            <a:off x="1847851" y="115889"/>
            <a:ext cx="8520113" cy="936625"/>
          </a:xfrm>
          <a:prstGeom prst="rect">
            <a:avLst/>
          </a:prstGeom>
          <a:solidFill>
            <a:schemeClr val="accent1"/>
          </a:solidFill>
          <a:ln w="9525">
            <a:noFill/>
            <a:miter lim="800000"/>
            <a:headEnd/>
            <a:tailEnd/>
          </a:ln>
          <a:effectLst/>
        </p:spPr>
        <p:txBody>
          <a:bodyPr anchor="ctr"/>
          <a:lstStyle/>
          <a:p>
            <a:pPr algn="ctr"/>
            <a:r>
              <a:rPr lang="en-US" sz="2400" b="1">
                <a:solidFill>
                  <a:schemeClr val="tx2"/>
                </a:solidFill>
              </a:rPr>
              <a:t>Two stage least squares estimation with modern econometric software</a:t>
            </a:r>
            <a:endParaRPr lang="en-GB" sz="2400" b="1">
              <a:solidFill>
                <a:schemeClr val="tx2"/>
              </a:solidFill>
            </a:endParaRPr>
          </a:p>
        </p:txBody>
      </p:sp>
    </p:spTree>
    <p:extLst>
      <p:ext uri="{BB962C8B-B14F-4D97-AF65-F5344CB8AC3E}">
        <p14:creationId xmlns:p14="http://schemas.microsoft.com/office/powerpoint/2010/main" val="4045687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2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2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2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2"/>
          <a:stretch>
            <a:fillRect/>
          </a:stretch>
        </p:blipFill>
        <p:spPr>
          <a:xfrm>
            <a:off x="0" y="1"/>
            <a:ext cx="12111061" cy="6011160"/>
          </a:xfrm>
          <a:prstGeom prst="rect">
            <a:avLst/>
          </a:prstGeom>
        </p:spPr>
      </p:pic>
    </p:spTree>
    <p:extLst>
      <p:ext uri="{BB962C8B-B14F-4D97-AF65-F5344CB8AC3E}">
        <p14:creationId xmlns:p14="http://schemas.microsoft.com/office/powerpoint/2010/main" val="2161143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745672"/>
            <a:ext cx="12182402" cy="4519256"/>
          </a:xfrm>
          <a:prstGeom prst="rect">
            <a:avLst/>
          </a:prstGeom>
        </p:spPr>
      </p:pic>
      <p:sp>
        <p:nvSpPr>
          <p:cNvPr id="5" name="Title 1"/>
          <p:cNvSpPr>
            <a:spLocks noGrp="1"/>
          </p:cNvSpPr>
          <p:nvPr>
            <p:ph type="title"/>
          </p:nvPr>
        </p:nvSpPr>
        <p:spPr>
          <a:xfrm>
            <a:off x="193270" y="328168"/>
            <a:ext cx="10058400" cy="908352"/>
          </a:xfrm>
        </p:spPr>
        <p:txBody>
          <a:bodyPr/>
          <a:lstStyle/>
          <a:p>
            <a:r>
              <a:rPr lang="en-US" dirty="0"/>
              <a:t>IV over identification test </a:t>
            </a:r>
          </a:p>
        </p:txBody>
      </p:sp>
    </p:spTree>
    <p:extLst>
      <p:ext uri="{BB962C8B-B14F-4D97-AF65-F5344CB8AC3E}">
        <p14:creationId xmlns:p14="http://schemas.microsoft.com/office/powerpoint/2010/main" val="1264992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Hausman</a:t>
            </a:r>
            <a:r>
              <a:rPr lang="en-US" dirty="0"/>
              <a:t> specification test </a:t>
            </a:r>
          </a:p>
        </p:txBody>
      </p:sp>
      <p:sp>
        <p:nvSpPr>
          <p:cNvPr id="3" name="Content Placeholder 2"/>
          <p:cNvSpPr>
            <a:spLocks noGrp="1"/>
          </p:cNvSpPr>
          <p:nvPr>
            <p:ph idx="1"/>
          </p:nvPr>
        </p:nvSpPr>
        <p:spPr/>
        <p:txBody>
          <a:bodyPr/>
          <a:lstStyle/>
          <a:p>
            <a:r>
              <a:rPr lang="en-US" dirty="0"/>
              <a:t>Test compares two coefficients and follows </a:t>
            </a:r>
            <a:r>
              <a:rPr lang="en-US" b="1" i="1" dirty="0"/>
              <a:t>chi-square</a:t>
            </a:r>
            <a:r>
              <a:rPr lang="en-US" dirty="0"/>
              <a:t> distribution </a:t>
            </a:r>
          </a:p>
        </p:txBody>
      </p:sp>
      <p:pic>
        <p:nvPicPr>
          <p:cNvPr id="4" name="Picture 3"/>
          <p:cNvPicPr>
            <a:picLocks noChangeAspect="1"/>
          </p:cNvPicPr>
          <p:nvPr/>
        </p:nvPicPr>
        <p:blipFill>
          <a:blip r:embed="rId2"/>
          <a:stretch>
            <a:fillRect/>
          </a:stretch>
        </p:blipFill>
        <p:spPr>
          <a:xfrm>
            <a:off x="974339" y="2229736"/>
            <a:ext cx="10304282" cy="2544000"/>
          </a:xfrm>
          <a:prstGeom prst="rect">
            <a:avLst/>
          </a:prstGeom>
        </p:spPr>
      </p:pic>
    </p:spTree>
    <p:extLst>
      <p:ext uri="{BB962C8B-B14F-4D97-AF65-F5344CB8AC3E}">
        <p14:creationId xmlns:p14="http://schemas.microsoft.com/office/powerpoint/2010/main" val="2230508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replication (IV method)</a:t>
            </a:r>
          </a:p>
        </p:txBody>
      </p:sp>
      <p:sp>
        <p:nvSpPr>
          <p:cNvPr id="3" name="Content Placeholder 2"/>
          <p:cNvSpPr>
            <a:spLocks noGrp="1"/>
          </p:cNvSpPr>
          <p:nvPr>
            <p:ph idx="1"/>
          </p:nvPr>
        </p:nvSpPr>
        <p:spPr/>
        <p:txBody>
          <a:bodyPr>
            <a:normAutofit/>
          </a:bodyPr>
          <a:lstStyle/>
          <a:p>
            <a:r>
              <a:rPr lang="en-US" sz="2400" dirty="0"/>
              <a:t>The Colonial Origins of Comparative Development: An Empirical Investigation Author(s): Daron </a:t>
            </a:r>
            <a:r>
              <a:rPr lang="en-US" sz="2400" dirty="0" err="1"/>
              <a:t>Acemoglu</a:t>
            </a:r>
            <a:r>
              <a:rPr lang="en-US" sz="2400" dirty="0"/>
              <a:t>, Simon Johnson, James A. Robinson Source: The American Economic Review, Vol. 91, No. 5 (Dec., 2001), pp. 1369-1401 </a:t>
            </a:r>
          </a:p>
        </p:txBody>
      </p:sp>
    </p:spTree>
    <p:extLst>
      <p:ext uri="{BB962C8B-B14F-4D97-AF65-F5344CB8AC3E}">
        <p14:creationId xmlns:p14="http://schemas.microsoft.com/office/powerpoint/2010/main" val="2883466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46006"/>
          </a:xfrm>
        </p:spPr>
        <p:txBody>
          <a:bodyPr/>
          <a:lstStyle/>
          <a:p>
            <a:r>
              <a:rPr lang="en-US" dirty="0"/>
              <a:t>Introduction 	</a:t>
            </a:r>
          </a:p>
        </p:txBody>
      </p:sp>
      <p:sp>
        <p:nvSpPr>
          <p:cNvPr id="3" name="Content Placeholder 2"/>
          <p:cNvSpPr>
            <a:spLocks noGrp="1"/>
          </p:cNvSpPr>
          <p:nvPr>
            <p:ph idx="1"/>
          </p:nvPr>
        </p:nvSpPr>
        <p:spPr/>
        <p:txBody>
          <a:bodyPr/>
          <a:lstStyle/>
          <a:p>
            <a:r>
              <a:rPr lang="en-US" sz="2500" dirty="0"/>
              <a:t>Research question:</a:t>
            </a:r>
          </a:p>
          <a:p>
            <a:endParaRPr lang="en-US" sz="2500" dirty="0"/>
          </a:p>
          <a:p>
            <a:pPr>
              <a:spcBef>
                <a:spcPts val="0"/>
              </a:spcBef>
              <a:spcAft>
                <a:spcPts val="0"/>
              </a:spcAft>
            </a:pPr>
            <a:r>
              <a:rPr lang="en-US" dirty="0"/>
              <a:t>                                     </a:t>
            </a:r>
            <a:r>
              <a:rPr lang="en-US" sz="2500" dirty="0"/>
              <a:t>How accurately to measure the effect of institutions on                   </a:t>
            </a:r>
          </a:p>
          <a:p>
            <a:pPr>
              <a:spcBef>
                <a:spcPts val="0"/>
              </a:spcBef>
              <a:spcAft>
                <a:spcPts val="0"/>
              </a:spcAft>
            </a:pPr>
            <a:r>
              <a:rPr lang="en-US" sz="2500" dirty="0"/>
              <a:t>                              economic development process?   </a:t>
            </a:r>
          </a:p>
          <a:p>
            <a:pPr>
              <a:spcBef>
                <a:spcPts val="0"/>
              </a:spcBef>
              <a:spcAft>
                <a:spcPts val="0"/>
              </a:spcAft>
            </a:pPr>
            <a:endParaRPr lang="en-US" sz="2500" dirty="0"/>
          </a:p>
          <a:p>
            <a:pPr>
              <a:spcBef>
                <a:spcPts val="0"/>
              </a:spcBef>
              <a:spcAft>
                <a:spcPts val="0"/>
              </a:spcAft>
            </a:pPr>
            <a:r>
              <a:rPr lang="en-US" sz="2500" dirty="0">
                <a:latin typeface="Times New Roman" panose="02020603050405020304" pitchFamily="18" charset="0"/>
                <a:cs typeface="Times New Roman" panose="02020603050405020304" pitchFamily="18" charset="0"/>
              </a:rPr>
              <a:t>“</a:t>
            </a:r>
            <a:r>
              <a:rPr lang="en-US" sz="2500" i="1" dirty="0">
                <a:latin typeface="Times New Roman" panose="02020603050405020304" pitchFamily="18" charset="0"/>
                <a:cs typeface="Times New Roman" panose="02020603050405020304" pitchFamily="18" charset="0"/>
              </a:rPr>
              <a:t>Countries with better "institutions," more secure property rights, and less distortionary policies will invest more in physical and human capital, and will use these factors more efficiently to achieve a greater level of income (e.g., Douglass C. North and Robert P. Thomas, 1973; Eric L. Jones, 1981; North, 1981).” </a:t>
            </a:r>
          </a:p>
        </p:txBody>
      </p:sp>
    </p:spTree>
    <p:extLst>
      <p:ext uri="{BB962C8B-B14F-4D97-AF65-F5344CB8AC3E}">
        <p14:creationId xmlns:p14="http://schemas.microsoft.com/office/powerpoint/2010/main" val="74993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46006"/>
          </a:xfrm>
        </p:spPr>
        <p:txBody>
          <a:bodyPr/>
          <a:lstStyle/>
          <a:p>
            <a:r>
              <a:rPr lang="en-US" dirty="0"/>
              <a:t>Introduction 	</a:t>
            </a:r>
          </a:p>
        </p:txBody>
      </p:sp>
      <p:sp>
        <p:nvSpPr>
          <p:cNvPr id="3" name="Content Placeholder 2"/>
          <p:cNvSpPr>
            <a:spLocks noGrp="1"/>
          </p:cNvSpPr>
          <p:nvPr>
            <p:ph idx="1"/>
          </p:nvPr>
        </p:nvSpPr>
        <p:spPr>
          <a:xfrm>
            <a:off x="1097280" y="1309255"/>
            <a:ext cx="10058400" cy="4559839"/>
          </a:xfrm>
        </p:spPr>
        <p:txBody>
          <a:bodyPr>
            <a:normAutofit/>
          </a:bodyPr>
          <a:lstStyle/>
          <a:p>
            <a:r>
              <a:rPr lang="en-US" sz="2500" i="1" dirty="0">
                <a:latin typeface="Times New Roman" panose="02020603050405020304" pitchFamily="18" charset="0"/>
                <a:cs typeface="Times New Roman" panose="02020603050405020304" pitchFamily="18" charset="0"/>
              </a:rPr>
              <a:t>Theory: </a:t>
            </a:r>
          </a:p>
          <a:p>
            <a:r>
              <a:rPr lang="en-US" sz="2800" b="1" dirty="0"/>
              <a:t>1. There were different types of colonization policies: </a:t>
            </a:r>
          </a:p>
          <a:p>
            <a:r>
              <a:rPr lang="en-US" sz="2800" i="1" dirty="0"/>
              <a:t>A) </a:t>
            </a:r>
            <a:r>
              <a:rPr lang="en-US" sz="2500" i="1" dirty="0">
                <a:latin typeface="Times New Roman" panose="02020603050405020304" pitchFamily="18" charset="0"/>
                <a:cs typeface="Times New Roman" panose="02020603050405020304" pitchFamily="18" charset="0"/>
              </a:rPr>
              <a:t>European powers set up "extractives states" </a:t>
            </a:r>
          </a:p>
          <a:p>
            <a:r>
              <a:rPr lang="en-US" sz="2500" i="1" dirty="0">
                <a:latin typeface="Times New Roman" panose="02020603050405020304" pitchFamily="18" charset="0"/>
                <a:cs typeface="Times New Roman" panose="02020603050405020304" pitchFamily="18" charset="0"/>
              </a:rPr>
              <a:t>B) Setting new colonies with European institutions with strong emphasis on private property and checks against government power</a:t>
            </a:r>
          </a:p>
          <a:p>
            <a:r>
              <a:rPr lang="en-US" sz="2500" i="1" dirty="0">
                <a:latin typeface="Times New Roman" panose="02020603050405020304" pitchFamily="18" charset="0"/>
                <a:cs typeface="Times New Roman" panose="02020603050405020304" pitchFamily="18" charset="0"/>
              </a:rPr>
              <a:t>2. </a:t>
            </a:r>
            <a:r>
              <a:rPr lang="en-US" sz="2800" b="1" dirty="0"/>
              <a:t>States where disease environment was not favorable lead to less migration of </a:t>
            </a:r>
            <a:r>
              <a:rPr lang="en-US" sz="2800" b="1" dirty="0" err="1"/>
              <a:t>colonizators</a:t>
            </a:r>
            <a:r>
              <a:rPr lang="en-US" sz="2800" b="1" dirty="0"/>
              <a:t> and more likely development "extractives states“</a:t>
            </a:r>
          </a:p>
          <a:p>
            <a:r>
              <a:rPr lang="en-US" sz="2500" i="1" dirty="0">
                <a:latin typeface="Times New Roman" panose="02020603050405020304" pitchFamily="18" charset="0"/>
                <a:cs typeface="Times New Roman" panose="02020603050405020304" pitchFamily="18" charset="0"/>
              </a:rPr>
              <a:t>3. </a:t>
            </a:r>
            <a:r>
              <a:rPr lang="en-US" sz="2800" b="1" dirty="0"/>
              <a:t>Colonial institutions persisted even after independence   </a:t>
            </a:r>
          </a:p>
        </p:txBody>
      </p:sp>
    </p:spTree>
    <p:extLst>
      <p:ext uri="{BB962C8B-B14F-4D97-AF65-F5344CB8AC3E}">
        <p14:creationId xmlns:p14="http://schemas.microsoft.com/office/powerpoint/2010/main" val="88279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194918"/>
            <a:ext cx="7543800" cy="1450757"/>
          </a:xfrm>
        </p:spPr>
        <p:txBody>
          <a:bodyPr/>
          <a:lstStyle/>
          <a:p>
            <a:r>
              <a:rPr lang="en-US" dirty="0" err="1"/>
              <a:t>Endogeneity</a:t>
            </a:r>
            <a:r>
              <a:rPr lang="en-US" dirty="0"/>
              <a:t> </a:t>
            </a:r>
            <a:endParaRPr lang="ru-RU" dirty="0"/>
          </a:p>
        </p:txBody>
      </p:sp>
      <p:sp>
        <p:nvSpPr>
          <p:cNvPr id="3" name="Содержимое 2"/>
          <p:cNvSpPr>
            <a:spLocks noGrp="1"/>
          </p:cNvSpPr>
          <p:nvPr>
            <p:ph idx="1"/>
          </p:nvPr>
        </p:nvSpPr>
        <p:spPr>
          <a:xfrm>
            <a:off x="1809720" y="1285861"/>
            <a:ext cx="8686800" cy="4525963"/>
          </a:xfrm>
        </p:spPr>
        <p:txBody>
          <a:bodyPr/>
          <a:lstStyle/>
          <a:p>
            <a:r>
              <a:rPr lang="en-US" dirty="0"/>
              <a:t>1. Omission of relevant variables</a:t>
            </a:r>
          </a:p>
          <a:p>
            <a:pPr>
              <a:buNone/>
            </a:pPr>
            <a:r>
              <a:rPr lang="en-US" dirty="0"/>
              <a:t> </a:t>
            </a:r>
          </a:p>
          <a:p>
            <a:endParaRPr lang="ru-RU" dirty="0"/>
          </a:p>
        </p:txBody>
      </p:sp>
      <p:graphicFrame>
        <p:nvGraphicFramePr>
          <p:cNvPr id="76802" name="Object 2"/>
          <p:cNvGraphicFramePr>
            <a:graphicFrameLocks noChangeAspect="1"/>
          </p:cNvGraphicFramePr>
          <p:nvPr>
            <p:extLst>
              <p:ext uri="{D42A27DB-BD31-4B8C-83A1-F6EECF244321}">
                <p14:modId xmlns:p14="http://schemas.microsoft.com/office/powerpoint/2010/main" val="2002056607"/>
              </p:ext>
            </p:extLst>
          </p:nvPr>
        </p:nvGraphicFramePr>
        <p:xfrm>
          <a:off x="1881159" y="1928804"/>
          <a:ext cx="8378825" cy="4347306"/>
        </p:xfrm>
        <a:graphic>
          <a:graphicData uri="http://schemas.openxmlformats.org/presentationml/2006/ole">
            <mc:AlternateContent xmlns:mc="http://schemas.openxmlformats.org/markup-compatibility/2006">
              <mc:Choice xmlns:v="urn:schemas-microsoft-com:vml" Requires="v">
                <p:oleObj spid="_x0000_s9228" name="Формула" r:id="rId3" imgW="3429000" imgH="2006280" progId="Equation.3">
                  <p:embed/>
                </p:oleObj>
              </mc:Choice>
              <mc:Fallback>
                <p:oleObj name="Формула" r:id="rId3" imgW="3429000" imgH="2006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159" y="1928804"/>
                        <a:ext cx="8378825" cy="434730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95291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and theory</a:t>
            </a:r>
          </a:p>
        </p:txBody>
      </p:sp>
      <p:sp>
        <p:nvSpPr>
          <p:cNvPr id="3" name="Content Placeholder 2"/>
          <p:cNvSpPr>
            <a:spLocks noGrp="1"/>
          </p:cNvSpPr>
          <p:nvPr>
            <p:ph idx="1"/>
          </p:nvPr>
        </p:nvSpPr>
        <p:spPr/>
        <p:txBody>
          <a:bodyPr/>
          <a:lstStyle/>
          <a:p>
            <a:r>
              <a:rPr lang="en-US" dirty="0"/>
              <a:t>William H. McNeill (1976), Crosby (1986), and Jared M. Diamond (1997) have discussed the </a:t>
            </a:r>
            <a:r>
              <a:rPr lang="en-US" b="1" i="1" dirty="0"/>
              <a:t>influence of diseases on human history.</a:t>
            </a:r>
          </a:p>
          <a:p>
            <a:r>
              <a:rPr lang="en-US" dirty="0"/>
              <a:t>Diamond (1997), in particular, emphasizes </a:t>
            </a:r>
            <a:r>
              <a:rPr lang="en-US" b="1" i="1" dirty="0"/>
              <a:t>comparative development, but his theory is based on the geographical determinants of the incidence of the </a:t>
            </a:r>
            <a:r>
              <a:rPr lang="en-US" b="1" i="1" dirty="0" err="1"/>
              <a:t>neolithic</a:t>
            </a:r>
            <a:r>
              <a:rPr lang="en-US" b="1" i="1" dirty="0"/>
              <a:t> revolution</a:t>
            </a:r>
            <a:r>
              <a:rPr lang="en-US" dirty="0"/>
              <a:t>.</a:t>
            </a:r>
          </a:p>
          <a:p>
            <a:r>
              <a:rPr lang="en-US" dirty="0"/>
              <a:t>Ronald E. Robinson and John Gallagher (1961), Lewis H. Gann and Peter </a:t>
            </a:r>
            <a:r>
              <a:rPr lang="en-US" dirty="0" err="1"/>
              <a:t>Duignan</a:t>
            </a:r>
            <a:r>
              <a:rPr lang="en-US" dirty="0"/>
              <a:t> (1962), Donald </a:t>
            </a:r>
            <a:r>
              <a:rPr lang="en-US" dirty="0" err="1"/>
              <a:t>Denoon</a:t>
            </a:r>
            <a:r>
              <a:rPr lang="en-US" dirty="0"/>
              <a:t> (1983), and Philip J. Cain and Anthony G. Hopkins (1993) emphasizes that </a:t>
            </a:r>
            <a:r>
              <a:rPr lang="en-US" b="1" i="1" dirty="0"/>
              <a:t>settler colonies such as the United States and New Zealand are different from other colonies, and point out that these differences were important for their economic success.</a:t>
            </a:r>
          </a:p>
          <a:p>
            <a:r>
              <a:rPr lang="en-US" dirty="0" err="1"/>
              <a:t>Frederich</a:t>
            </a:r>
            <a:r>
              <a:rPr lang="en-US" dirty="0"/>
              <a:t> A. von Hayek (1960) argued that the </a:t>
            </a:r>
            <a:r>
              <a:rPr lang="en-US" b="1" i="1" dirty="0"/>
              <a:t>British common law tradition was superior to the French civil law, which was developed during the Napoleonic </a:t>
            </a:r>
            <a:r>
              <a:rPr lang="en-US" dirty="0"/>
              <a:t>era to restrain judges' interference with state policies</a:t>
            </a:r>
            <a:endParaRPr lang="en-US" i="1" dirty="0"/>
          </a:p>
        </p:txBody>
      </p:sp>
    </p:spTree>
    <p:extLst>
      <p:ext uri="{BB962C8B-B14F-4D97-AF65-F5344CB8AC3E}">
        <p14:creationId xmlns:p14="http://schemas.microsoft.com/office/powerpoint/2010/main" val="3439116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66788"/>
          </a:xfrm>
        </p:spPr>
        <p:txBody>
          <a:bodyPr/>
          <a:lstStyle/>
          <a:p>
            <a:r>
              <a:rPr lang="en-US" dirty="0"/>
              <a:t>Literature and theory</a:t>
            </a:r>
          </a:p>
        </p:txBody>
      </p:sp>
      <p:sp>
        <p:nvSpPr>
          <p:cNvPr id="3" name="Content Placeholder 2"/>
          <p:cNvSpPr>
            <a:spLocks noGrp="1"/>
          </p:cNvSpPr>
          <p:nvPr>
            <p:ph idx="1"/>
          </p:nvPr>
        </p:nvSpPr>
        <p:spPr>
          <a:xfrm>
            <a:off x="1097280" y="1153392"/>
            <a:ext cx="10058400" cy="4715702"/>
          </a:xfrm>
        </p:spPr>
        <p:txBody>
          <a:bodyPr/>
          <a:lstStyle/>
          <a:p>
            <a:r>
              <a:rPr lang="en-US" i="1" dirty="0"/>
              <a:t>Curtin (1964) documents</a:t>
            </a:r>
            <a:r>
              <a:rPr lang="en-US" b="1" dirty="0"/>
              <a:t> how early British expectations for settlement in West Africa were dashed by very high mortality among early settler. </a:t>
            </a:r>
          </a:p>
          <a:p>
            <a:r>
              <a:rPr lang="en-US" b="1" dirty="0"/>
              <a:t>Pilgrim decided to migrate to the United States rather than Guyana because of the high mortality rates in Guyana (see Crosby, 1986 pp. 143-44). </a:t>
            </a:r>
          </a:p>
          <a:p>
            <a:r>
              <a:rPr lang="en-US" dirty="0"/>
              <a:t>Robinson and Gallagher (1961), Gann and </a:t>
            </a:r>
            <a:r>
              <a:rPr lang="en-US" dirty="0" err="1"/>
              <a:t>Duignan</a:t>
            </a:r>
            <a:r>
              <a:rPr lang="en-US" dirty="0"/>
              <a:t> (1962), </a:t>
            </a:r>
            <a:r>
              <a:rPr lang="en-US" dirty="0" err="1"/>
              <a:t>Denoon</a:t>
            </a:r>
            <a:r>
              <a:rPr lang="en-US" dirty="0"/>
              <a:t> (1983), and Cain and Hopkins (1993),</a:t>
            </a:r>
            <a:r>
              <a:rPr lang="en-US" b="1" dirty="0"/>
              <a:t> have documented the development of "settler colonies," where Europeans settled in large numbers, and life was modeled after the home country.</a:t>
            </a:r>
          </a:p>
          <a:p>
            <a:r>
              <a:rPr lang="en-US" sz="2400" i="1" dirty="0"/>
              <a:t>When the establishment of European like institutions did not arise naturally, the settlers were ready to fight for them against the wishes of the home country. </a:t>
            </a:r>
          </a:p>
          <a:p>
            <a:r>
              <a:rPr lang="en-US" b="1" dirty="0"/>
              <a:t> </a:t>
            </a:r>
            <a:endParaRPr lang="en-US" i="1" dirty="0"/>
          </a:p>
        </p:txBody>
      </p:sp>
    </p:spTree>
    <p:extLst>
      <p:ext uri="{BB962C8B-B14F-4D97-AF65-F5344CB8AC3E}">
        <p14:creationId xmlns:p14="http://schemas.microsoft.com/office/powerpoint/2010/main" val="159618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and theory</a:t>
            </a:r>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There are a number of economic mechanisms that will lead to institutional persistence:</a:t>
            </a:r>
          </a:p>
          <a:p>
            <a:r>
              <a:rPr lang="en-US" b="1" dirty="0"/>
              <a:t>1. </a:t>
            </a:r>
            <a:r>
              <a:rPr lang="en-US" sz="2400" dirty="0">
                <a:latin typeface="Times New Roman" panose="02020603050405020304" pitchFamily="18" charset="0"/>
                <a:cs typeface="Times New Roman" panose="02020603050405020304" pitchFamily="18" charset="0"/>
              </a:rPr>
              <a:t>Setting up institutions that place restrictions on government power and enforce property rights is costly. It may not pay the elites at independence to switch to extractive institution.</a:t>
            </a:r>
          </a:p>
          <a:p>
            <a:r>
              <a:rPr lang="en-US" sz="2400" dirty="0">
                <a:latin typeface="Times New Roman" panose="02020603050405020304" pitchFamily="18" charset="0"/>
                <a:cs typeface="Times New Roman" panose="02020603050405020304" pitchFamily="18" charset="0"/>
              </a:rPr>
              <a:t>2. The gains to an extractive strategy may depend on the size of the ruling elite.</a:t>
            </a:r>
          </a:p>
          <a:p>
            <a:r>
              <a:rPr lang="en-US" sz="2400" dirty="0">
                <a:latin typeface="Times New Roman" panose="02020603050405020304" pitchFamily="18" charset="0"/>
                <a:cs typeface="Times New Roman" panose="02020603050405020304" pitchFamily="18" charset="0"/>
              </a:rPr>
              <a:t>3. If agents make irreversible investments that are complementary to a particular set of institutions, they will be more willing to support them, making these institutions per-</a:t>
            </a:r>
            <a:r>
              <a:rPr lang="en-US" sz="2400" dirty="0" err="1">
                <a:latin typeface="Times New Roman" panose="02020603050405020304" pitchFamily="18" charset="0"/>
                <a:cs typeface="Times New Roman" panose="02020603050405020304" pitchFamily="18" charset="0"/>
              </a:rPr>
              <a:t>sist</a:t>
            </a:r>
            <a:r>
              <a:rPr lang="en-US" sz="2400" dirty="0">
                <a:latin typeface="Times New Roman" panose="02020603050405020304" pitchFamily="18" charset="0"/>
                <a:cs typeface="Times New Roman" panose="02020603050405020304" pitchFamily="18" charset="0"/>
              </a:rPr>
              <a:t> (see, e.g., </a:t>
            </a:r>
            <a:r>
              <a:rPr lang="en-US" sz="2400" dirty="0" err="1">
                <a:latin typeface="Times New Roman" panose="02020603050405020304" pitchFamily="18" charset="0"/>
                <a:cs typeface="Times New Roman" panose="02020603050405020304" pitchFamily="18" charset="0"/>
              </a:rPr>
              <a:t>Acemoglu</a:t>
            </a:r>
            <a:r>
              <a:rPr lang="en-US" sz="2400" dirty="0">
                <a:latin typeface="Times New Roman" panose="02020603050405020304" pitchFamily="18" charset="0"/>
                <a:cs typeface="Times New Roman" panose="02020603050405020304" pitchFamily="18" charset="0"/>
              </a:rPr>
              <a:t>, 1995) </a:t>
            </a:r>
          </a:p>
          <a:p>
            <a:r>
              <a:rPr lang="en-US" sz="2400" dirty="0">
                <a:latin typeface="Times New Roman" panose="02020603050405020304" pitchFamily="18" charset="0"/>
                <a:cs typeface="Times New Roman" panose="02020603050405020304" pitchFamily="18" charset="0"/>
              </a:rPr>
              <a:t> </a:t>
            </a:r>
          </a:p>
          <a:p>
            <a:endParaRPr lang="en-US" sz="2500" dirty="0"/>
          </a:p>
        </p:txBody>
      </p:sp>
    </p:spTree>
    <p:extLst>
      <p:ext uri="{BB962C8B-B14F-4D97-AF65-F5344CB8AC3E}">
        <p14:creationId xmlns:p14="http://schemas.microsoft.com/office/powerpoint/2010/main" val="3687305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0314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0267" y="0"/>
            <a:ext cx="12131733" cy="5216223"/>
          </a:xfrm>
          <a:prstGeom prst="rect">
            <a:avLst/>
          </a:prstGeom>
        </p:spPr>
      </p:pic>
      <p:sp>
        <p:nvSpPr>
          <p:cNvPr id="5" name="Rectangle 4"/>
          <p:cNvSpPr/>
          <p:nvPr/>
        </p:nvSpPr>
        <p:spPr>
          <a:xfrm>
            <a:off x="229292" y="5205819"/>
            <a:ext cx="11793682" cy="1200329"/>
          </a:xfrm>
          <a:prstGeom prst="rect">
            <a:avLst/>
          </a:prstGeom>
        </p:spPr>
        <p:txBody>
          <a:bodyPr wrap="square">
            <a:spAutoFit/>
          </a:bodyPr>
          <a:lstStyle/>
          <a:p>
            <a:r>
              <a:rPr lang="en-US" i="0" u="none" strike="noStrike" baseline="0" dirty="0">
                <a:solidFill>
                  <a:srgbClr val="000000"/>
                </a:solidFill>
                <a:latin typeface="Times New Roman" panose="02020603050405020304" pitchFamily="18" charset="0"/>
              </a:rPr>
              <a:t>Nigeria, which has approximately the 25th percentile of the institutional measure in this </a:t>
            </a:r>
            <a:r>
              <a:rPr lang="en-US" b="1" i="1" u="none" strike="noStrike" baseline="0" dirty="0">
                <a:solidFill>
                  <a:srgbClr val="000000"/>
                </a:solidFill>
                <a:latin typeface="Times New Roman" panose="02020603050405020304" pitchFamily="18" charset="0"/>
              </a:rPr>
              <a:t>sample, 5.6, </a:t>
            </a:r>
            <a:r>
              <a:rPr lang="en-US" i="0" u="none" strike="noStrike" baseline="0" dirty="0">
                <a:solidFill>
                  <a:srgbClr val="000000"/>
                </a:solidFill>
                <a:latin typeface="Times New Roman" panose="02020603050405020304" pitchFamily="18" charset="0"/>
              </a:rPr>
              <a:t>and Chile, which has approximately the 75th percentile of the institutions </a:t>
            </a:r>
            <a:r>
              <a:rPr lang="en-US" b="1" i="1" u="none" strike="noStrike" baseline="0" dirty="0">
                <a:solidFill>
                  <a:srgbClr val="000000"/>
                </a:solidFill>
                <a:latin typeface="Times New Roman" panose="02020603050405020304" pitchFamily="18" charset="0"/>
              </a:rPr>
              <a:t>index, 7.8</a:t>
            </a:r>
            <a:r>
              <a:rPr lang="en-US" i="0" u="none" strike="noStrike" baseline="0" dirty="0">
                <a:solidFill>
                  <a:srgbClr val="000000"/>
                </a:solidFill>
                <a:latin typeface="Times New Roman" panose="02020603050405020304" pitchFamily="18" charset="0"/>
              </a:rPr>
              <a:t>. The estimate in column (1), 0.52, indicates that there should be on average a 1.14- log-point difference between the log GDPs of the corresponding countries (or approximately a 2-fold difference-e1 </a:t>
            </a:r>
            <a:r>
              <a:rPr lang="en-US" sz="800" i="0" u="none" strike="noStrike" baseline="0" dirty="0">
                <a:solidFill>
                  <a:srgbClr val="000000"/>
                </a:solidFill>
                <a:latin typeface="Times New Roman" panose="02020603050405020304" pitchFamily="18" charset="0"/>
              </a:rPr>
              <a:t>. 14- </a:t>
            </a:r>
            <a:r>
              <a:rPr lang="en-US" i="0" u="none" strike="noStrike" baseline="0" dirty="0">
                <a:solidFill>
                  <a:srgbClr val="000000"/>
                </a:solidFill>
                <a:latin typeface="Times New Roman" panose="02020603050405020304" pitchFamily="18" charset="0"/>
              </a:rPr>
              <a:t>1 2.1). In practice, this GDP gap is 253 log points (approximately 1-fold) </a:t>
            </a:r>
            <a:endParaRPr lang="en-US" dirty="0"/>
          </a:p>
        </p:txBody>
      </p:sp>
    </p:spTree>
    <p:extLst>
      <p:ext uri="{BB962C8B-B14F-4D97-AF65-F5344CB8AC3E}">
        <p14:creationId xmlns:p14="http://schemas.microsoft.com/office/powerpoint/2010/main" val="3425999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06336" y="2205683"/>
            <a:ext cx="6802582" cy="2098800"/>
          </a:xfrm>
          <a:prstGeom prst="rect">
            <a:avLst/>
          </a:prstGeom>
        </p:spPr>
      </p:pic>
      <p:sp>
        <p:nvSpPr>
          <p:cNvPr id="5" name="Rectangle 4"/>
          <p:cNvSpPr/>
          <p:nvPr/>
        </p:nvSpPr>
        <p:spPr>
          <a:xfrm>
            <a:off x="841664" y="4304483"/>
            <a:ext cx="11849100" cy="1477328"/>
          </a:xfrm>
          <a:prstGeom prst="rect">
            <a:avLst/>
          </a:prstGeom>
        </p:spPr>
        <p:txBody>
          <a:bodyPr wrap="square">
            <a:spAutoFit/>
          </a:bodyPr>
          <a:lstStyle/>
          <a:p>
            <a:r>
              <a:rPr lang="en-US" b="1" i="0" u="none" strike="noStrike" baseline="0" dirty="0">
                <a:solidFill>
                  <a:srgbClr val="000000"/>
                </a:solidFill>
                <a:latin typeface="Times New Roman" panose="02020603050405020304" pitchFamily="18" charset="0"/>
              </a:rPr>
              <a:t>R - Current institutions (protection against expropriation between 1985 and 1995), </a:t>
            </a:r>
          </a:p>
          <a:p>
            <a:r>
              <a:rPr lang="en-US" b="1" i="0" u="none" strike="noStrike" baseline="0" dirty="0">
                <a:solidFill>
                  <a:srgbClr val="000000"/>
                </a:solidFill>
                <a:latin typeface="Times New Roman" panose="02020603050405020304" pitchFamily="18" charset="0"/>
              </a:rPr>
              <a:t>C - Early (circa 1900) institutions, </a:t>
            </a:r>
          </a:p>
          <a:p>
            <a:r>
              <a:rPr lang="en-US" b="1" i="0" u="none" strike="noStrike" baseline="0" dirty="0">
                <a:solidFill>
                  <a:srgbClr val="000000"/>
                </a:solidFill>
                <a:latin typeface="Times New Roman" panose="02020603050405020304" pitchFamily="18" charset="0"/>
              </a:rPr>
              <a:t>S - European settlements in the colony (fraction of the population with European descent in 1900), </a:t>
            </a:r>
          </a:p>
          <a:p>
            <a:r>
              <a:rPr lang="en-US" b="1" i="0" u="none" strike="noStrike" baseline="0" dirty="0">
                <a:solidFill>
                  <a:srgbClr val="000000"/>
                </a:solidFill>
                <a:latin typeface="Times New Roman" panose="02020603050405020304" pitchFamily="18" charset="0"/>
              </a:rPr>
              <a:t>M - mortality rates faced by settlers. </a:t>
            </a:r>
          </a:p>
          <a:p>
            <a:r>
              <a:rPr lang="en-US" b="1" i="0" u="none" strike="noStrike" baseline="0" dirty="0">
                <a:solidFill>
                  <a:srgbClr val="000000"/>
                </a:solidFill>
                <a:latin typeface="Times New Roman" panose="02020603050405020304" pitchFamily="18" charset="0"/>
              </a:rPr>
              <a:t>X - vector of covariates that affect all variables. </a:t>
            </a:r>
            <a:endParaRPr lang="en-US" dirty="0"/>
          </a:p>
        </p:txBody>
      </p:sp>
      <p:pic>
        <p:nvPicPr>
          <p:cNvPr id="6" name="Picture 5"/>
          <p:cNvPicPr>
            <a:picLocks noChangeAspect="1"/>
          </p:cNvPicPr>
          <p:nvPr/>
        </p:nvPicPr>
        <p:blipFill>
          <a:blip r:embed="rId3"/>
          <a:stretch>
            <a:fillRect/>
          </a:stretch>
        </p:blipFill>
        <p:spPr>
          <a:xfrm>
            <a:off x="3953688" y="286374"/>
            <a:ext cx="4263841" cy="674160"/>
          </a:xfrm>
          <a:prstGeom prst="rect">
            <a:avLst/>
          </a:prstGeom>
        </p:spPr>
      </p:pic>
      <p:sp>
        <p:nvSpPr>
          <p:cNvPr id="7" name="Rectangle 6"/>
          <p:cNvSpPr/>
          <p:nvPr/>
        </p:nvSpPr>
        <p:spPr>
          <a:xfrm>
            <a:off x="446809" y="1136832"/>
            <a:ext cx="11409218" cy="615553"/>
          </a:xfrm>
          <a:prstGeom prst="rect">
            <a:avLst/>
          </a:prstGeom>
        </p:spPr>
        <p:txBody>
          <a:bodyPr wrap="square">
            <a:spAutoFit/>
          </a:bodyPr>
          <a:lstStyle/>
          <a:p>
            <a:r>
              <a:rPr lang="en-US" b="1" i="0" u="none" strike="noStrike" baseline="0" dirty="0">
                <a:solidFill>
                  <a:srgbClr val="000000"/>
                </a:solidFill>
                <a:latin typeface="Times New Roman" panose="02020603050405020304" pitchFamily="18" charset="0"/>
              </a:rPr>
              <a:t>where Y is income per capita in country </a:t>
            </a:r>
            <a:r>
              <a:rPr lang="en-US" b="1" i="0" u="none" strike="noStrike" baseline="0" dirty="0" err="1">
                <a:solidFill>
                  <a:srgbClr val="000000"/>
                </a:solidFill>
                <a:latin typeface="Times New Roman" panose="02020603050405020304" pitchFamily="18" charset="0"/>
              </a:rPr>
              <a:t>i</a:t>
            </a:r>
            <a:r>
              <a:rPr lang="en-US" b="1" i="0" u="none" strike="noStrike" baseline="0" dirty="0">
                <a:solidFill>
                  <a:srgbClr val="000000"/>
                </a:solidFill>
                <a:latin typeface="Times New Roman" panose="02020603050405020304" pitchFamily="18" charset="0"/>
              </a:rPr>
              <a:t>, R is the protection against expropriation measure, X </a:t>
            </a:r>
            <a:r>
              <a:rPr lang="en-US" b="1" i="0" u="none" strike="noStrike" baseline="0" dirty="0" err="1">
                <a:solidFill>
                  <a:srgbClr val="000000"/>
                </a:solidFill>
                <a:latin typeface="Times New Roman" panose="02020603050405020304" pitchFamily="18" charset="0"/>
              </a:rPr>
              <a:t>i</a:t>
            </a:r>
            <a:r>
              <a:rPr lang="en-US" b="1" i="0" u="none" strike="noStrike" baseline="0" dirty="0">
                <a:solidFill>
                  <a:srgbClr val="000000"/>
                </a:solidFill>
                <a:latin typeface="Times New Roman" panose="02020603050405020304" pitchFamily="18" charset="0"/>
              </a:rPr>
              <a:t> </a:t>
            </a:r>
            <a:r>
              <a:rPr lang="en-US" sz="1600" b="1" i="0" u="none" strike="noStrike" baseline="0" dirty="0">
                <a:solidFill>
                  <a:srgbClr val="000000"/>
                </a:solidFill>
                <a:latin typeface="Times New Roman" panose="02020603050405020304" pitchFamily="18" charset="0"/>
              </a:rPr>
              <a:t>is a vector of other covariates </a:t>
            </a:r>
            <a:endParaRPr lang="en-US" dirty="0"/>
          </a:p>
        </p:txBody>
      </p:sp>
    </p:spTree>
    <p:extLst>
      <p:ext uri="{BB962C8B-B14F-4D97-AF65-F5344CB8AC3E}">
        <p14:creationId xmlns:p14="http://schemas.microsoft.com/office/powerpoint/2010/main" val="332207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0480" y="-1"/>
            <a:ext cx="12191999" cy="6774873"/>
          </a:xfrm>
          <a:prstGeom prst="rect">
            <a:avLst/>
          </a:prstGeom>
        </p:spPr>
      </p:pic>
      <p:sp>
        <p:nvSpPr>
          <p:cNvPr id="6" name="Oval 5"/>
          <p:cNvSpPr/>
          <p:nvPr/>
        </p:nvSpPr>
        <p:spPr>
          <a:xfrm>
            <a:off x="10151919" y="4734099"/>
            <a:ext cx="737754"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194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317673"/>
          </a:xfrm>
          <a:prstGeom prst="rect">
            <a:avLst/>
          </a:prstGeom>
        </p:spPr>
      </p:pic>
    </p:spTree>
    <p:extLst>
      <p:ext uri="{BB962C8B-B14F-4D97-AF65-F5344CB8AC3E}">
        <p14:creationId xmlns:p14="http://schemas.microsoft.com/office/powerpoint/2010/main" val="4278439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2625878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758536"/>
            <a:ext cx="12115800" cy="6099465"/>
          </a:xfrm>
          <a:prstGeom prst="rect">
            <a:avLst/>
          </a:prstGeom>
        </p:spPr>
      </p:pic>
      <p:sp>
        <p:nvSpPr>
          <p:cNvPr id="5" name="TextBox 4"/>
          <p:cNvSpPr txBox="1"/>
          <p:nvPr/>
        </p:nvSpPr>
        <p:spPr>
          <a:xfrm>
            <a:off x="467591" y="83126"/>
            <a:ext cx="3973908"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Robustness check </a:t>
            </a:r>
          </a:p>
        </p:txBody>
      </p:sp>
      <p:sp>
        <p:nvSpPr>
          <p:cNvPr id="6" name="Oval 5"/>
          <p:cNvSpPr/>
          <p:nvPr/>
        </p:nvSpPr>
        <p:spPr>
          <a:xfrm>
            <a:off x="166255" y="3801647"/>
            <a:ext cx="3345873" cy="45719"/>
          </a:xfrm>
          <a:prstGeom prst="ellipse">
            <a:avLst/>
          </a:prstGeom>
          <a:solidFill>
            <a:schemeClr val="accent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80555" y="5039591"/>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a:off x="280555" y="5337464"/>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a:off x="280555" y="5659582"/>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280555" y="3487881"/>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a:off x="360218" y="3196936"/>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Straight Connector 12"/>
          <p:cNvCxnSpPr/>
          <p:nvPr/>
        </p:nvCxnSpPr>
        <p:spPr>
          <a:xfrm>
            <a:off x="280555" y="2916382"/>
            <a:ext cx="2296390"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5284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14290"/>
            <a:ext cx="8686800" cy="838200"/>
          </a:xfrm>
        </p:spPr>
        <p:txBody>
          <a:bodyPr/>
          <a:lstStyle/>
          <a:p>
            <a:r>
              <a:rPr lang="en-US" dirty="0"/>
              <a:t>Measurement error </a:t>
            </a:r>
            <a:endParaRPr lang="ru-RU" dirty="0"/>
          </a:p>
        </p:txBody>
      </p:sp>
      <p:graphicFrame>
        <p:nvGraphicFramePr>
          <p:cNvPr id="77826" name="Object 2"/>
          <p:cNvGraphicFramePr>
            <a:graphicFrameLocks noChangeAspect="1"/>
          </p:cNvGraphicFramePr>
          <p:nvPr>
            <p:extLst>
              <p:ext uri="{D42A27DB-BD31-4B8C-83A1-F6EECF244321}">
                <p14:modId xmlns:p14="http://schemas.microsoft.com/office/powerpoint/2010/main" val="1465160008"/>
              </p:ext>
            </p:extLst>
          </p:nvPr>
        </p:nvGraphicFramePr>
        <p:xfrm>
          <a:off x="1809720" y="1745673"/>
          <a:ext cx="8429684" cy="4207452"/>
        </p:xfrm>
        <a:graphic>
          <a:graphicData uri="http://schemas.openxmlformats.org/presentationml/2006/ole">
            <mc:AlternateContent xmlns:mc="http://schemas.openxmlformats.org/markup-compatibility/2006">
              <mc:Choice xmlns:v="urn:schemas-microsoft-com:vml" Requires="v">
                <p:oleObj spid="_x0000_s10252" name="Формула" r:id="rId3" imgW="3835080" imgH="1930320" progId="Equation.3">
                  <p:embed/>
                </p:oleObj>
              </mc:Choice>
              <mc:Fallback>
                <p:oleObj name="Формула" r:id="rId3" imgW="3835080" imgH="1930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20" y="1745673"/>
                        <a:ext cx="8429684" cy="420745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7026025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72737"/>
            <a:ext cx="12192000" cy="6785264"/>
          </a:xfrm>
          <a:prstGeom prst="rect">
            <a:avLst/>
          </a:prstGeom>
        </p:spPr>
      </p:pic>
      <p:cxnSp>
        <p:nvCxnSpPr>
          <p:cNvPr id="5" name="Straight Connector 4"/>
          <p:cNvCxnSpPr/>
          <p:nvPr/>
        </p:nvCxnSpPr>
        <p:spPr>
          <a:xfrm>
            <a:off x="353292" y="2514600"/>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353292" y="2732809"/>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270164" y="2940627"/>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8" name="Straight Connector 7"/>
          <p:cNvCxnSpPr/>
          <p:nvPr/>
        </p:nvCxnSpPr>
        <p:spPr>
          <a:xfrm>
            <a:off x="270164" y="3262746"/>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a:off x="353292" y="3449781"/>
            <a:ext cx="229639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a:off x="353292" y="4062845"/>
            <a:ext cx="2296390"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71181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6764482"/>
          </a:xfrm>
          <a:prstGeom prst="rect">
            <a:avLst/>
          </a:prstGeom>
        </p:spPr>
      </p:pic>
    </p:spTree>
    <p:extLst>
      <p:ext uri="{BB962C8B-B14F-4D97-AF65-F5344CB8AC3E}">
        <p14:creationId xmlns:p14="http://schemas.microsoft.com/office/powerpoint/2010/main" val="2668957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5783"/>
            <a:ext cx="12192000" cy="6842217"/>
          </a:xfrm>
          <a:prstGeom prst="rect">
            <a:avLst/>
          </a:prstGeom>
        </p:spPr>
      </p:pic>
    </p:spTree>
    <p:extLst>
      <p:ext uri="{BB962C8B-B14F-4D97-AF65-F5344CB8AC3E}">
        <p14:creationId xmlns:p14="http://schemas.microsoft.com/office/powerpoint/2010/main" val="24182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009" y="494844"/>
            <a:ext cx="8686800" cy="838200"/>
          </a:xfrm>
        </p:spPr>
        <p:txBody>
          <a:bodyPr>
            <a:normAutofit fontScale="90000"/>
          </a:bodyPr>
          <a:lstStyle/>
          <a:p>
            <a:r>
              <a:rPr lang="en-US" dirty="0"/>
              <a:t>Measurement error: independent variable  </a:t>
            </a:r>
            <a:endParaRPr lang="ru-RU" dirty="0"/>
          </a:p>
        </p:txBody>
      </p:sp>
      <p:graphicFrame>
        <p:nvGraphicFramePr>
          <p:cNvPr id="77826" name="Object 2"/>
          <p:cNvGraphicFramePr>
            <a:graphicFrameLocks noChangeAspect="1"/>
          </p:cNvGraphicFramePr>
          <p:nvPr>
            <p:extLst>
              <p:ext uri="{D42A27DB-BD31-4B8C-83A1-F6EECF244321}">
                <p14:modId xmlns:p14="http://schemas.microsoft.com/office/powerpoint/2010/main" val="725122405"/>
              </p:ext>
            </p:extLst>
          </p:nvPr>
        </p:nvGraphicFramePr>
        <p:xfrm>
          <a:off x="1627895" y="1932710"/>
          <a:ext cx="8001028" cy="4466070"/>
        </p:xfrm>
        <a:graphic>
          <a:graphicData uri="http://schemas.openxmlformats.org/presentationml/2006/ole">
            <mc:AlternateContent xmlns:mc="http://schemas.openxmlformats.org/markup-compatibility/2006">
              <mc:Choice xmlns:v="urn:schemas-microsoft-com:vml" Requires="v">
                <p:oleObj spid="_x0000_s11276" name="Формула" r:id="rId3" imgW="2997000" imgH="2108160" progId="Equation.3">
                  <p:embed/>
                </p:oleObj>
              </mc:Choice>
              <mc:Fallback>
                <p:oleObj name="Формула" r:id="rId3" imgW="2997000" imgH="2108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7895" y="1932710"/>
                        <a:ext cx="8001028" cy="446607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03560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97280" y="286604"/>
            <a:ext cx="10058400" cy="761650"/>
          </a:xfrm>
        </p:spPr>
        <p:txBody>
          <a:bodyPr/>
          <a:lstStyle/>
          <a:p>
            <a:r>
              <a:rPr lang="en-GB" sz="4000" dirty="0"/>
              <a:t>Simultaneity</a:t>
            </a:r>
          </a:p>
        </p:txBody>
      </p:sp>
      <p:sp>
        <p:nvSpPr>
          <p:cNvPr id="12291" name="Rectangle 3"/>
          <p:cNvSpPr>
            <a:spLocks noGrp="1" noChangeArrowheads="1"/>
          </p:cNvSpPr>
          <p:nvPr>
            <p:ph type="body" idx="1"/>
          </p:nvPr>
        </p:nvSpPr>
        <p:spPr/>
        <p:txBody>
          <a:bodyPr/>
          <a:lstStyle/>
          <a:p>
            <a:pPr>
              <a:buFontTx/>
              <a:buNone/>
            </a:pPr>
            <a:r>
              <a:rPr lang="en-GB" sz="2400"/>
              <a:t>Consider the simultaneous system</a:t>
            </a:r>
          </a:p>
          <a:p>
            <a:pPr>
              <a:buFontTx/>
              <a:buNone/>
            </a:pPr>
            <a:endParaRPr lang="en-GB" sz="2400"/>
          </a:p>
          <a:p>
            <a:pPr>
              <a:buFontTx/>
              <a:buNone/>
            </a:pPr>
            <a:endParaRPr lang="en-GB" sz="2400"/>
          </a:p>
          <a:p>
            <a:pPr>
              <a:buFontTx/>
              <a:buNone/>
            </a:pPr>
            <a:endParaRPr lang="en-GB" sz="2400"/>
          </a:p>
          <a:p>
            <a:pPr>
              <a:buFontTx/>
              <a:buNone/>
            </a:pPr>
            <a:r>
              <a:rPr lang="en-GB" sz="2400"/>
              <a:t>Reduced forms</a:t>
            </a:r>
          </a:p>
        </p:txBody>
      </p:sp>
      <p:sp>
        <p:nvSpPr>
          <p:cNvPr id="12293" name="Rectangle 5"/>
          <p:cNvSpPr>
            <a:spLocks noChangeArrowheads="1"/>
          </p:cNvSpPr>
          <p:nvPr/>
        </p:nvSpPr>
        <p:spPr bwMode="auto">
          <a:xfrm>
            <a:off x="5119688" y="320516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2" name="Object 4"/>
          <p:cNvGraphicFramePr>
            <a:graphicFrameLocks noChangeAspect="1"/>
          </p:cNvGraphicFramePr>
          <p:nvPr/>
        </p:nvGraphicFramePr>
        <p:xfrm>
          <a:off x="2362200" y="2209800"/>
          <a:ext cx="4267200" cy="977900"/>
        </p:xfrm>
        <a:graphic>
          <a:graphicData uri="http://schemas.openxmlformats.org/presentationml/2006/ole">
            <mc:AlternateContent xmlns:mc="http://schemas.openxmlformats.org/markup-compatibility/2006">
              <mc:Choice xmlns:v="urn:schemas-microsoft-com:vml" Requires="v">
                <p:oleObj spid="_x0000_s12310" r:id="rId3" imgW="1954951" imgH="444307" progId="Equation.3">
                  <p:embed/>
                </p:oleObj>
              </mc:Choice>
              <mc:Fallback>
                <p:oleObj r:id="rId3" imgW="1954951"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09800"/>
                        <a:ext cx="4267200"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5" name="Rectangle 7"/>
          <p:cNvSpPr>
            <a:spLocks noChangeArrowheads="1"/>
          </p:cNvSpPr>
          <p:nvPr/>
        </p:nvSpPr>
        <p:spPr bwMode="auto">
          <a:xfrm>
            <a:off x="4548188" y="29479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4" name="Object 6"/>
          <p:cNvGraphicFramePr>
            <a:graphicFrameLocks noChangeAspect="1"/>
          </p:cNvGraphicFramePr>
          <p:nvPr/>
        </p:nvGraphicFramePr>
        <p:xfrm>
          <a:off x="2286000" y="4114801"/>
          <a:ext cx="6248400" cy="1941513"/>
        </p:xfrm>
        <a:graphic>
          <a:graphicData uri="http://schemas.openxmlformats.org/presentationml/2006/ole">
            <mc:AlternateContent xmlns:mc="http://schemas.openxmlformats.org/markup-compatibility/2006">
              <mc:Choice xmlns:v="urn:schemas-microsoft-com:vml" Requires="v">
                <p:oleObj spid="_x0000_s12311" r:id="rId5" imgW="3098800" imgH="965200" progId="Equation.3">
                  <p:embed/>
                </p:oleObj>
              </mc:Choice>
              <mc:Fallback>
                <p:oleObj r:id="rId5" imgW="3098800" imgH="965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114801"/>
                        <a:ext cx="6248400" cy="1941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2674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25E36FF-B3EE-4F08-9FD9-BED5D9CCB8C1}" type="slidenum">
              <a:rPr lang="en-US"/>
              <a:pPr/>
              <a:t>7</a:t>
            </a:fld>
            <a:endParaRPr lang="en-US"/>
          </a:p>
        </p:txBody>
      </p:sp>
      <p:sp>
        <p:nvSpPr>
          <p:cNvPr id="618498" name="Rectangle 2"/>
          <p:cNvSpPr>
            <a:spLocks noGrp="1" noChangeArrowheads="1"/>
          </p:cNvSpPr>
          <p:nvPr>
            <p:ph type="title"/>
          </p:nvPr>
        </p:nvSpPr>
        <p:spPr>
          <a:xfrm>
            <a:off x="1981200" y="508000"/>
            <a:ext cx="8229600" cy="1143000"/>
          </a:xfrm>
        </p:spPr>
        <p:txBody>
          <a:bodyPr/>
          <a:lstStyle/>
          <a:p>
            <a:r>
              <a:rPr lang="en-US"/>
              <a:t>Responses to Endogeneity </a:t>
            </a:r>
          </a:p>
        </p:txBody>
      </p:sp>
      <p:sp>
        <p:nvSpPr>
          <p:cNvPr id="618499" name="Rectangle 3"/>
          <p:cNvSpPr>
            <a:spLocks noGrp="1" noChangeArrowheads="1"/>
          </p:cNvSpPr>
          <p:nvPr>
            <p:ph type="body" idx="1"/>
          </p:nvPr>
        </p:nvSpPr>
        <p:spPr>
          <a:xfrm>
            <a:off x="1981200" y="1752601"/>
            <a:ext cx="8229600" cy="4792663"/>
          </a:xfrm>
        </p:spPr>
        <p:txBody>
          <a:bodyPr>
            <a:normAutofit lnSpcReduction="10000"/>
          </a:bodyPr>
          <a:lstStyle/>
          <a:p>
            <a:pPr marL="685800" indent="-685800">
              <a:buNone/>
            </a:pPr>
            <a:r>
              <a:rPr lang="en-US" sz="2800" dirty="0"/>
              <a:t>Remedial-1: IV estimation method</a:t>
            </a:r>
          </a:p>
          <a:p>
            <a:pPr marL="685800" indent="-685800">
              <a:buNone/>
            </a:pPr>
            <a:r>
              <a:rPr lang="en-US" sz="2800" dirty="0"/>
              <a:t>Remedial-2: Differencing methods:</a:t>
            </a:r>
          </a:p>
          <a:p>
            <a:pPr marL="685800" indent="-685800">
              <a:buNone/>
            </a:pPr>
            <a:r>
              <a:rPr lang="en-US" sz="2800" dirty="0"/>
              <a:t>Limitations: </a:t>
            </a:r>
          </a:p>
          <a:p>
            <a:pPr marL="685800" indent="-685800">
              <a:buNone/>
            </a:pPr>
            <a:r>
              <a:rPr lang="en-US" sz="2800" dirty="0"/>
              <a:t>- will not eliminate selection bias.  </a:t>
            </a:r>
          </a:p>
          <a:p>
            <a:pPr marL="685800" indent="-685800">
              <a:buNone/>
            </a:pPr>
            <a:r>
              <a:rPr lang="en-US" sz="2800" dirty="0"/>
              <a:t>- only eliminate </a:t>
            </a:r>
            <a:r>
              <a:rPr lang="en-US" sz="2800" u="sng" dirty="0"/>
              <a:t>fixed</a:t>
            </a:r>
            <a:r>
              <a:rPr lang="en-US" sz="2800" dirty="0"/>
              <a:t> variables; sometimes endogenous variables change values over time</a:t>
            </a:r>
          </a:p>
          <a:p>
            <a:pPr marL="685800" indent="-685800">
              <a:buNone/>
            </a:pPr>
            <a:endParaRPr lang="en-US" sz="2800" dirty="0"/>
          </a:p>
          <a:p>
            <a:pPr marL="685800" indent="-685800">
              <a:buNone/>
            </a:pPr>
            <a:endParaRPr lang="en-US" sz="2800" dirty="0"/>
          </a:p>
          <a:p>
            <a:pPr marL="685800" indent="-685800">
              <a:buNone/>
            </a:pPr>
            <a:r>
              <a:rPr lang="en-US" sz="2800" dirty="0"/>
              <a:t> </a:t>
            </a:r>
          </a:p>
          <a:p>
            <a:pPr marL="685800" indent="-685800">
              <a:buNone/>
            </a:pPr>
            <a:endParaRPr lang="en-US" sz="2800" dirty="0"/>
          </a:p>
        </p:txBody>
      </p:sp>
    </p:spTree>
    <p:extLst>
      <p:ext uri="{BB962C8B-B14F-4D97-AF65-F5344CB8AC3E}">
        <p14:creationId xmlns:p14="http://schemas.microsoft.com/office/powerpoint/2010/main" val="103980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E14CA1-F69B-447E-A2AE-DD3D4B9AA5EC}" type="slidenum">
              <a:rPr lang="en-US"/>
              <a:pPr/>
              <a:t>8</a:t>
            </a:fld>
            <a:endParaRPr lang="en-US"/>
          </a:p>
        </p:txBody>
      </p:sp>
      <p:sp>
        <p:nvSpPr>
          <p:cNvPr id="628738" name="Rectangle 2"/>
          <p:cNvSpPr>
            <a:spLocks noGrp="1" noChangeArrowheads="1"/>
          </p:cNvSpPr>
          <p:nvPr>
            <p:ph type="title"/>
          </p:nvPr>
        </p:nvSpPr>
        <p:spPr>
          <a:xfrm>
            <a:off x="1981200" y="508000"/>
            <a:ext cx="8229600" cy="1143000"/>
          </a:xfrm>
        </p:spPr>
        <p:txBody>
          <a:bodyPr/>
          <a:lstStyle/>
          <a:p>
            <a:r>
              <a:rPr lang="en-US"/>
              <a:t>Responses to Endogeneity</a:t>
            </a:r>
          </a:p>
        </p:txBody>
      </p:sp>
      <p:sp>
        <p:nvSpPr>
          <p:cNvPr id="628739" name="Rectangle 3"/>
          <p:cNvSpPr>
            <a:spLocks noGrp="1" noChangeArrowheads="1"/>
          </p:cNvSpPr>
          <p:nvPr>
            <p:ph type="body" idx="1"/>
          </p:nvPr>
        </p:nvSpPr>
        <p:spPr>
          <a:xfrm>
            <a:off x="1981200" y="1752601"/>
            <a:ext cx="8229600" cy="4792663"/>
          </a:xfrm>
        </p:spPr>
        <p:txBody>
          <a:bodyPr/>
          <a:lstStyle/>
          <a:p>
            <a:pPr marL="685800" indent="-685800">
              <a:buNone/>
            </a:pPr>
            <a:r>
              <a:rPr lang="en-US" sz="2800" dirty="0"/>
              <a:t>Approach #3:  Difference it out -- continued</a:t>
            </a:r>
          </a:p>
          <a:p>
            <a:pPr marL="685800" indent="-685800">
              <a:buNone/>
            </a:pPr>
            <a:endParaRPr lang="en-US" sz="2800" dirty="0"/>
          </a:p>
          <a:p>
            <a:pPr marL="685800" indent="-685800">
              <a:buNone/>
            </a:pPr>
            <a:r>
              <a:rPr lang="en-US" sz="2800" dirty="0"/>
              <a:t>Limitations: </a:t>
            </a:r>
          </a:p>
          <a:p>
            <a:pPr marL="685800" indent="-685800">
              <a:buNone/>
            </a:pPr>
            <a:r>
              <a:rPr lang="en-US" sz="2800" dirty="0"/>
              <a:t>- DD models will not eliminate selection bias.  </a:t>
            </a:r>
          </a:p>
          <a:p>
            <a:pPr marL="685800" indent="-685800">
              <a:buNone/>
            </a:pPr>
            <a:r>
              <a:rPr lang="en-US" sz="2800" dirty="0"/>
              <a:t>- DD models only eliminate </a:t>
            </a:r>
            <a:r>
              <a:rPr lang="en-US" sz="2800" u="sng" dirty="0"/>
              <a:t>fixed</a:t>
            </a:r>
            <a:r>
              <a:rPr lang="en-US" sz="2800" dirty="0"/>
              <a:t> variables; sometimes endogenous variables change values over time</a:t>
            </a:r>
          </a:p>
          <a:p>
            <a:pPr marL="685800" indent="-685800">
              <a:buNone/>
            </a:pPr>
            <a:endParaRPr lang="en-US" sz="2800" dirty="0"/>
          </a:p>
        </p:txBody>
      </p:sp>
    </p:spTree>
    <p:extLst>
      <p:ext uri="{BB962C8B-B14F-4D97-AF65-F5344CB8AC3E}">
        <p14:creationId xmlns:p14="http://schemas.microsoft.com/office/powerpoint/2010/main" val="373293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1A29C6-AD8A-4AF9-8CF6-0E28E7E8EE89}" type="slidenum">
              <a:rPr lang="en-US"/>
              <a:pPr/>
              <a:t>9</a:t>
            </a:fld>
            <a:endParaRPr lang="en-US"/>
          </a:p>
        </p:txBody>
      </p:sp>
      <p:sp>
        <p:nvSpPr>
          <p:cNvPr id="568322" name="Rectangle 2"/>
          <p:cNvSpPr>
            <a:spLocks noGrp="1" noChangeArrowheads="1"/>
          </p:cNvSpPr>
          <p:nvPr>
            <p:ph type="title"/>
          </p:nvPr>
        </p:nvSpPr>
        <p:spPr>
          <a:xfrm>
            <a:off x="1981200" y="508000"/>
            <a:ext cx="8229600" cy="964955"/>
          </a:xfrm>
        </p:spPr>
        <p:txBody>
          <a:bodyPr/>
          <a:lstStyle/>
          <a:p>
            <a:r>
              <a:rPr lang="en-US" dirty="0">
                <a:effectLst/>
              </a:rPr>
              <a:t>Omitted Variables</a:t>
            </a:r>
          </a:p>
        </p:txBody>
      </p:sp>
      <p:sp>
        <p:nvSpPr>
          <p:cNvPr id="568323" name="Rectangle 3"/>
          <p:cNvSpPr>
            <a:spLocks noGrp="1" noChangeArrowheads="1"/>
          </p:cNvSpPr>
          <p:nvPr>
            <p:ph type="body" idx="1"/>
          </p:nvPr>
        </p:nvSpPr>
        <p:spPr>
          <a:xfrm>
            <a:off x="1981200" y="1752601"/>
            <a:ext cx="8229600" cy="4792663"/>
          </a:xfrm>
        </p:spPr>
        <p:txBody>
          <a:bodyPr/>
          <a:lstStyle/>
          <a:p>
            <a:pPr marL="685800" indent="-685800">
              <a:buNone/>
            </a:pPr>
            <a:r>
              <a:rPr lang="en-US" sz="2400" dirty="0"/>
              <a:t>1.  Find additional data so that every relevant variable is included.</a:t>
            </a:r>
          </a:p>
          <a:p>
            <a:pPr marL="685800" indent="-685800">
              <a:buNone/>
            </a:pPr>
            <a:endParaRPr lang="en-US" dirty="0"/>
          </a:p>
          <a:p>
            <a:pPr marL="685800" indent="-685800">
              <a:buAutoNum type="arabicPeriod" startAt="2"/>
            </a:pPr>
            <a:r>
              <a:rPr lang="en-US" sz="2400" dirty="0"/>
              <a:t>Ignore it: if omitted variable is uncorrelated with all included variables</a:t>
            </a:r>
          </a:p>
          <a:p>
            <a:pPr marL="685800" indent="-685800">
              <a:buFont typeface="Calibri" panose="020F0502020204030204" pitchFamily="34" charset="0"/>
              <a:buAutoNum type="arabicPeriod" startAt="2"/>
            </a:pPr>
            <a:r>
              <a:rPr lang="en-US" sz="2400" dirty="0"/>
              <a:t>Find proxy variable. </a:t>
            </a:r>
          </a:p>
          <a:p>
            <a:pPr marL="685800" indent="-685800">
              <a:buNone/>
            </a:pPr>
            <a:r>
              <a:rPr lang="en-US" sz="2400" dirty="0"/>
              <a:t>          Proxy z must be redundant (= ignorable)</a:t>
            </a:r>
          </a:p>
          <a:p>
            <a:pPr marL="1066800" lvl="1" indent="-609600">
              <a:buNone/>
            </a:pPr>
            <a:r>
              <a:rPr lang="en-US" sz="2400" dirty="0"/>
              <a:t>      E (y | x, q, z) = E (y | x, q</a:t>
            </a:r>
            <a:r>
              <a:rPr lang="en-US" sz="2800" dirty="0"/>
              <a:t>)</a:t>
            </a:r>
          </a:p>
          <a:p>
            <a:pPr marL="685800" indent="-685800">
              <a:buAutoNum type="arabicPeriod" startAt="2"/>
            </a:pPr>
            <a:endParaRPr lang="en-US" sz="2400" dirty="0"/>
          </a:p>
          <a:p>
            <a:pPr marL="685800" indent="-685800">
              <a:buNone/>
            </a:pPr>
            <a:r>
              <a:rPr lang="en-US" sz="2400" dirty="0"/>
              <a:t>     </a:t>
            </a:r>
            <a:endParaRPr lang="en-US" sz="2800" dirty="0"/>
          </a:p>
        </p:txBody>
      </p:sp>
    </p:spTree>
    <p:extLst>
      <p:ext uri="{BB962C8B-B14F-4D97-AF65-F5344CB8AC3E}">
        <p14:creationId xmlns:p14="http://schemas.microsoft.com/office/powerpoint/2010/main" val="3695498153"/>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310</TotalTime>
  <Words>1590</Words>
  <Application>Microsoft Office PowerPoint</Application>
  <PresentationFormat>Widescreen</PresentationFormat>
  <Paragraphs>198</Paragraphs>
  <Slides>42</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3" baseType="lpstr">
      <vt:lpstr>Arial</vt:lpstr>
      <vt:lpstr>Calibri</vt:lpstr>
      <vt:lpstr>Calibri Light</vt:lpstr>
      <vt:lpstr>Courier New</vt:lpstr>
      <vt:lpstr>Symbol</vt:lpstr>
      <vt:lpstr>Times New Roman</vt:lpstr>
      <vt:lpstr>Wingdings</vt:lpstr>
      <vt:lpstr>Retrospect</vt:lpstr>
      <vt:lpstr>Формула</vt:lpstr>
      <vt:lpstr>Microsoft Equation 3.0</vt:lpstr>
      <vt:lpstr>Equation</vt:lpstr>
      <vt:lpstr>Endogeneity and Instrumental variable estimation method</vt:lpstr>
      <vt:lpstr>Revew </vt:lpstr>
      <vt:lpstr>Endogeneity </vt:lpstr>
      <vt:lpstr>Measurement error </vt:lpstr>
      <vt:lpstr>Measurement error: independent variable  </vt:lpstr>
      <vt:lpstr>Simultaneity</vt:lpstr>
      <vt:lpstr>Responses to Endogeneity </vt:lpstr>
      <vt:lpstr>Responses to Endogeneity</vt:lpstr>
      <vt:lpstr>Omitted Variables</vt:lpstr>
      <vt:lpstr>Measurement Error</vt:lpstr>
      <vt:lpstr>Instrumental Variables</vt:lpstr>
      <vt:lpstr>Instrumental Variables </vt:lpstr>
      <vt:lpstr>Instrumental Variables</vt:lpstr>
      <vt:lpstr>Implication</vt:lpstr>
      <vt:lpstr>PowerPoint Presentation</vt:lpstr>
      <vt:lpstr>PowerPoint Presentation</vt:lpstr>
      <vt:lpstr>Generalised IV estimator (GIVE)</vt:lpstr>
      <vt:lpstr>PowerPoint Presentation</vt:lpstr>
      <vt:lpstr>Strong IVs</vt:lpstr>
      <vt:lpstr>Weak IVs</vt:lpstr>
      <vt:lpstr>Weak IVs</vt:lpstr>
      <vt:lpstr>PowerPoint Presentation</vt:lpstr>
      <vt:lpstr>PowerPoint Presentation</vt:lpstr>
      <vt:lpstr>PowerPoint Presentation</vt:lpstr>
      <vt:lpstr>IV over identification test </vt:lpstr>
      <vt:lpstr>Hausman specification test </vt:lpstr>
      <vt:lpstr>Paper replication (IV method)</vt:lpstr>
      <vt:lpstr>Introduction  </vt:lpstr>
      <vt:lpstr>Introduction  </vt:lpstr>
      <vt:lpstr>Literature and theory</vt:lpstr>
      <vt:lpstr>Literature and theory</vt:lpstr>
      <vt:lpstr>Literature and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variable estimation method</dc:title>
  <dc:creator>Obid Arzikullovich Khakimov</dc:creator>
  <cp:lastModifiedBy>Ziyodullo</cp:lastModifiedBy>
  <cp:revision>26</cp:revision>
  <dcterms:created xsi:type="dcterms:W3CDTF">2016-09-14T02:50:34Z</dcterms:created>
  <dcterms:modified xsi:type="dcterms:W3CDTF">2016-09-30T07:43:52Z</dcterms:modified>
</cp:coreProperties>
</file>