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DB6FC-C456-4D64-BAA6-B4D3F4AE34D7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81CDB2-51FF-4D1D-9256-7DDF1C913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226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FA3B7-6AD5-475F-8CE6-77F330EE89B1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F17EF-081E-4880-907C-1953E09B7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61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DB43-DBA0-4CD4-BCEB-77B65C63B020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F3C85-3A08-4C36-A214-3F2704BE6E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9358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DB43-DBA0-4CD4-BCEB-77B65C63B020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F3C85-3A08-4C36-A214-3F2704BE6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55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DB43-DBA0-4CD4-BCEB-77B65C63B020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F3C85-3A08-4C36-A214-3F2704BE6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32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DB43-DBA0-4CD4-BCEB-77B65C63B020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F3C85-3A08-4C36-A214-3F2704BE6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17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DB43-DBA0-4CD4-BCEB-77B65C63B020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F3C85-3A08-4C36-A214-3F2704BE6E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9918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DB43-DBA0-4CD4-BCEB-77B65C63B020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F3C85-3A08-4C36-A214-3F2704BE6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375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DB43-DBA0-4CD4-BCEB-77B65C63B020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F3C85-3A08-4C36-A214-3F2704BE6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7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DB43-DBA0-4CD4-BCEB-77B65C63B020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F3C85-3A08-4C36-A214-3F2704BE6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8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DB43-DBA0-4CD4-BCEB-77B65C63B020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F3C85-3A08-4C36-A214-3F2704BE6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5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A0DDB43-DBA0-4CD4-BCEB-77B65C63B020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1F3C85-3A08-4C36-A214-3F2704BE6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4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DB43-DBA0-4CD4-BCEB-77B65C63B020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F3C85-3A08-4C36-A214-3F2704BE6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85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A0DDB43-DBA0-4CD4-BCEB-77B65C63B020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81F3C85-3A08-4C36-A214-3F2704BE6EC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1487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800" dirty="0" err="1"/>
              <a:t>Endogeneity</a:t>
            </a:r>
            <a:r>
              <a:rPr lang="en-US" sz="3800" dirty="0"/>
              <a:t> and Instrumental variable estimation method</a:t>
            </a:r>
            <a:endParaRPr lang="ru-RU" sz="3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Obid</a:t>
            </a:r>
            <a:r>
              <a:rPr lang="en-US" dirty="0"/>
              <a:t> </a:t>
            </a:r>
            <a:r>
              <a:rPr lang="en-US" dirty="0" err="1"/>
              <a:t>A.Khakimov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9036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6336" y="2205683"/>
            <a:ext cx="6802582" cy="2098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41664" y="4304483"/>
            <a:ext cx="118491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 - Current institutions (protection against expropriation between 1985 and 1995), </a:t>
            </a:r>
          </a:p>
          <a:p>
            <a:r>
              <a:rPr lang="en-US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 - Early (circa 1900) institutions, </a:t>
            </a:r>
          </a:p>
          <a:p>
            <a:r>
              <a:rPr lang="en-US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 - European settlements in the colony (fraction of the population with European descent in 1900), </a:t>
            </a:r>
          </a:p>
          <a:p>
            <a:r>
              <a:rPr lang="en-US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 - mortality rates faced by settlers. </a:t>
            </a:r>
          </a:p>
          <a:p>
            <a:r>
              <a:rPr lang="en-US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X - vector of covariates that affect all variables.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3688" y="286374"/>
            <a:ext cx="4263841" cy="67416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46809" y="1136832"/>
            <a:ext cx="1140921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where Y is income per capita in country </a:t>
            </a:r>
            <a:r>
              <a:rPr lang="en-US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n-US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R is the protection against expropriation measure, X </a:t>
            </a:r>
            <a:r>
              <a:rPr lang="en-US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n-US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is a vector of other covariates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07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" y="-1"/>
            <a:ext cx="12191999" cy="6774873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0151919" y="4734099"/>
            <a:ext cx="737754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194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317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439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878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8536"/>
            <a:ext cx="12115800" cy="60994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7591" y="83126"/>
            <a:ext cx="39739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Robustness check </a:t>
            </a:r>
          </a:p>
        </p:txBody>
      </p:sp>
      <p:sp>
        <p:nvSpPr>
          <p:cNvPr id="6" name="Oval 5"/>
          <p:cNvSpPr/>
          <p:nvPr/>
        </p:nvSpPr>
        <p:spPr>
          <a:xfrm>
            <a:off x="166255" y="3801647"/>
            <a:ext cx="3345873" cy="45719"/>
          </a:xfrm>
          <a:prstGeom prst="ellipse">
            <a:avLst/>
          </a:prstGeom>
          <a:solidFill>
            <a:schemeClr val="accent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80555" y="5039591"/>
            <a:ext cx="229639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0555" y="5337464"/>
            <a:ext cx="229639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80555" y="5659582"/>
            <a:ext cx="229639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80555" y="3487881"/>
            <a:ext cx="229639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60218" y="3196936"/>
            <a:ext cx="229639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80555" y="2916382"/>
            <a:ext cx="229639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848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3367"/>
            <a:ext cx="11993217" cy="6674634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353292" y="2514600"/>
            <a:ext cx="229639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53292" y="2732809"/>
            <a:ext cx="229639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70164" y="2940627"/>
            <a:ext cx="229639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70164" y="3262746"/>
            <a:ext cx="229639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53292" y="3449781"/>
            <a:ext cx="229639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53292" y="4062845"/>
            <a:ext cx="229639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1181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348"/>
            <a:ext cx="11953461" cy="663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9579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83"/>
            <a:ext cx="12192000" cy="6842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29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replication (IV method)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Colonial Origins of Comparative Development: An Empirical Investigation Author(s): Daron </a:t>
            </a:r>
            <a:r>
              <a:rPr lang="en-US" sz="2400" dirty="0" err="1"/>
              <a:t>Acemoglu</a:t>
            </a:r>
            <a:r>
              <a:rPr lang="en-US" sz="2400" dirty="0"/>
              <a:t>, Simon Johnson, James A. Robinson Source: The American Economic Review, Vol. 91, No. 5 (Dec., 2001), pp. 1369-1401 </a:t>
            </a:r>
          </a:p>
        </p:txBody>
      </p:sp>
    </p:spTree>
    <p:extLst>
      <p:ext uri="{BB962C8B-B14F-4D97-AF65-F5344CB8AC3E}">
        <p14:creationId xmlns:p14="http://schemas.microsoft.com/office/powerpoint/2010/main" val="2883466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46006"/>
          </a:xfrm>
        </p:spPr>
        <p:txBody>
          <a:bodyPr>
            <a:normAutofit/>
          </a:bodyPr>
          <a:lstStyle/>
          <a:p>
            <a:r>
              <a:rPr lang="en-US" dirty="0"/>
              <a:t>Research question 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5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                                 </a:t>
            </a:r>
            <a:r>
              <a:rPr lang="en-US" sz="2500" dirty="0"/>
              <a:t>How accurately to measure the effect of institutions on                 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500" dirty="0"/>
              <a:t>                              economic development process? 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5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Countries with better "institutions," more secure property rights, and less distortionary policies will invest more in physical and human capital, and will use these factors more efficiently to achieve a greater level of income (e.g., Douglass C. North and Robert P. Thomas, 1973; Eric L. Jones, 1981; North, 1981).” </a:t>
            </a:r>
          </a:p>
        </p:txBody>
      </p:sp>
    </p:spTree>
    <p:extLst>
      <p:ext uri="{BB962C8B-B14F-4D97-AF65-F5344CB8AC3E}">
        <p14:creationId xmlns:p14="http://schemas.microsoft.com/office/powerpoint/2010/main" val="74993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46006"/>
          </a:xfrm>
        </p:spPr>
        <p:txBody>
          <a:bodyPr/>
          <a:lstStyle/>
          <a:p>
            <a:r>
              <a:rPr lang="en-US" dirty="0"/>
              <a:t>Introduction 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309255"/>
            <a:ext cx="10058400" cy="4559839"/>
          </a:xfrm>
        </p:spPr>
        <p:txBody>
          <a:bodyPr>
            <a:normAutofit/>
          </a:bodyPr>
          <a:lstStyle/>
          <a:p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Theory: </a:t>
            </a:r>
          </a:p>
          <a:p>
            <a:r>
              <a:rPr lang="en-US" sz="2800" b="1" dirty="0"/>
              <a:t>1. There were different types of colonization policies: </a:t>
            </a:r>
          </a:p>
          <a:p>
            <a:r>
              <a:rPr lang="en-US" sz="2800" i="1" dirty="0"/>
              <a:t>A) </a:t>
            </a:r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European powers set up "extractives states" </a:t>
            </a:r>
          </a:p>
          <a:p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Setting new colonies with European institutions with strong emphasis on private property and checks against government power</a:t>
            </a:r>
          </a:p>
          <a:p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/>
              <a:t>States where disease environment was not favorable lead to less migration of </a:t>
            </a:r>
            <a:r>
              <a:rPr lang="en-US" sz="2800" b="1" dirty="0" err="1"/>
              <a:t>colonizators</a:t>
            </a:r>
            <a:r>
              <a:rPr lang="en-US" sz="2800" b="1" dirty="0"/>
              <a:t> and more likely development "extractives states“</a:t>
            </a:r>
          </a:p>
          <a:p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/>
              <a:t>Colonial institutions persisted even after independence   </a:t>
            </a:r>
          </a:p>
        </p:txBody>
      </p:sp>
    </p:spTree>
    <p:extLst>
      <p:ext uri="{BB962C8B-B14F-4D97-AF65-F5344CB8AC3E}">
        <p14:creationId xmlns:p14="http://schemas.microsoft.com/office/powerpoint/2010/main" val="882797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and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William H. McNeill (1976), Crosby (1986), and Jared M. Diamond (1997) have discussed the </a:t>
            </a:r>
            <a:r>
              <a:rPr lang="en-US" b="1" i="1" dirty="0"/>
              <a:t>influence of diseases on human history.</a:t>
            </a:r>
          </a:p>
          <a:p>
            <a:r>
              <a:rPr lang="en-US" dirty="0"/>
              <a:t>Diamond (1997), in particular, emphasizes </a:t>
            </a:r>
            <a:r>
              <a:rPr lang="en-US" b="1" i="1" dirty="0"/>
              <a:t>comparative development, but his theory is based on the geographical determinants of the incidence of the </a:t>
            </a:r>
            <a:r>
              <a:rPr lang="en-US" b="1" i="1" dirty="0" err="1"/>
              <a:t>neolithic</a:t>
            </a:r>
            <a:r>
              <a:rPr lang="en-US" b="1" i="1" dirty="0"/>
              <a:t> revolution</a:t>
            </a:r>
            <a:r>
              <a:rPr lang="en-US" dirty="0"/>
              <a:t>.</a:t>
            </a:r>
          </a:p>
          <a:p>
            <a:r>
              <a:rPr lang="en-US" dirty="0"/>
              <a:t>Ronald E. Robinson and John Gallagher (1961), Lewis H. Gann and Peter </a:t>
            </a:r>
            <a:r>
              <a:rPr lang="en-US" dirty="0" err="1"/>
              <a:t>Duignan</a:t>
            </a:r>
            <a:r>
              <a:rPr lang="en-US" dirty="0"/>
              <a:t> (1962), Donald </a:t>
            </a:r>
            <a:r>
              <a:rPr lang="en-US" dirty="0" err="1"/>
              <a:t>Denoon</a:t>
            </a:r>
            <a:r>
              <a:rPr lang="en-US" dirty="0"/>
              <a:t> (1983), and Philip J. Cain and Anthony G. Hopkins (1993) emphasizes that </a:t>
            </a:r>
            <a:r>
              <a:rPr lang="en-US" b="1" i="1" dirty="0"/>
              <a:t>settler colonies such as the United States and New Zealand are different from other colonies, and point out that these differences were important for their economic success.</a:t>
            </a:r>
          </a:p>
          <a:p>
            <a:r>
              <a:rPr lang="en-US" dirty="0" err="1"/>
              <a:t>Frederich</a:t>
            </a:r>
            <a:r>
              <a:rPr lang="en-US" dirty="0"/>
              <a:t> A. von Hayek (1960) argued that the </a:t>
            </a:r>
            <a:r>
              <a:rPr lang="en-US" b="1" i="1" dirty="0"/>
              <a:t>British common law tradition was superior to the French civil law, which was developed during the Napoleonic </a:t>
            </a:r>
            <a:r>
              <a:rPr lang="en-US" dirty="0"/>
              <a:t>era to restrain judges' interference with state policies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39116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66788"/>
          </a:xfrm>
        </p:spPr>
        <p:txBody>
          <a:bodyPr/>
          <a:lstStyle/>
          <a:p>
            <a:r>
              <a:rPr lang="en-US" dirty="0"/>
              <a:t>Literature and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153392"/>
            <a:ext cx="10058400" cy="4715702"/>
          </a:xfrm>
        </p:spPr>
        <p:txBody>
          <a:bodyPr/>
          <a:lstStyle/>
          <a:p>
            <a:r>
              <a:rPr lang="en-US" i="1" dirty="0"/>
              <a:t>Curtin (1964) documents</a:t>
            </a:r>
            <a:r>
              <a:rPr lang="en-US" b="1" dirty="0"/>
              <a:t> how early British expectations for settlement in West Africa were dashed by very high mortality among early settler. </a:t>
            </a:r>
          </a:p>
          <a:p>
            <a:r>
              <a:rPr lang="en-US" b="1" dirty="0"/>
              <a:t>Pilgrim decided to migrate to the United States rather than Guyana because of the high mortality rates in Guyana (see Crosby, 1986 pp. 143-44). </a:t>
            </a:r>
          </a:p>
          <a:p>
            <a:r>
              <a:rPr lang="en-US" dirty="0"/>
              <a:t>Robinson and Gallagher (1961), Gann and </a:t>
            </a:r>
            <a:r>
              <a:rPr lang="en-US" dirty="0" err="1"/>
              <a:t>Duignan</a:t>
            </a:r>
            <a:r>
              <a:rPr lang="en-US" dirty="0"/>
              <a:t> (1962), </a:t>
            </a:r>
            <a:r>
              <a:rPr lang="en-US" dirty="0" err="1"/>
              <a:t>Denoon</a:t>
            </a:r>
            <a:r>
              <a:rPr lang="en-US" dirty="0"/>
              <a:t> (1983), and Cain and Hopkins (1993),</a:t>
            </a:r>
            <a:r>
              <a:rPr lang="en-US" b="1" dirty="0"/>
              <a:t> have documented the development of "settler colonies," where Europeans settled in large numbers, and life was modeled after the home country.</a:t>
            </a:r>
          </a:p>
          <a:p>
            <a:r>
              <a:rPr lang="en-US" sz="2400" i="1" dirty="0"/>
              <a:t>When the establishment of European like institutions did not arise naturally, the settlers were ready to fight for them against the wishes of the home country. </a:t>
            </a:r>
          </a:p>
          <a:p>
            <a:r>
              <a:rPr lang="en-US" b="1" dirty="0"/>
              <a:t>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9618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and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a number of economic mechanisms that will lead to institutional persistence:</a:t>
            </a:r>
          </a:p>
          <a:p>
            <a:r>
              <a:rPr lang="en-US" b="1" dirty="0"/>
              <a:t>1.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Setting up institutions that place restrictions on government power and enforce property rights is costly. It may not pay the elites at independence to switch to extractive institution.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The gains to an extractive strategy may depend on the size of the ruling elite.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If agents make irreversible investments that are complementary to a particular set of institutions, they will be more willing to support them, making these institutions per-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(see, e.g.,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Acemoglu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1995)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687305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145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67" y="0"/>
            <a:ext cx="12131733" cy="521622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9292" y="5205819"/>
            <a:ext cx="117936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Nigeria, which has approximately the 25th percentile of the institutional measure in this </a:t>
            </a:r>
            <a:r>
              <a:rPr lang="en-US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sample, 5.6, </a:t>
            </a:r>
            <a:r>
              <a:rPr lang="en-US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and Chile, which has approximately the 75th percentile of the institutions </a:t>
            </a:r>
            <a:r>
              <a:rPr lang="en-US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index, 7.8</a:t>
            </a:r>
            <a:r>
              <a:rPr lang="en-US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The estimate in column (1), 0.52, indicates that there should be on average a 1.14- log-point difference between the log GDPs of the corresponding countries (or approximately a 2-fold difference-e1 </a:t>
            </a:r>
            <a:r>
              <a:rPr lang="en-US" sz="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14- </a:t>
            </a:r>
            <a:r>
              <a:rPr lang="en-US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 2.1). In practice, this GDP gap is 253 log points (approximately 1-fold)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99919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310</TotalTime>
  <Words>792</Words>
  <Application>Microsoft Office PowerPoint</Application>
  <PresentationFormat>Widescreen</PresentationFormat>
  <Paragraphs>42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Calibri Light</vt:lpstr>
      <vt:lpstr>Times New Roman</vt:lpstr>
      <vt:lpstr>Retrospect</vt:lpstr>
      <vt:lpstr>Endogeneity and Instrumental variable estimation method</vt:lpstr>
      <vt:lpstr>Paper replication (IV method)</vt:lpstr>
      <vt:lpstr>Research question  </vt:lpstr>
      <vt:lpstr>Introduction  </vt:lpstr>
      <vt:lpstr>Literature and theory</vt:lpstr>
      <vt:lpstr>Literature and theory</vt:lpstr>
      <vt:lpstr>Literature and theory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Instrumental variable estimation method</dc:title>
  <dc:creator>Obid Arzikullovich Khakimov</dc:creator>
  <cp:lastModifiedBy>Ziyodullo</cp:lastModifiedBy>
  <cp:revision>27</cp:revision>
  <dcterms:created xsi:type="dcterms:W3CDTF">2016-09-14T02:50:34Z</dcterms:created>
  <dcterms:modified xsi:type="dcterms:W3CDTF">2016-09-30T07:45:51Z</dcterms:modified>
</cp:coreProperties>
</file>