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9"/>
  </p:notesMasterIdLst>
  <p:handoutMasterIdLst>
    <p:handoutMasterId r:id="rId20"/>
  </p:handoutMasterIdLst>
  <p:sldIdLst>
    <p:sldId id="257" r:id="rId2"/>
    <p:sldId id="277" r:id="rId3"/>
    <p:sldId id="278" r:id="rId4"/>
    <p:sldId id="279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90" r:id="rId16"/>
    <p:sldId id="291" r:id="rId17"/>
    <p:sldId id="292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9DB6FC-C456-4D64-BAA6-B4D3F4AE34D7}" type="datetimeFigureOut">
              <a:rPr lang="en-US" smtClean="0"/>
              <a:t>9/30/2016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81CDB2-51FF-4D1D-9256-7DDF1C9132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2264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5FA3B7-6AD5-475F-8CE6-77F330EE89B1}" type="datetimeFigureOut">
              <a:rPr lang="en-US" smtClean="0"/>
              <a:t>9/30/2016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EF17EF-081E-4880-907C-1953E09B71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3613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DDB43-DBA0-4CD4-BCEB-77B65C63B020}" type="datetimeFigureOut">
              <a:rPr lang="en-US" smtClean="0"/>
              <a:t>9/30/2016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F3C85-3A08-4C36-A214-3F2704BE6EC9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93583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DDB43-DBA0-4CD4-BCEB-77B65C63B020}" type="datetimeFigureOut">
              <a:rPr lang="en-US" smtClean="0"/>
              <a:t>9/30/2016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F3C85-3A08-4C36-A214-3F2704BE6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64553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DDB43-DBA0-4CD4-BCEB-77B65C63B020}" type="datetimeFigureOut">
              <a:rPr lang="en-US" smtClean="0"/>
              <a:t>9/30/2016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F3C85-3A08-4C36-A214-3F2704BE6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7329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DDB43-DBA0-4CD4-BCEB-77B65C63B020}" type="datetimeFigureOut">
              <a:rPr lang="en-US" smtClean="0"/>
              <a:t>9/30/2016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F3C85-3A08-4C36-A214-3F2704BE6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2170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DDB43-DBA0-4CD4-BCEB-77B65C63B020}" type="datetimeFigureOut">
              <a:rPr lang="en-US" smtClean="0"/>
              <a:t>9/30/2016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F3C85-3A08-4C36-A214-3F2704BE6EC9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9918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DDB43-DBA0-4CD4-BCEB-77B65C63B020}" type="datetimeFigureOut">
              <a:rPr lang="en-US" smtClean="0"/>
              <a:t>9/30/2016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F3C85-3A08-4C36-A214-3F2704BE6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375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DDB43-DBA0-4CD4-BCEB-77B65C63B020}" type="datetimeFigureOut">
              <a:rPr lang="en-US" smtClean="0"/>
              <a:t>9/30/2016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F3C85-3A08-4C36-A214-3F2704BE6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575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DDB43-DBA0-4CD4-BCEB-77B65C63B020}" type="datetimeFigureOut">
              <a:rPr lang="en-US" smtClean="0"/>
              <a:t>9/30/2016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F3C85-3A08-4C36-A214-3F2704BE6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6789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DDB43-DBA0-4CD4-BCEB-77B65C63B020}" type="datetimeFigureOut">
              <a:rPr lang="en-US" smtClean="0"/>
              <a:t>9/30/2016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F3C85-3A08-4C36-A214-3F2704BE6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35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1A0DDB43-DBA0-4CD4-BCEB-77B65C63B020}" type="datetimeFigureOut">
              <a:rPr lang="en-US" smtClean="0"/>
              <a:t>9/30/2016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81F3C85-3A08-4C36-A214-3F2704BE6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11479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DDB43-DBA0-4CD4-BCEB-77B65C63B020}" type="datetimeFigureOut">
              <a:rPr lang="en-US" smtClean="0"/>
              <a:t>9/30/2016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F3C85-3A08-4C36-A214-3F2704BE6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085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1A0DDB43-DBA0-4CD4-BCEB-77B65C63B020}" type="datetimeFigureOut">
              <a:rPr lang="en-US" smtClean="0"/>
              <a:t>9/30/2016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681F3C85-3A08-4C36-A214-3F2704BE6EC9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1487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3800" dirty="0" err="1"/>
              <a:t>Endogeneity</a:t>
            </a:r>
            <a:r>
              <a:rPr lang="en-US" sz="3800" dirty="0"/>
              <a:t> and Instrumental variable estimation method</a:t>
            </a:r>
            <a:endParaRPr lang="ru-RU" sz="3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/>
              <a:t>Obid</a:t>
            </a:r>
            <a:r>
              <a:rPr lang="en-US" dirty="0"/>
              <a:t> </a:t>
            </a:r>
            <a:r>
              <a:rPr lang="en-US" dirty="0" err="1"/>
              <a:t>A.Khakimov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90367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336" y="2205683"/>
            <a:ext cx="6802582" cy="20988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41664" y="4304483"/>
            <a:ext cx="118491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R - Current institutions (protection against expropriation between 1985 and 1995), </a:t>
            </a:r>
          </a:p>
          <a:p>
            <a:r>
              <a:rPr lang="en-US" b="1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C - Early (circa 1900) institutions, </a:t>
            </a:r>
          </a:p>
          <a:p>
            <a:r>
              <a:rPr lang="en-US" b="1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S - European settlements in the colony (fraction of the population with European descent in 1900), </a:t>
            </a:r>
          </a:p>
          <a:p>
            <a:r>
              <a:rPr lang="en-US" b="1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M - mortality rates faced by settlers. </a:t>
            </a:r>
          </a:p>
          <a:p>
            <a:r>
              <a:rPr lang="en-US" b="1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X - vector of covariates that affect all variables. 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3688" y="286374"/>
            <a:ext cx="4263841" cy="67416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46809" y="1136832"/>
            <a:ext cx="1140921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where Y is income per capita in country </a:t>
            </a:r>
            <a:r>
              <a:rPr lang="en-US" b="1" i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i</a:t>
            </a:r>
            <a:r>
              <a:rPr lang="en-US" b="1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, R is the protection against expropriation measure, X </a:t>
            </a:r>
            <a:r>
              <a:rPr lang="en-US" b="1" i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i</a:t>
            </a:r>
            <a:r>
              <a:rPr lang="en-US" b="1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1600" b="1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is a vector of other covariates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2076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" y="-1"/>
            <a:ext cx="12191999" cy="6774873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10151919" y="4734099"/>
            <a:ext cx="737754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1946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317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4394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8783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58536"/>
            <a:ext cx="12115800" cy="609946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7591" y="83126"/>
            <a:ext cx="39739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Robustness check </a:t>
            </a:r>
          </a:p>
        </p:txBody>
      </p:sp>
      <p:sp>
        <p:nvSpPr>
          <p:cNvPr id="6" name="Oval 5"/>
          <p:cNvSpPr/>
          <p:nvPr/>
        </p:nvSpPr>
        <p:spPr>
          <a:xfrm>
            <a:off x="166255" y="3801647"/>
            <a:ext cx="3345873" cy="45719"/>
          </a:xfrm>
          <a:prstGeom prst="ellipse">
            <a:avLst/>
          </a:prstGeom>
          <a:solidFill>
            <a:schemeClr val="accent2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280555" y="5039591"/>
            <a:ext cx="2296390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280555" y="5337464"/>
            <a:ext cx="2296390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80555" y="5659582"/>
            <a:ext cx="2296390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280555" y="3487881"/>
            <a:ext cx="2296390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60218" y="3196936"/>
            <a:ext cx="2296390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280555" y="2916382"/>
            <a:ext cx="2296390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8481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3367"/>
            <a:ext cx="11993217" cy="6674634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>
            <a:off x="353292" y="2514600"/>
            <a:ext cx="2296390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353292" y="2732809"/>
            <a:ext cx="2296390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270164" y="2940627"/>
            <a:ext cx="2296390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270164" y="3262746"/>
            <a:ext cx="2296390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53292" y="3449781"/>
            <a:ext cx="2296390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353292" y="4062845"/>
            <a:ext cx="2296390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11813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2348"/>
            <a:ext cx="11953461" cy="6632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9579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783"/>
            <a:ext cx="12192000" cy="6842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295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Paper replication (IV method)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The Colonial Origins of Comparative Development: An Empirical Investigation Author(s): Daron </a:t>
            </a:r>
            <a:r>
              <a:rPr lang="en-US" sz="2400" dirty="0" err="1"/>
              <a:t>Acemoglu</a:t>
            </a:r>
            <a:r>
              <a:rPr lang="en-US" sz="2400" dirty="0"/>
              <a:t>, Simon Johnson, James A. Robinson Source: The American Economic Review, Vol. 91, No. 5 (Dec., 2001), pp. 1369-1401 </a:t>
            </a:r>
          </a:p>
        </p:txBody>
      </p:sp>
    </p:spTree>
    <p:extLst>
      <p:ext uri="{BB962C8B-B14F-4D97-AF65-F5344CB8AC3E}">
        <p14:creationId xmlns:p14="http://schemas.microsoft.com/office/powerpoint/2010/main" val="28834667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846006"/>
          </a:xfrm>
        </p:spPr>
        <p:txBody>
          <a:bodyPr>
            <a:normAutofit/>
          </a:bodyPr>
          <a:lstStyle/>
          <a:p>
            <a:r>
              <a:rPr lang="en-US" dirty="0"/>
              <a:t>Research question 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25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                                     </a:t>
            </a:r>
            <a:r>
              <a:rPr lang="en-US" sz="2500" dirty="0"/>
              <a:t>How accurately to measure the effect of institutions on                  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500" dirty="0"/>
              <a:t>                              economic development process?  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25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2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Countries with better "institutions," more secure property rights, and less distortionary policies will invest more in physical and human capital, and will use these factors more efficiently to achieve a greater level of income (e.g., Douglass C. North and Robert P. Thomas, 1973; Eric L. Jones, 1981; North, 1981).” </a:t>
            </a:r>
          </a:p>
        </p:txBody>
      </p:sp>
    </p:spTree>
    <p:extLst>
      <p:ext uri="{BB962C8B-B14F-4D97-AF65-F5344CB8AC3E}">
        <p14:creationId xmlns:p14="http://schemas.microsoft.com/office/powerpoint/2010/main" val="749936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846006"/>
          </a:xfrm>
        </p:spPr>
        <p:txBody>
          <a:bodyPr/>
          <a:lstStyle/>
          <a:p>
            <a:r>
              <a:rPr lang="en-US" dirty="0"/>
              <a:t>Introduction 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309255"/>
            <a:ext cx="10058400" cy="4559839"/>
          </a:xfrm>
        </p:spPr>
        <p:txBody>
          <a:bodyPr>
            <a:normAutofit/>
          </a:bodyPr>
          <a:lstStyle/>
          <a:p>
            <a:r>
              <a:rPr lang="en-US" sz="2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Theory: </a:t>
            </a:r>
          </a:p>
          <a:p>
            <a:r>
              <a:rPr lang="en-US" sz="2800" b="1" dirty="0"/>
              <a:t>1. There were different types of colonization policies: </a:t>
            </a:r>
          </a:p>
          <a:p>
            <a:r>
              <a:rPr lang="en-US" sz="2800" i="1" dirty="0"/>
              <a:t>A) </a:t>
            </a:r>
            <a:r>
              <a:rPr lang="en-US" sz="2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European powers set up "extractives states" </a:t>
            </a:r>
          </a:p>
          <a:p>
            <a:r>
              <a:rPr lang="en-US" sz="2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 Setting new colonies with European institutions with strong emphasis on private property and checks against government power</a:t>
            </a:r>
          </a:p>
          <a:p>
            <a:r>
              <a:rPr lang="en-US" sz="2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/>
              <a:t>States where disease environment was not favorable lead to less migration of </a:t>
            </a:r>
            <a:r>
              <a:rPr lang="en-US" sz="2800" b="1" dirty="0" err="1"/>
              <a:t>colonizators</a:t>
            </a:r>
            <a:r>
              <a:rPr lang="en-US" sz="2800" b="1" dirty="0"/>
              <a:t> and more likely development "extractives states“</a:t>
            </a:r>
          </a:p>
          <a:p>
            <a:r>
              <a:rPr lang="en-US" sz="2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2800" b="1" dirty="0"/>
              <a:t>Colonial institutions persisted even after independence   </a:t>
            </a:r>
          </a:p>
        </p:txBody>
      </p:sp>
    </p:spTree>
    <p:extLst>
      <p:ext uri="{BB962C8B-B14F-4D97-AF65-F5344CB8AC3E}">
        <p14:creationId xmlns:p14="http://schemas.microsoft.com/office/powerpoint/2010/main" val="8827973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Literature and theory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William H. McNeill (1976), Crosby (1986), and Jared M. Diamond (1997) have discussed the </a:t>
            </a:r>
            <a:r>
              <a:rPr lang="en-US" b="1" i="1" dirty="0"/>
              <a:t>influence of diseases on human history.</a:t>
            </a:r>
          </a:p>
          <a:p>
            <a:r>
              <a:rPr lang="en-US" dirty="0"/>
              <a:t>Diamond (1997), in particular, emphasizes </a:t>
            </a:r>
            <a:r>
              <a:rPr lang="en-US" b="1" i="1" dirty="0"/>
              <a:t>comparative development, but his theory is based on the geographical determinants of the incidence of the </a:t>
            </a:r>
            <a:r>
              <a:rPr lang="en-US" b="1" i="1" dirty="0" err="1"/>
              <a:t>neolithic</a:t>
            </a:r>
            <a:r>
              <a:rPr lang="en-US" b="1" i="1" dirty="0"/>
              <a:t> revolution</a:t>
            </a:r>
            <a:r>
              <a:rPr lang="en-US" dirty="0"/>
              <a:t>.</a:t>
            </a:r>
          </a:p>
          <a:p>
            <a:r>
              <a:rPr lang="en-US" dirty="0"/>
              <a:t>Ronald E. Robinson and John Gallagher (1961), Lewis H. Gann and Peter </a:t>
            </a:r>
            <a:r>
              <a:rPr lang="en-US" dirty="0" err="1"/>
              <a:t>Duignan</a:t>
            </a:r>
            <a:r>
              <a:rPr lang="en-US" dirty="0"/>
              <a:t> (1962), Donald </a:t>
            </a:r>
            <a:r>
              <a:rPr lang="en-US" dirty="0" err="1"/>
              <a:t>Denoon</a:t>
            </a:r>
            <a:r>
              <a:rPr lang="en-US" dirty="0"/>
              <a:t> (1983), and Philip J. Cain and Anthony G. Hopkins (1993) emphasizes that </a:t>
            </a:r>
            <a:r>
              <a:rPr lang="en-US" b="1" i="1" dirty="0"/>
              <a:t>settler colonies such as the United States and New Zealand are different from other colonies, and point out that these differences were important for their economic success.</a:t>
            </a:r>
          </a:p>
          <a:p>
            <a:r>
              <a:rPr lang="en-US" dirty="0" err="1"/>
              <a:t>Frederich</a:t>
            </a:r>
            <a:r>
              <a:rPr lang="en-US" dirty="0"/>
              <a:t> A. von Hayek (1960) argued that the </a:t>
            </a:r>
            <a:r>
              <a:rPr lang="en-US" b="1" i="1" dirty="0"/>
              <a:t>British common law tradition was superior to the French civil law, which was developed during the Napoleonic </a:t>
            </a:r>
            <a:r>
              <a:rPr lang="en-US" dirty="0"/>
              <a:t>era to restrain judges' interference with state policies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4391166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866788"/>
          </a:xfrm>
        </p:spPr>
        <p:txBody>
          <a:bodyPr/>
          <a:lstStyle/>
          <a:p>
            <a:r>
              <a:rPr lang="en-US" dirty="0"/>
              <a:t>Literature and theory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153392"/>
            <a:ext cx="10058400" cy="4715702"/>
          </a:xfrm>
        </p:spPr>
        <p:txBody>
          <a:bodyPr/>
          <a:lstStyle/>
          <a:p>
            <a:r>
              <a:rPr lang="en-US" i="1" dirty="0"/>
              <a:t>Curtin (1964) documents</a:t>
            </a:r>
            <a:r>
              <a:rPr lang="en-US" b="1" dirty="0"/>
              <a:t> how early British expectations for settlement in West Africa were dashed by very high mortality among early settler. </a:t>
            </a:r>
          </a:p>
          <a:p>
            <a:r>
              <a:rPr lang="en-US" b="1" dirty="0"/>
              <a:t>Pilgrim decided to migrate to the United States rather than Guyana because of the high mortality rates in Guyana (see Crosby, 1986 pp. 143-44). </a:t>
            </a:r>
          </a:p>
          <a:p>
            <a:r>
              <a:rPr lang="en-US" dirty="0"/>
              <a:t>Robinson and Gallagher (1961), Gann and </a:t>
            </a:r>
            <a:r>
              <a:rPr lang="en-US" dirty="0" err="1"/>
              <a:t>Duignan</a:t>
            </a:r>
            <a:r>
              <a:rPr lang="en-US" dirty="0"/>
              <a:t> (1962), </a:t>
            </a:r>
            <a:r>
              <a:rPr lang="en-US" dirty="0" err="1"/>
              <a:t>Denoon</a:t>
            </a:r>
            <a:r>
              <a:rPr lang="en-US" dirty="0"/>
              <a:t> (1983), and Cain and Hopkins (1993),</a:t>
            </a:r>
            <a:r>
              <a:rPr lang="en-US" b="1" dirty="0"/>
              <a:t> have documented the development of "settler colonies," where Europeans settled in large numbers, and life was modeled after the home country.</a:t>
            </a:r>
          </a:p>
          <a:p>
            <a:r>
              <a:rPr lang="en-US" sz="2400" i="1" dirty="0"/>
              <a:t>When the establishment of European like institutions did not arise naturally, the settlers were ready to fight for them against the wishes of the home country. </a:t>
            </a:r>
          </a:p>
          <a:p>
            <a:r>
              <a:rPr lang="en-US" b="1" dirty="0"/>
              <a:t> 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596185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Literature and theory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 are a number of economic mechanisms that will lead to institutional persistence:</a:t>
            </a:r>
          </a:p>
          <a:p>
            <a:r>
              <a:rPr lang="en-US" b="1" dirty="0"/>
              <a:t>1.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Setting up institutions that place restrictions on government power and enforce property rights is costly. It may not pay the elites at independence to switch to extractive institution.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The gains to an extractive strategy may depend on the size of the ruling elite.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If agents make irreversible investments that are complementary to a particular set of institutions, they will be more willing to support them, making these institutions per-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sist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(see, e.g.,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Acemoglu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1995) 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en-US" sz="2500" dirty="0"/>
          </a:p>
        </p:txBody>
      </p:sp>
    </p:spTree>
    <p:extLst>
      <p:ext uri="{BB962C8B-B14F-4D97-AF65-F5344CB8AC3E}">
        <p14:creationId xmlns:p14="http://schemas.microsoft.com/office/powerpoint/2010/main" val="36873055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1456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67" y="0"/>
            <a:ext cx="12131733" cy="521622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29292" y="5205819"/>
            <a:ext cx="117936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Nigeria, which has approximately the 25th percentile of the institutional measure in this </a:t>
            </a:r>
            <a:r>
              <a:rPr lang="en-US" b="1" i="1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sample, 5.6, </a:t>
            </a:r>
            <a:r>
              <a:rPr lang="en-US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and Chile, which has approximately the 75th percentile of the institutions </a:t>
            </a:r>
            <a:r>
              <a:rPr lang="en-US" b="1" i="1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index, 7.8</a:t>
            </a:r>
            <a:r>
              <a:rPr lang="en-US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. The estimate in column (1), 0.52, indicates that there should be on average a 1.14- log-point difference between the log GDPs of the corresponding countries (or approximately a 2-fold difference-e1 </a:t>
            </a:r>
            <a:r>
              <a:rPr lang="en-US" sz="80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. 14- </a:t>
            </a:r>
            <a:r>
              <a:rPr lang="en-US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1 2.1). In practice, this GDP gap is 253 log points (approximately 1-fold)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5999197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243AF7DC-D15B-41C0-AE81-23980D1B9FC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310</TotalTime>
  <Words>792</Words>
  <Application>Microsoft Office PowerPoint</Application>
  <PresentationFormat>Widescreen</PresentationFormat>
  <Paragraphs>42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Calibri</vt:lpstr>
      <vt:lpstr>Calibri Light</vt:lpstr>
      <vt:lpstr>Times New Roman</vt:lpstr>
      <vt:lpstr>Retrospect</vt:lpstr>
      <vt:lpstr>Endogeneity and Instrumental variable estimation method</vt:lpstr>
      <vt:lpstr>Paper replication (IV method)</vt:lpstr>
      <vt:lpstr>Research question  </vt:lpstr>
      <vt:lpstr>Introduction  </vt:lpstr>
      <vt:lpstr>Literature and theory</vt:lpstr>
      <vt:lpstr>Literature and theory</vt:lpstr>
      <vt:lpstr>Literature and theory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Instrumental variable estimation method</dc:title>
  <dc:creator>Obid Arzikullovich Khakimov</dc:creator>
  <cp:lastModifiedBy>Ziyodullo</cp:lastModifiedBy>
  <cp:revision>27</cp:revision>
  <dcterms:created xsi:type="dcterms:W3CDTF">2016-09-14T02:50:34Z</dcterms:created>
  <dcterms:modified xsi:type="dcterms:W3CDTF">2016-09-30T07:45:51Z</dcterms:modified>
</cp:coreProperties>
</file>