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83" r:id="rId3"/>
    <p:sldId id="311" r:id="rId4"/>
    <p:sldId id="308" r:id="rId5"/>
    <p:sldId id="310" r:id="rId6"/>
    <p:sldId id="312" r:id="rId7"/>
    <p:sldId id="285" r:id="rId8"/>
    <p:sldId id="302" r:id="rId9"/>
    <p:sldId id="304" r:id="rId10"/>
    <p:sldId id="305" r:id="rId11"/>
    <p:sldId id="306" r:id="rId12"/>
    <p:sldId id="307" r:id="rId13"/>
    <p:sldId id="263" r:id="rId14"/>
    <p:sldId id="261" r:id="rId15"/>
    <p:sldId id="262" r:id="rId16"/>
    <p:sldId id="277" r:id="rId17"/>
    <p:sldId id="264" r:id="rId18"/>
    <p:sldId id="279" r:id="rId19"/>
    <p:sldId id="265" r:id="rId20"/>
    <p:sldId id="266" r:id="rId21"/>
    <p:sldId id="268" r:id="rId22"/>
    <p:sldId id="269" r:id="rId23"/>
    <p:sldId id="270" r:id="rId24"/>
    <p:sldId id="271" r:id="rId25"/>
    <p:sldId id="272" r:id="rId26"/>
    <p:sldId id="273" r:id="rId27"/>
    <p:sldId id="275" r:id="rId28"/>
    <p:sldId id="276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78FDBA-2028-4AE7-8FCA-815F9C7287B3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B103C-CAC6-4428-8FE9-8A74D674E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42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3108-975E-446A-9EEF-5F6B7D22B15C}" type="datetimeFigureOut">
              <a:rPr lang="en-US" smtClean="0"/>
              <a:t>9/19/2016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142C3-7DCF-428E-A493-D77B9F1CC86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4982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3108-975E-446A-9EEF-5F6B7D22B15C}" type="datetimeFigureOut">
              <a:rPr lang="en-US" smtClean="0"/>
              <a:t>9/19/2016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142C3-7DCF-428E-A493-D77B9F1CC86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3503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3108-975E-446A-9EEF-5F6B7D22B15C}" type="datetimeFigureOut">
              <a:rPr lang="en-US" smtClean="0"/>
              <a:t>9/19/2016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142C3-7DCF-428E-A493-D77B9F1CC86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051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3108-975E-446A-9EEF-5F6B7D22B15C}" type="datetimeFigureOut">
              <a:rPr lang="en-US" smtClean="0"/>
              <a:t>9/19/2016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142C3-7DCF-428E-A493-D77B9F1CC86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11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3108-975E-446A-9EEF-5F6B7D22B15C}" type="datetimeFigureOut">
              <a:rPr lang="en-US" smtClean="0"/>
              <a:t>9/19/2016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142C3-7DCF-428E-A493-D77B9F1CC86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053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3108-975E-446A-9EEF-5F6B7D22B15C}" type="datetimeFigureOut">
              <a:rPr lang="en-US" smtClean="0"/>
              <a:t>9/19/2016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142C3-7DCF-428E-A493-D77B9F1CC86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146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3108-975E-446A-9EEF-5F6B7D22B15C}" type="datetimeFigureOut">
              <a:rPr lang="en-US" smtClean="0"/>
              <a:t>9/19/2016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142C3-7DCF-428E-A493-D77B9F1CC86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660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3108-975E-446A-9EEF-5F6B7D22B15C}" type="datetimeFigureOut">
              <a:rPr lang="en-US" smtClean="0"/>
              <a:t>9/19/2016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142C3-7DCF-428E-A493-D77B9F1CC86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4737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3108-975E-446A-9EEF-5F6B7D22B15C}" type="datetimeFigureOut">
              <a:rPr lang="en-US" smtClean="0"/>
              <a:t>9/19/2016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142C3-7DCF-428E-A493-D77B9F1CC86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32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3108-975E-446A-9EEF-5F6B7D22B15C}" type="datetimeFigureOut">
              <a:rPr lang="en-US" smtClean="0"/>
              <a:t>9/19/2016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142C3-7DCF-428E-A493-D77B9F1CC86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51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3108-975E-446A-9EEF-5F6B7D22B15C}" type="datetimeFigureOut">
              <a:rPr lang="en-US" smtClean="0"/>
              <a:t>9/19/2016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142C3-7DCF-428E-A493-D77B9F1CC86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881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023108-975E-446A-9EEF-5F6B7D22B15C}" type="datetimeFigureOut">
              <a:rPr lang="en-US" smtClean="0"/>
              <a:t>9/19/2016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142C3-7DCF-428E-A493-D77B9F1CC86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653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625389"/>
          </a:xfrm>
        </p:spPr>
        <p:txBody>
          <a:bodyPr>
            <a:normAutofit/>
          </a:bodyPr>
          <a:lstStyle/>
          <a:p>
            <a:pPr algn="l"/>
            <a:r>
              <a:rPr lang="en-US" sz="4400" dirty="0" smtClean="0"/>
              <a:t>Regression, Causality and Identification Issues</a:t>
            </a:r>
            <a:br>
              <a:rPr lang="en-US" sz="4400" dirty="0" smtClean="0"/>
            </a:br>
            <a:r>
              <a:rPr lang="en-US" sz="2800" dirty="0" smtClean="0"/>
              <a:t>Dr. Kamiljon T. </a:t>
            </a:r>
            <a:r>
              <a:rPr lang="en-US" sz="2800" dirty="0" err="1" smtClean="0"/>
              <a:t>Akramov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IFPRI, Washington, DC, USA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88664"/>
            <a:ext cx="9144000" cy="969135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669900"/>
                </a:solidFill>
              </a:rPr>
              <a:t>Training </a:t>
            </a:r>
            <a:r>
              <a:rPr lang="en-US" dirty="0">
                <a:solidFill>
                  <a:srgbClr val="669900"/>
                </a:solidFill>
              </a:rPr>
              <a:t>Course on Applied Econometric Analysis</a:t>
            </a:r>
          </a:p>
          <a:p>
            <a:pPr algn="l"/>
            <a:r>
              <a:rPr lang="en-US" dirty="0" smtClean="0">
                <a:solidFill>
                  <a:srgbClr val="669900"/>
                </a:solidFill>
              </a:rPr>
              <a:t>September 16, 2016, </a:t>
            </a:r>
            <a:r>
              <a:rPr lang="en-US" dirty="0">
                <a:solidFill>
                  <a:srgbClr val="669900"/>
                </a:solidFill>
              </a:rPr>
              <a:t>WIUT, Tashkent, Uzbekistan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887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Fundamental problem of causal inference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It is impossible to observe the value of </a:t>
            </a:r>
            <a:r>
              <a:rPr lang="en-US" altLang="en-US" dirty="0" smtClean="0"/>
              <a:t>Y</a:t>
            </a:r>
            <a:r>
              <a:rPr lang="en-US" altLang="en-US" baseline="-25000" dirty="0" smtClean="0"/>
              <a:t>1i</a:t>
            </a:r>
            <a:r>
              <a:rPr lang="en-US" altLang="en-US" dirty="0" smtClean="0"/>
              <a:t> </a:t>
            </a:r>
            <a:r>
              <a:rPr lang="en-US" altLang="en-US" dirty="0"/>
              <a:t>and </a:t>
            </a:r>
            <a:r>
              <a:rPr lang="en-US" altLang="en-US" dirty="0" smtClean="0"/>
              <a:t>Y</a:t>
            </a:r>
            <a:r>
              <a:rPr lang="en-US" altLang="en-US" baseline="-25000" dirty="0" smtClean="0"/>
              <a:t>0i</a:t>
            </a:r>
            <a:r>
              <a:rPr lang="en-US" altLang="en-US" dirty="0" smtClean="0"/>
              <a:t> </a:t>
            </a:r>
            <a:r>
              <a:rPr lang="en-US" altLang="en-US" dirty="0"/>
              <a:t>on the same </a:t>
            </a:r>
            <a:r>
              <a:rPr lang="en-US" altLang="en-US" dirty="0" smtClean="0"/>
              <a:t>individual </a:t>
            </a:r>
            <a:r>
              <a:rPr lang="en-US" altLang="en-US" dirty="0"/>
              <a:t>and, therefore, it is impossible to </a:t>
            </a:r>
            <a:r>
              <a:rPr lang="en-US" altLang="en-US" dirty="0" smtClean="0"/>
              <a:t>directly observe </a:t>
            </a:r>
            <a:r>
              <a:rPr lang="en-US" altLang="en-US" dirty="0"/>
              <a:t>the effect of </a:t>
            </a:r>
            <a:r>
              <a:rPr lang="en-US" altLang="en-US" dirty="0" smtClean="0"/>
              <a:t>schooling on earnings </a:t>
            </a:r>
            <a:endParaRPr lang="en-US" altLang="en-US" dirty="0"/>
          </a:p>
          <a:p>
            <a:r>
              <a:rPr lang="en-US" altLang="en-US" dirty="0" smtClean="0"/>
              <a:t>Another </a:t>
            </a:r>
            <a:r>
              <a:rPr lang="en-US" altLang="en-US" dirty="0"/>
              <a:t>way to express this problem is to say that we cannot infer the effect of </a:t>
            </a:r>
            <a:r>
              <a:rPr lang="en-US" altLang="en-US" dirty="0" smtClean="0"/>
              <a:t>schooling </a:t>
            </a:r>
            <a:r>
              <a:rPr lang="en-US" altLang="en-US" dirty="0"/>
              <a:t>because we do not have the </a:t>
            </a:r>
            <a:r>
              <a:rPr lang="en-US" altLang="en-US" i="1" dirty="0"/>
              <a:t>counterfactual</a:t>
            </a:r>
            <a:r>
              <a:rPr lang="en-US" altLang="en-US" dirty="0"/>
              <a:t> </a:t>
            </a:r>
            <a:r>
              <a:rPr lang="en-US" altLang="en-US" dirty="0" smtClean="0"/>
              <a:t>evidence, </a:t>
            </a:r>
            <a:r>
              <a:rPr lang="en-US" altLang="en-US" dirty="0"/>
              <a:t>i.e</a:t>
            </a:r>
            <a:r>
              <a:rPr lang="en-US" altLang="en-US" dirty="0" smtClean="0"/>
              <a:t>., </a:t>
            </a:r>
            <a:r>
              <a:rPr lang="en-US" altLang="en-US" dirty="0"/>
              <a:t>what would have happened in the absence of </a:t>
            </a:r>
            <a:r>
              <a:rPr lang="en-US" altLang="en-US" dirty="0" smtClean="0"/>
              <a:t>schooling</a:t>
            </a:r>
          </a:p>
          <a:p>
            <a:r>
              <a:rPr lang="en-US" altLang="en-US" dirty="0"/>
              <a:t>Given that the causal effect for a single </a:t>
            </a:r>
            <a:r>
              <a:rPr lang="en-US" altLang="en-US" dirty="0" smtClean="0"/>
              <a:t>individual </a:t>
            </a:r>
            <a:r>
              <a:rPr lang="en-US" altLang="en-US" dirty="0"/>
              <a:t>cannot be observed, we aim to identify the </a:t>
            </a:r>
            <a:r>
              <a:rPr lang="en-US" altLang="en-US" b="1" dirty="0"/>
              <a:t>average causal effect</a:t>
            </a:r>
            <a:r>
              <a:rPr lang="en-US" altLang="en-US" dirty="0"/>
              <a:t> for the entire population or for sub-populations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3333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Fundamental problem of causal inference: 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</a:t>
            </a:r>
            <a:r>
              <a:rPr lang="en-US" altLang="en-US" dirty="0" smtClean="0"/>
              <a:t>econometric </a:t>
            </a:r>
            <a:r>
              <a:rPr lang="en-US" altLang="en-US" dirty="0"/>
              <a:t>solution replaces the impossible-to-observe causal effect of </a:t>
            </a:r>
            <a:r>
              <a:rPr lang="en-US" altLang="en-US" dirty="0" smtClean="0"/>
              <a:t>treatment </a:t>
            </a:r>
            <a:r>
              <a:rPr lang="en-US" altLang="en-US" dirty="0"/>
              <a:t>on a specific unit with the possible-to-estimate </a:t>
            </a:r>
            <a:r>
              <a:rPr lang="en-US" altLang="en-US" i="1" dirty="0"/>
              <a:t>average causal effect</a:t>
            </a:r>
            <a:r>
              <a:rPr lang="en-US" altLang="en-US" dirty="0"/>
              <a:t> of </a:t>
            </a:r>
            <a:r>
              <a:rPr lang="en-US" altLang="en-US" dirty="0" smtClean="0"/>
              <a:t>treatment </a:t>
            </a:r>
            <a:r>
              <a:rPr lang="en-US" altLang="en-US" dirty="0"/>
              <a:t>over a population of </a:t>
            </a:r>
            <a:r>
              <a:rPr lang="en-US" altLang="en-US" dirty="0" smtClean="0"/>
              <a:t>units </a:t>
            </a:r>
            <a:endParaRPr lang="en-US" altLang="en-US" dirty="0"/>
          </a:p>
          <a:p>
            <a:r>
              <a:rPr lang="en-US" altLang="en-US" dirty="0" smtClean="0"/>
              <a:t>Although E(Y</a:t>
            </a:r>
            <a:r>
              <a:rPr lang="en-US" altLang="en-US" baseline="-25000" dirty="0" smtClean="0"/>
              <a:t>1i</a:t>
            </a:r>
            <a:r>
              <a:rPr lang="en-US" altLang="en-US" dirty="0" smtClean="0"/>
              <a:t>) </a:t>
            </a:r>
            <a:r>
              <a:rPr lang="en-US" altLang="en-US" dirty="0"/>
              <a:t>and </a:t>
            </a:r>
            <a:r>
              <a:rPr lang="en-US" altLang="en-US" dirty="0" smtClean="0"/>
              <a:t>E(Y</a:t>
            </a:r>
            <a:r>
              <a:rPr lang="en-US" altLang="en-US" baseline="-25000" dirty="0" smtClean="0"/>
              <a:t>0i</a:t>
            </a:r>
            <a:r>
              <a:rPr lang="en-US" altLang="en-US" dirty="0" smtClean="0"/>
              <a:t>) </a:t>
            </a:r>
            <a:r>
              <a:rPr lang="en-US" altLang="en-US" dirty="0"/>
              <a:t>cannot both be calculated, they can be estimated. </a:t>
            </a:r>
          </a:p>
          <a:p>
            <a:r>
              <a:rPr lang="en-US" altLang="en-US" dirty="0" smtClean="0"/>
              <a:t>Most </a:t>
            </a:r>
            <a:r>
              <a:rPr lang="en-US" altLang="en-US" dirty="0"/>
              <a:t>econometrics</a:t>
            </a:r>
            <a:r>
              <a:rPr lang="es-ES_tradnl" altLang="en-US" dirty="0"/>
              <a:t> </a:t>
            </a:r>
            <a:r>
              <a:rPr lang="en-US" altLang="en-US" dirty="0"/>
              <a:t>methods attempt to construct from observational data consistent estimates of  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6340348"/>
              </p:ext>
            </p:extLst>
          </p:nvPr>
        </p:nvGraphicFramePr>
        <p:xfrm>
          <a:off x="4679950" y="5257800"/>
          <a:ext cx="2617788" cy="75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9" name="Equation" r:id="rId3" imgW="685800" imgH="241200" progId="Equation.3">
                  <p:embed/>
                </p:oleObj>
              </mc:Choice>
              <mc:Fallback>
                <p:oleObj name="Equation" r:id="rId3" imgW="68580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9950" y="5257800"/>
                        <a:ext cx="2617788" cy="757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920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Causal analysis: additional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en-US" dirty="0"/>
              <a:t>In most circumstances, there is simply no information available on how those in the control group would have reacted if they had received the treatment </a:t>
            </a:r>
            <a:r>
              <a:rPr lang="en-US" altLang="en-US" dirty="0" smtClean="0"/>
              <a:t>instead</a:t>
            </a:r>
            <a:r>
              <a:rPr lang="es-ES_tradnl" altLang="en-US" dirty="0" smtClean="0"/>
              <a:t> </a:t>
            </a:r>
            <a:endParaRPr lang="es-ES_tradnl" altLang="en-US" dirty="0"/>
          </a:p>
          <a:p>
            <a:r>
              <a:rPr lang="en-US" altLang="en-US" dirty="0" smtClean="0"/>
              <a:t>This </a:t>
            </a:r>
            <a:r>
              <a:rPr lang="en-US" altLang="en-US" dirty="0"/>
              <a:t>is the basis for an important insight into </a:t>
            </a:r>
            <a:r>
              <a:rPr lang="en-US" altLang="en-US" dirty="0" smtClean="0"/>
              <a:t>another potential bias </a:t>
            </a:r>
            <a:r>
              <a:rPr lang="en-US" altLang="en-US" dirty="0"/>
              <a:t>of </a:t>
            </a:r>
            <a:r>
              <a:rPr lang="en-US" altLang="en-US" dirty="0" smtClean="0"/>
              <a:t>standard regression analysis – treatment heterogeneity</a:t>
            </a:r>
          </a:p>
          <a:p>
            <a:r>
              <a:rPr lang="en-US" altLang="en-US" dirty="0" smtClean="0"/>
              <a:t>Thus, two </a:t>
            </a:r>
            <a:r>
              <a:rPr lang="en-US" altLang="en-US" dirty="0"/>
              <a:t>sources of biases </a:t>
            </a:r>
            <a:r>
              <a:rPr lang="en-US" altLang="en-US" dirty="0" smtClean="0"/>
              <a:t>need </a:t>
            </a:r>
            <a:r>
              <a:rPr lang="en-US" altLang="en-US" dirty="0"/>
              <a:t>to be eliminated from estimates of causal effects from observational </a:t>
            </a:r>
            <a:r>
              <a:rPr lang="en-US" altLang="en-US" dirty="0" smtClean="0"/>
              <a:t>studies </a:t>
            </a:r>
            <a:endParaRPr lang="en-US" alt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 smtClean="0"/>
              <a:t>Selection </a:t>
            </a:r>
            <a:r>
              <a:rPr lang="en-US" altLang="en-US" dirty="0"/>
              <a:t>Bias: Baseline </a:t>
            </a:r>
            <a:r>
              <a:rPr lang="en-US" altLang="en-US" dirty="0" smtClean="0"/>
              <a:t>difference </a:t>
            </a:r>
            <a:endParaRPr lang="en-US" alt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 smtClean="0"/>
              <a:t>Treatment Heterogeneity </a:t>
            </a:r>
            <a:endParaRPr lang="es-ES_tradnl" altLang="en-US" dirty="0"/>
          </a:p>
          <a:p>
            <a:r>
              <a:rPr lang="en-US" altLang="en-US" dirty="0" smtClean="0"/>
              <a:t>Most </a:t>
            </a:r>
            <a:r>
              <a:rPr lang="en-US" altLang="en-US" dirty="0"/>
              <a:t>of the methods available only deal with selection bias, simply assuming that the treatment effect is constant in the population</a:t>
            </a:r>
            <a:r>
              <a:rPr lang="es-ES_tradnl" altLang="en-US" dirty="0"/>
              <a:t> </a:t>
            </a:r>
            <a:r>
              <a:rPr lang="en-US" altLang="en-US" dirty="0"/>
              <a:t>or by redefining the parameter of interest in the </a:t>
            </a:r>
            <a:r>
              <a:rPr lang="en-US" altLang="en-US" dirty="0" smtClean="0"/>
              <a:t>population 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9890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Macro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explains income differences across countries?</a:t>
            </a:r>
          </a:p>
          <a:p>
            <a:r>
              <a:rPr lang="en-US" dirty="0" smtClean="0"/>
              <a:t>Hypothesis: the quality of institutions explains the variation in per capita income across countries</a:t>
            </a:r>
          </a:p>
          <a:p>
            <a:r>
              <a:rPr lang="en-US" dirty="0" smtClean="0"/>
              <a:t>How would you establish causal link between institutions and income?</a:t>
            </a:r>
          </a:p>
          <a:p>
            <a:r>
              <a:rPr lang="en-US" dirty="0" smtClean="0"/>
              <a:t>Higher levels of economic development may cause higher levels of institutional quality</a:t>
            </a:r>
          </a:p>
          <a:p>
            <a:r>
              <a:rPr lang="en-US" dirty="0" smtClean="0"/>
              <a:t>Unobserved variable may jointly determine both high levels of institutional quality and high levels of income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2405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Threats to Classical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Omitted variables </a:t>
            </a:r>
          </a:p>
          <a:p>
            <a:r>
              <a:rPr lang="en-US" dirty="0" smtClean="0"/>
              <a:t>Model misspecification or wrong functional form</a:t>
            </a:r>
          </a:p>
          <a:p>
            <a:r>
              <a:rPr lang="en-US" dirty="0" smtClean="0"/>
              <a:t>Measurement error</a:t>
            </a:r>
          </a:p>
          <a:p>
            <a:r>
              <a:rPr lang="en-US" dirty="0" smtClean="0"/>
              <a:t>Selection bias</a:t>
            </a:r>
          </a:p>
          <a:p>
            <a:r>
              <a:rPr lang="en-US" dirty="0" smtClean="0"/>
              <a:t>Simultaneous causality bias</a:t>
            </a:r>
          </a:p>
          <a:p>
            <a:r>
              <a:rPr lang="en-US" dirty="0"/>
              <a:t>All of these imply that </a:t>
            </a:r>
            <a:r>
              <a:rPr lang="en-US" i="1" dirty="0" smtClean="0"/>
              <a:t>E</a:t>
            </a:r>
            <a:r>
              <a:rPr lang="en-US" dirty="0" smtClean="0"/>
              <a:t>(</a:t>
            </a:r>
            <a:r>
              <a:rPr lang="en-US" i="1" dirty="0" smtClean="0"/>
              <a:t>u</a:t>
            </a:r>
            <a:r>
              <a:rPr lang="en-US" i="1" baseline="-25000" dirty="0" smtClean="0"/>
              <a:t>i</a:t>
            </a:r>
            <a:r>
              <a:rPr lang="en-US" dirty="0" smtClean="0"/>
              <a:t>|</a:t>
            </a:r>
            <a:r>
              <a:rPr lang="en-US" i="1" dirty="0" smtClean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,</a:t>
            </a:r>
            <a:r>
              <a:rPr lang="en-US" i="1" dirty="0" smtClean="0"/>
              <a:t>X</a:t>
            </a:r>
            <a:r>
              <a:rPr lang="en-US" i="1" baseline="-25000" dirty="0" smtClean="0"/>
              <a:t>2</a:t>
            </a:r>
            <a:r>
              <a:rPr lang="en-US" dirty="0" smtClean="0"/>
              <a:t>) ≠ 0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6774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Omitted Variable </a:t>
            </a:r>
            <a:r>
              <a:rPr lang="en-US" dirty="0"/>
              <a:t>B</a:t>
            </a:r>
            <a:r>
              <a:rPr lang="en-US" dirty="0" smtClean="0"/>
              <a:t>ias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bias in the OLS estimator that occurs as a result of an omitted factor is called omitted variable bias </a:t>
            </a:r>
          </a:p>
          <a:p>
            <a:r>
              <a:rPr lang="en-US" dirty="0"/>
              <a:t>For omitted variable bias to occur, the omitted factor “Z” must be:</a:t>
            </a:r>
          </a:p>
          <a:p>
            <a:pPr marL="685800" lvl="2">
              <a:spcBef>
                <a:spcPts val="1000"/>
              </a:spcBef>
            </a:pPr>
            <a:r>
              <a:rPr lang="en-US" sz="2400" dirty="0"/>
              <a:t>a determinant of Y; and</a:t>
            </a:r>
          </a:p>
          <a:p>
            <a:pPr marL="685800" lvl="2">
              <a:spcBef>
                <a:spcPts val="1000"/>
              </a:spcBef>
            </a:pPr>
            <a:r>
              <a:rPr lang="en-US" sz="2400" dirty="0"/>
              <a:t>correlated with the regressor X but unobserved, so cannot be included in the regression</a:t>
            </a:r>
          </a:p>
          <a:p>
            <a:r>
              <a:rPr lang="en-US" dirty="0"/>
              <a:t> Both conditions must hold for the omission of Z to result in omitted variable bias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90155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Omitted Variable Bias Formula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 smtClean="0"/>
                  <a:t>Regression of wages on schooling</a:t>
                </a:r>
              </a:p>
              <a:p>
                <a:pPr marL="0" indent="0">
                  <a:buNone/>
                </a:pPr>
                <a:r>
                  <a:rPr lang="en-US" dirty="0" smtClean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 = </a:t>
                </a:r>
                <a:r>
                  <a:rPr lang="el-GR" dirty="0" smtClean="0"/>
                  <a:t>α</a:t>
                </a:r>
                <a:r>
                  <a:rPr lang="en-US" dirty="0" smtClean="0"/>
                  <a:t> + </a:t>
                </a:r>
                <a:r>
                  <a:rPr lang="el-GR" dirty="0" smtClean="0"/>
                  <a:t>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𝛾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 </a:t>
                </a:r>
              </a:p>
              <a:p>
                <a:pPr marL="0" indent="0">
                  <a:buNone/>
                </a:pPr>
                <a:r>
                  <a:rPr lang="en-US" dirty="0" smtClean="0"/>
                  <a:t>where </a:t>
                </a:r>
                <a:r>
                  <a:rPr lang="el-GR" dirty="0" smtClean="0"/>
                  <a:t>α</a:t>
                </a:r>
                <a:r>
                  <a:rPr lang="en-US" dirty="0" smtClean="0"/>
                  <a:t>, </a:t>
                </a:r>
                <a:r>
                  <a:rPr lang="el-GR" dirty="0" smtClean="0"/>
                  <a:t>ρ</a:t>
                </a:r>
                <a:r>
                  <a:rPr lang="en-US" dirty="0" smtClean="0"/>
                  <a:t>, and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dirty="0" smtClean="0"/>
                  <a:t> are population regression coefficients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is a regression residual that is uncorrelated with all regressor</a:t>
                </a:r>
              </a:p>
              <a:p>
                <a:r>
                  <a:rPr lang="en-US" dirty="0" smtClean="0"/>
                  <a:t>What are the consequences of leaving ability out of regression?  </a:t>
                </a:r>
                <a:endParaRPr lang="en-US" dirty="0"/>
              </a:p>
              <a:p>
                <a:r>
                  <a:rPr lang="en-US" dirty="0" smtClean="0"/>
                  <a:t>OVB formula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𝐶𝑜𝑣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dirty="0" smtClean="0"/>
                  <a:t> = </a:t>
                </a:r>
                <a:r>
                  <a:rPr lang="el-GR" dirty="0" smtClean="0"/>
                  <a:t>ρ</a:t>
                </a:r>
                <a:r>
                  <a:rPr lang="en-US" dirty="0" smtClean="0"/>
                  <a:t> +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𝛾</m:t>
                    </m:r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𝐴𝑆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𝐴𝑆</m:t>
                        </m:r>
                      </m:sub>
                    </m:sSub>
                  </m:oMath>
                </a14:m>
                <a:r>
                  <a:rPr lang="en-US" dirty="0" smtClean="0"/>
                  <a:t> is the vector of coefficients from regressions of the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217" t="-30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35865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</a:t>
            </a:r>
            <a:r>
              <a:rPr lang="en-US" dirty="0" smtClean="0"/>
              <a:t>Solutions </a:t>
            </a:r>
            <a:r>
              <a:rPr lang="en-US" dirty="0"/>
              <a:t>to </a:t>
            </a:r>
            <a:r>
              <a:rPr lang="en-US" dirty="0" smtClean="0"/>
              <a:t>Omitted Variable Bias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If the variable can be measured, include it as a regressor in multiple regression</a:t>
            </a:r>
          </a:p>
          <a:p>
            <a:pPr lvl="0"/>
            <a:r>
              <a:rPr lang="en-US" dirty="0"/>
              <a:t>Possibly, use panel data in which each entity (individual) is observed more than </a:t>
            </a:r>
            <a:r>
              <a:rPr lang="en-US" dirty="0" smtClean="0"/>
              <a:t>once</a:t>
            </a:r>
            <a:endParaRPr lang="en-US" dirty="0"/>
          </a:p>
          <a:p>
            <a:pPr lvl="0"/>
            <a:r>
              <a:rPr lang="en-US" dirty="0"/>
              <a:t>If the variable cannot be measured, use instrumental variables </a:t>
            </a:r>
            <a:r>
              <a:rPr lang="en-US" dirty="0" smtClean="0"/>
              <a:t>regression</a:t>
            </a:r>
            <a:endParaRPr lang="en-US" dirty="0"/>
          </a:p>
          <a:p>
            <a:pPr lvl="0"/>
            <a:r>
              <a:rPr lang="en-US" dirty="0"/>
              <a:t>Run a randomized controlled </a:t>
            </a:r>
            <a:r>
              <a:rPr lang="en-US" dirty="0" smtClean="0"/>
              <a:t>experiment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7046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OVB Example: estimates of the returns to education for men in the NLSY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9007285"/>
              </p:ext>
            </p:extLst>
          </p:nvPr>
        </p:nvGraphicFramePr>
        <p:xfrm>
          <a:off x="876837" y="2057444"/>
          <a:ext cx="10515600" cy="40729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752600"/>
                <a:gridCol w="1752600"/>
                <a:gridCol w="1752600"/>
                <a:gridCol w="1752600"/>
                <a:gridCol w="1752600"/>
                <a:gridCol w="1752600"/>
              </a:tblGrid>
              <a:tr h="422933">
                <a:tc>
                  <a:txBody>
                    <a:bodyPr/>
                    <a:lstStyle/>
                    <a:p>
                      <a:r>
                        <a:rPr lang="en-US" dirty="0" smtClean="0"/>
                        <a:t>Controls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(1)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(2)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(3)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(4)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(5)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919974"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None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Age dummies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Col. (2) and additional control variables (mother’s and father’s years of schooling, and dummies for race and census region)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Col. (3) and AFQT score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Col. (4) and occupation dummies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729993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0.132</a:t>
                      </a:r>
                    </a:p>
                    <a:p>
                      <a:pPr algn="ctr"/>
                      <a:r>
                        <a:rPr lang="en-US" dirty="0" smtClean="0"/>
                        <a:t>(0.007)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0.131</a:t>
                      </a:r>
                    </a:p>
                    <a:p>
                      <a:pPr algn="ctr"/>
                      <a:r>
                        <a:rPr lang="en-US" dirty="0" smtClean="0"/>
                        <a:t>(0.007)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0.114</a:t>
                      </a:r>
                    </a:p>
                    <a:p>
                      <a:pPr algn="ctr"/>
                      <a:r>
                        <a:rPr lang="en-US" dirty="0" smtClean="0"/>
                        <a:t>(0.007)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0.087</a:t>
                      </a:r>
                    </a:p>
                    <a:p>
                      <a:pPr algn="ctr"/>
                      <a:r>
                        <a:rPr lang="en-US" dirty="0" smtClean="0"/>
                        <a:t>(0.009)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0.066</a:t>
                      </a:r>
                    </a:p>
                    <a:p>
                      <a:pPr algn="ctr"/>
                      <a:r>
                        <a:rPr lang="en-US" dirty="0" smtClean="0"/>
                        <a:t>(0.010)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75763" y="6211669"/>
            <a:ext cx="10895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Table reports the coefficient on years of schooling in a regression of log wages on years of schooling and the indicated controls. Source: </a:t>
            </a:r>
            <a:r>
              <a:rPr lang="en-US" dirty="0" err="1" smtClean="0"/>
              <a:t>Angrist</a:t>
            </a:r>
            <a:r>
              <a:rPr lang="en-US" dirty="0" smtClean="0"/>
              <a:t> and </a:t>
            </a:r>
            <a:r>
              <a:rPr lang="en-US" dirty="0" err="1" smtClean="0"/>
              <a:t>Pischke</a:t>
            </a:r>
            <a:r>
              <a:rPr lang="en-US" dirty="0"/>
              <a:t> </a:t>
            </a:r>
            <a:r>
              <a:rPr lang="en-US" dirty="0" smtClean="0"/>
              <a:t>(2009).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8753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Misspecification or Wrong Functional Form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Arises if the functional form is incorrect </a:t>
            </a:r>
            <a:endParaRPr lang="en-US" dirty="0" smtClean="0"/>
          </a:p>
          <a:p>
            <a:pPr lvl="1"/>
            <a:r>
              <a:rPr lang="en-US" dirty="0" smtClean="0"/>
              <a:t>If an </a:t>
            </a:r>
            <a:r>
              <a:rPr lang="en-US" dirty="0"/>
              <a:t>interaction term is incorrectly </a:t>
            </a:r>
            <a:r>
              <a:rPr lang="en-US" dirty="0" smtClean="0"/>
              <a:t>omitted, </a:t>
            </a:r>
            <a:r>
              <a:rPr lang="en-US" dirty="0"/>
              <a:t>then inferences on causal effects will be </a:t>
            </a:r>
            <a:r>
              <a:rPr lang="en-US" dirty="0" smtClean="0"/>
              <a:t>biased</a:t>
            </a:r>
          </a:p>
          <a:p>
            <a:pPr lvl="1"/>
            <a:r>
              <a:rPr lang="en-US" dirty="0" smtClean="0"/>
              <a:t>Variable transformations (logarithms)</a:t>
            </a:r>
          </a:p>
          <a:p>
            <a:pPr lvl="1"/>
            <a:r>
              <a:rPr lang="en-US" dirty="0" smtClean="0"/>
              <a:t>Discrete dependent variables  </a:t>
            </a:r>
          </a:p>
          <a:p>
            <a:r>
              <a:rPr lang="en-US" dirty="0" smtClean="0"/>
              <a:t>For example, the effect of dietary diversity on nutritional outcomes may depend on children’s age</a:t>
            </a:r>
          </a:p>
          <a:p>
            <a:r>
              <a:rPr lang="en-US" dirty="0" smtClean="0"/>
              <a:t>Other examples?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920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23660"/>
          </a:xfrm>
        </p:spPr>
        <p:txBody>
          <a:bodyPr>
            <a:normAutofit fontScale="85000" lnSpcReduction="20000"/>
          </a:bodyPr>
          <a:lstStyle/>
          <a:p>
            <a:r>
              <a:rPr lang="en-US" altLang="en-US" dirty="0" smtClean="0">
                <a:cs typeface="Times New Roman" panose="02020603050405020304" pitchFamily="18" charset="0"/>
              </a:rPr>
              <a:t>While purely descriptive research is important and valuable, the excitement in economics comes from the opportunity to examine causal relationships in human affairs</a:t>
            </a:r>
          </a:p>
          <a:p>
            <a:r>
              <a:rPr lang="en-US" altLang="en-US" dirty="0" smtClean="0">
                <a:cs typeface="Times New Roman" panose="02020603050405020304" pitchFamily="18" charset="0"/>
              </a:rPr>
              <a:t>Questions</a:t>
            </a:r>
          </a:p>
          <a:p>
            <a:pPr lvl="1"/>
            <a:r>
              <a:rPr lang="en-US" altLang="en-US" dirty="0" smtClean="0">
                <a:cs typeface="Times New Roman" panose="02020603050405020304" pitchFamily="18" charset="0"/>
              </a:rPr>
              <a:t>What is the causal relationship of interest?</a:t>
            </a:r>
          </a:p>
          <a:p>
            <a:pPr lvl="1"/>
            <a:r>
              <a:rPr lang="en-US" altLang="en-US" dirty="0" smtClean="0">
                <a:cs typeface="Times New Roman" panose="02020603050405020304" pitchFamily="18" charset="0"/>
              </a:rPr>
              <a:t>What is your identification strategy?</a:t>
            </a:r>
          </a:p>
          <a:p>
            <a:pPr lvl="1"/>
            <a:r>
              <a:rPr lang="en-US" altLang="en-US" dirty="0" smtClean="0">
                <a:cs typeface="Times New Roman" panose="02020603050405020304" pitchFamily="18" charset="0"/>
              </a:rPr>
              <a:t>What is your mode of statistical inference?  </a:t>
            </a:r>
          </a:p>
          <a:p>
            <a:r>
              <a:rPr lang="en-US" altLang="en-US" dirty="0" smtClean="0">
                <a:cs typeface="Times New Roman" panose="02020603050405020304" pitchFamily="18" charset="0"/>
              </a:rPr>
              <a:t>The </a:t>
            </a:r>
            <a:r>
              <a:rPr lang="en-US" altLang="en-US" dirty="0">
                <a:cs typeface="Times New Roman" panose="02020603050405020304" pitchFamily="18" charset="0"/>
              </a:rPr>
              <a:t>most challenging empirical questions in economics </a:t>
            </a:r>
            <a:r>
              <a:rPr lang="en-US" altLang="en-US" dirty="0" smtClean="0">
                <a:cs typeface="Times New Roman" panose="02020603050405020304" pitchFamily="18" charset="0"/>
              </a:rPr>
              <a:t>involve </a:t>
            </a:r>
            <a:r>
              <a:rPr lang="en-US" altLang="en-US" dirty="0">
                <a:cs typeface="Times New Roman" panose="02020603050405020304" pitchFamily="18" charset="0"/>
              </a:rPr>
              <a:t>causal-effect </a:t>
            </a:r>
            <a:r>
              <a:rPr lang="en-US" altLang="en-US" dirty="0" smtClean="0">
                <a:cs typeface="Times New Roman" panose="02020603050405020304" pitchFamily="18" charset="0"/>
              </a:rPr>
              <a:t>relationships</a:t>
            </a:r>
          </a:p>
          <a:p>
            <a:pPr lvl="1"/>
            <a:r>
              <a:rPr lang="en-US" dirty="0" smtClean="0">
                <a:cs typeface="Times New Roman" panose="02020603050405020304" pitchFamily="18" charset="0"/>
              </a:rPr>
              <a:t>What is the causal effect of schooling on wages? </a:t>
            </a:r>
          </a:p>
          <a:p>
            <a:pPr lvl="2"/>
            <a:r>
              <a:rPr lang="en-US" dirty="0" smtClean="0"/>
              <a:t>The causal effect of schooling on wages is the increment to wages an individual would receive if he or she got more schooling</a:t>
            </a:r>
          </a:p>
          <a:p>
            <a:pPr lvl="2"/>
            <a:r>
              <a:rPr lang="en-US" dirty="0" smtClean="0"/>
              <a:t>The causal effect of a college degree is about 40% higher wages on average (</a:t>
            </a:r>
            <a:r>
              <a:rPr lang="en-US" dirty="0" err="1" smtClean="0"/>
              <a:t>Angrist</a:t>
            </a:r>
            <a:r>
              <a:rPr lang="en-US" dirty="0" smtClean="0"/>
              <a:t> and </a:t>
            </a:r>
            <a:r>
              <a:rPr lang="en-US" dirty="0" err="1" smtClean="0"/>
              <a:t>Pischke</a:t>
            </a:r>
            <a:r>
              <a:rPr lang="en-US" dirty="0" smtClean="0"/>
              <a:t> 2009)</a:t>
            </a:r>
          </a:p>
          <a:p>
            <a:pPr lvl="1"/>
            <a:r>
              <a:rPr lang="en-US" dirty="0" smtClean="0"/>
              <a:t>The causal effect of institutions on economic growth (</a:t>
            </a:r>
            <a:r>
              <a:rPr lang="en-US" dirty="0" err="1" smtClean="0"/>
              <a:t>Acemoglu</a:t>
            </a:r>
            <a:r>
              <a:rPr lang="en-US" dirty="0" smtClean="0"/>
              <a:t>, Johnson, and Robinson 2001)</a:t>
            </a:r>
          </a:p>
          <a:p>
            <a:pPr lvl="1"/>
            <a:r>
              <a:rPr lang="en-US" dirty="0" smtClean="0"/>
              <a:t>The causal effect of ODA on economic growth (</a:t>
            </a:r>
            <a:r>
              <a:rPr lang="en-US" dirty="0" err="1" smtClean="0"/>
              <a:t>Akramov</a:t>
            </a:r>
            <a:r>
              <a:rPr lang="en-US" dirty="0" smtClean="0"/>
              <a:t> 2012)  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3180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Error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reality, economic data often have measurement error</a:t>
            </a:r>
          </a:p>
          <a:p>
            <a:pPr lvl="1"/>
            <a:r>
              <a:rPr lang="en-US" dirty="0"/>
              <a:t>Data entry errors in administrative data</a:t>
            </a:r>
          </a:p>
          <a:p>
            <a:pPr lvl="1"/>
            <a:r>
              <a:rPr lang="en-US" dirty="0"/>
              <a:t>Recollection errors in surveys </a:t>
            </a:r>
            <a:endParaRPr lang="en-US" dirty="0" smtClean="0"/>
          </a:p>
          <a:p>
            <a:pPr lvl="2"/>
            <a:r>
              <a:rPr lang="en-US" dirty="0" smtClean="0"/>
              <a:t>when </a:t>
            </a:r>
            <a:r>
              <a:rPr lang="en-US" dirty="0"/>
              <a:t>did you start your current job</a:t>
            </a:r>
            <a:r>
              <a:rPr lang="en-US" dirty="0" smtClean="0"/>
              <a:t>?</a:t>
            </a:r>
            <a:endParaRPr lang="en-US" dirty="0"/>
          </a:p>
          <a:p>
            <a:pPr lvl="1"/>
            <a:r>
              <a:rPr lang="en-US" dirty="0"/>
              <a:t>Ambiguous questions problems </a:t>
            </a:r>
            <a:endParaRPr lang="en-US" dirty="0" smtClean="0"/>
          </a:p>
          <a:p>
            <a:pPr lvl="2"/>
            <a:r>
              <a:rPr lang="en-US" dirty="0" smtClean="0"/>
              <a:t>what </a:t>
            </a:r>
            <a:r>
              <a:rPr lang="en-US" dirty="0"/>
              <a:t>was your income last year</a:t>
            </a:r>
            <a:r>
              <a:rPr lang="en-US" dirty="0" smtClean="0"/>
              <a:t>?</a:t>
            </a:r>
            <a:endParaRPr lang="en-US" dirty="0"/>
          </a:p>
          <a:p>
            <a:r>
              <a:rPr lang="en-US" dirty="0"/>
              <a:t>Intentionally false response problems with surveys </a:t>
            </a:r>
            <a:endParaRPr lang="en-US" dirty="0" smtClean="0"/>
          </a:p>
          <a:p>
            <a:pPr lvl="1"/>
            <a:r>
              <a:rPr lang="en-US" dirty="0" smtClean="0"/>
              <a:t>What </a:t>
            </a:r>
            <a:r>
              <a:rPr lang="en-US" dirty="0"/>
              <a:t>is the current value of your financial assets?  </a:t>
            </a:r>
            <a:endParaRPr lang="en-US" dirty="0" smtClean="0"/>
          </a:p>
          <a:p>
            <a:pPr lvl="1"/>
            <a:r>
              <a:rPr lang="en-US" dirty="0" smtClean="0"/>
              <a:t>How </a:t>
            </a:r>
            <a:r>
              <a:rPr lang="en-US" dirty="0"/>
              <a:t>often do you drink and drive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13807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Error (cont.)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If X</a:t>
                </a:r>
                <a:r>
                  <a:rPr lang="en-US" baseline="-25000" dirty="0" smtClean="0"/>
                  <a:t>i </a:t>
                </a:r>
                <a:r>
                  <a:rPr lang="en-US" dirty="0" smtClean="0"/>
                  <a:t>is measured with error, it is in general correlated with the error term, so estimated parameter (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</m:acc>
                  </m:oMath>
                </a14:m>
                <a:r>
                  <a:rPr lang="en-US" dirty="0" smtClean="0"/>
                  <a:t>) is biased and inconsistent</a:t>
                </a:r>
              </a:p>
              <a:p>
                <a:r>
                  <a:rPr lang="en-US" dirty="0" smtClean="0"/>
                  <a:t>Potential solutions</a:t>
                </a:r>
              </a:p>
              <a:p>
                <a:pPr lvl="1"/>
                <a:r>
                  <a:rPr lang="en-US" dirty="0" smtClean="0"/>
                  <a:t>Obtain better data</a:t>
                </a:r>
              </a:p>
              <a:p>
                <a:pPr lvl="1"/>
                <a:r>
                  <a:rPr lang="en-US" dirty="0" smtClean="0"/>
                  <a:t>Develop a specific model of the measurement error process</a:t>
                </a:r>
              </a:p>
              <a:p>
                <a:pPr lvl="1"/>
                <a:r>
                  <a:rPr lang="en-US" dirty="0" smtClean="0"/>
                  <a:t>Use IV approach 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368294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selection bias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Standard OLS assumes that the data is collected through simple </a:t>
            </a:r>
            <a:r>
              <a:rPr lang="en-US" dirty="0"/>
              <a:t>random sampling of the </a:t>
            </a:r>
            <a:r>
              <a:rPr lang="en-US" dirty="0" smtClean="0"/>
              <a:t>population</a:t>
            </a:r>
          </a:p>
          <a:p>
            <a:r>
              <a:rPr lang="en-US" dirty="0" smtClean="0"/>
              <a:t>However in </a:t>
            </a:r>
            <a:r>
              <a:rPr lang="en-US" dirty="0"/>
              <a:t>some cases, simple random sampling is thwarted because the sample, in effect, “selects </a:t>
            </a:r>
            <a:r>
              <a:rPr lang="en-US" dirty="0" smtClean="0"/>
              <a:t>itself”</a:t>
            </a:r>
            <a:endParaRPr lang="en-US" dirty="0"/>
          </a:p>
          <a:p>
            <a:r>
              <a:rPr lang="en-US" i="1" dirty="0" smtClean="0"/>
              <a:t>Sample </a:t>
            </a:r>
            <a:r>
              <a:rPr lang="en-US" i="1" dirty="0"/>
              <a:t>selection bias</a:t>
            </a:r>
            <a:r>
              <a:rPr lang="en-US" dirty="0"/>
              <a:t> arises when a selection process </a:t>
            </a:r>
            <a:endParaRPr lang="en-US" dirty="0" smtClean="0"/>
          </a:p>
          <a:p>
            <a:pPr lvl="1"/>
            <a:r>
              <a:rPr lang="en-US" dirty="0" smtClean="0"/>
              <a:t>Influences </a:t>
            </a:r>
            <a:r>
              <a:rPr lang="en-US" dirty="0"/>
              <a:t>the availability of data and </a:t>
            </a:r>
            <a:endParaRPr lang="en-US" dirty="0" smtClean="0"/>
          </a:p>
          <a:p>
            <a:pPr lvl="1"/>
            <a:r>
              <a:rPr lang="en-US" dirty="0" smtClean="0"/>
              <a:t>That </a:t>
            </a:r>
            <a:r>
              <a:rPr lang="en-US" dirty="0"/>
              <a:t>process is related </a:t>
            </a:r>
            <a:r>
              <a:rPr lang="en-US" dirty="0" smtClean="0"/>
              <a:t>to </a:t>
            </a:r>
            <a:r>
              <a:rPr lang="en-US" dirty="0"/>
              <a:t>the dependent </a:t>
            </a:r>
            <a:r>
              <a:rPr lang="en-US" dirty="0" smtClean="0"/>
              <a:t>variable</a:t>
            </a:r>
          </a:p>
          <a:p>
            <a:r>
              <a:rPr lang="en-US" dirty="0" smtClean="0"/>
              <a:t>Correlation</a:t>
            </a:r>
            <a:r>
              <a:rPr lang="en-US" dirty="0"/>
              <a:t> between the independent variable and </a:t>
            </a:r>
            <a:r>
              <a:rPr lang="en-US" dirty="0" smtClean="0"/>
              <a:t>other variables that are correlated with the outcome of interest render selection into the “Treatment group” non-random</a:t>
            </a:r>
            <a:r>
              <a:rPr lang="en-US" dirty="0"/>
              <a:t> </a:t>
            </a:r>
          </a:p>
          <a:p>
            <a:r>
              <a:rPr lang="en-US" dirty="0" smtClean="0"/>
              <a:t>Instead, assignment</a:t>
            </a:r>
            <a:r>
              <a:rPr lang="en-US" dirty="0"/>
              <a:t> to the treatment group </a:t>
            </a:r>
            <a:r>
              <a:rPr lang="en-US" dirty="0" smtClean="0"/>
              <a:t>is a function of some</a:t>
            </a:r>
            <a:r>
              <a:rPr lang="en-US" dirty="0"/>
              <a:t> other </a:t>
            </a:r>
            <a:r>
              <a:rPr lang="en-US" dirty="0" smtClean="0"/>
              <a:t>factor and, more importantly, that other factor may be correlated with an outcome </a:t>
            </a:r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7669647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Selection Bias (example 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Institutional</a:t>
            </a:r>
            <a:r>
              <a:rPr lang="en-US" dirty="0"/>
              <a:t> quality and economic </a:t>
            </a:r>
            <a:r>
              <a:rPr lang="en-US" dirty="0" smtClean="0"/>
              <a:t>development</a:t>
            </a:r>
          </a:p>
          <a:p>
            <a:pPr lvl="1"/>
            <a:r>
              <a:rPr lang="en-US" dirty="0" smtClean="0"/>
              <a:t>There</a:t>
            </a:r>
            <a:r>
              <a:rPr lang="en-US" dirty="0"/>
              <a:t> are both observed </a:t>
            </a:r>
            <a:r>
              <a:rPr lang="en-US" dirty="0" smtClean="0"/>
              <a:t>and unobserved processes that lead to the adoption and perpetuation of institutions across countries</a:t>
            </a:r>
          </a:p>
          <a:p>
            <a:pPr lvl="1"/>
            <a:r>
              <a:rPr lang="en-US" dirty="0" smtClean="0"/>
              <a:t>These factors are correlated with economic development  </a:t>
            </a:r>
          </a:p>
          <a:p>
            <a:pPr lvl="1"/>
            <a:r>
              <a:rPr lang="en-US" dirty="0" smtClean="0"/>
              <a:t>Thus they need to be neutralized to avoid inducing a biased calculation of the treatment effects of institutions on growth</a:t>
            </a:r>
          </a:p>
          <a:p>
            <a:pPr lvl="1"/>
            <a:r>
              <a:rPr lang="en-US" dirty="0" smtClean="0"/>
              <a:t>Otherwise</a:t>
            </a:r>
            <a:r>
              <a:rPr lang="en-US" dirty="0"/>
              <a:t>, they will engender a difference in the baseline measures of </a:t>
            </a:r>
            <a:r>
              <a:rPr lang="en-US" dirty="0" smtClean="0"/>
              <a:t>the outcome of interest between the control and treatment group before exposure to the treatment</a:t>
            </a:r>
            <a:r>
              <a:rPr lang="en-US" dirty="0"/>
              <a:t> </a:t>
            </a:r>
          </a:p>
          <a:p>
            <a:pPr lvl="1"/>
            <a:r>
              <a:rPr lang="en-US" dirty="0" smtClean="0"/>
              <a:t>Thus, any difference in the control and treatment groups after exposure to treatment need to be adjusted to account for the preexisting differences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3648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Selection Bias (example 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Returns to education: What is the return to an additional years of education?</a:t>
            </a:r>
          </a:p>
          <a:p>
            <a:pPr lvl="0"/>
            <a:r>
              <a:rPr lang="en-US" dirty="0"/>
              <a:t>Empirical strategy:</a:t>
            </a:r>
            <a:endParaRPr lang="en-US" sz="1200" dirty="0"/>
          </a:p>
          <a:p>
            <a:pPr lvl="1"/>
            <a:r>
              <a:rPr lang="en-US" dirty="0"/>
              <a:t>Sampling scheme:  simple random sampling of </a:t>
            </a:r>
            <a:r>
              <a:rPr lang="en-US" b="1" dirty="0"/>
              <a:t>workers</a:t>
            </a:r>
            <a:endParaRPr lang="en-US" sz="1100" dirty="0"/>
          </a:p>
          <a:p>
            <a:pPr lvl="1"/>
            <a:r>
              <a:rPr lang="en-US" dirty="0"/>
              <a:t>Data: earnings and years of education</a:t>
            </a:r>
            <a:endParaRPr lang="en-US" sz="1100" dirty="0"/>
          </a:p>
          <a:p>
            <a:pPr lvl="1"/>
            <a:r>
              <a:rPr lang="en-US" dirty="0"/>
              <a:t>Estimator: regress </a:t>
            </a:r>
            <a:r>
              <a:rPr lang="en-US" dirty="0" err="1"/>
              <a:t>ln</a:t>
            </a:r>
            <a:r>
              <a:rPr lang="en-US" dirty="0"/>
              <a:t>(</a:t>
            </a:r>
            <a:r>
              <a:rPr lang="en-US" i="1" dirty="0"/>
              <a:t>earnings</a:t>
            </a:r>
            <a:r>
              <a:rPr lang="en-US" dirty="0"/>
              <a:t>) on </a:t>
            </a:r>
            <a:r>
              <a:rPr lang="en-US" i="1" dirty="0" smtClean="0"/>
              <a:t>years of education</a:t>
            </a:r>
            <a:endParaRPr lang="en-US" sz="1100" dirty="0"/>
          </a:p>
          <a:p>
            <a:r>
              <a:rPr lang="en-US" dirty="0"/>
              <a:t>Ignore issues of omitted variable bias and measurement error – is there sample selection bias?</a:t>
            </a: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17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Solutions to Sample Selection Bias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Institutions and economic development </a:t>
            </a:r>
          </a:p>
          <a:p>
            <a:pPr lvl="1"/>
            <a:r>
              <a:rPr lang="en-US" dirty="0" smtClean="0"/>
              <a:t>IV (</a:t>
            </a:r>
            <a:r>
              <a:rPr lang="en-US" dirty="0" err="1" smtClean="0"/>
              <a:t>Acemoglu</a:t>
            </a:r>
            <a:r>
              <a:rPr lang="en-US" dirty="0" smtClean="0"/>
              <a:t> and Robinson, etc.)</a:t>
            </a:r>
          </a:p>
          <a:p>
            <a:r>
              <a:rPr lang="en-US" dirty="0" smtClean="0"/>
              <a:t>Returns to education</a:t>
            </a:r>
          </a:p>
          <a:p>
            <a:pPr lvl="1"/>
            <a:r>
              <a:rPr lang="en-US" dirty="0" smtClean="0"/>
              <a:t>Sample college graduates, not workers including unemployed</a:t>
            </a:r>
          </a:p>
          <a:p>
            <a:r>
              <a:rPr lang="en-US" dirty="0" smtClean="0"/>
              <a:t>RCTs</a:t>
            </a:r>
          </a:p>
          <a:p>
            <a:r>
              <a:rPr lang="en-US" dirty="0"/>
              <a:t>Construct a model of the sample selection problem and estimate that model</a:t>
            </a:r>
          </a:p>
        </p:txBody>
      </p:sp>
    </p:spTree>
    <p:extLst>
      <p:ext uri="{BB962C8B-B14F-4D97-AF65-F5344CB8AC3E}">
        <p14:creationId xmlns:p14="http://schemas.microsoft.com/office/powerpoint/2010/main" val="39648309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Simultaneous Causality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X causes Y, but what if Y causes X, too</a:t>
            </a:r>
          </a:p>
          <a:p>
            <a:r>
              <a:rPr lang="en-US" dirty="0" smtClean="0"/>
              <a:t>Example: Class size effect</a:t>
            </a:r>
          </a:p>
          <a:p>
            <a:pPr lvl="1"/>
            <a:r>
              <a:rPr lang="en-US" dirty="0" smtClean="0"/>
              <a:t>Initial hypothesis: Low STR results in better test scores assuming that </a:t>
            </a:r>
            <a:r>
              <a:rPr lang="en-US" dirty="0"/>
              <a:t>there </a:t>
            </a:r>
            <a:r>
              <a:rPr lang="en-US" dirty="0" smtClean="0"/>
              <a:t>is </a:t>
            </a:r>
            <a:r>
              <a:rPr lang="en-US" dirty="0"/>
              <a:t>a causal relationship running </a:t>
            </a:r>
            <a:r>
              <a:rPr lang="en-US" dirty="0" smtClean="0"/>
              <a:t>from STR </a:t>
            </a:r>
            <a:r>
              <a:rPr lang="en-US" dirty="0"/>
              <a:t>to </a:t>
            </a:r>
            <a:r>
              <a:rPr lang="en-US" dirty="0" smtClean="0"/>
              <a:t>Test Scores </a:t>
            </a:r>
            <a:r>
              <a:rPr lang="en-US" dirty="0"/>
              <a:t>through a better learning </a:t>
            </a:r>
            <a:r>
              <a:rPr lang="en-US" dirty="0" smtClean="0"/>
              <a:t>environment</a:t>
            </a:r>
            <a:endParaRPr lang="en-US" dirty="0"/>
          </a:p>
          <a:p>
            <a:pPr lvl="1"/>
            <a:r>
              <a:rPr lang="en-US" dirty="0"/>
              <a:t>But what if the school board responds to low average </a:t>
            </a:r>
            <a:r>
              <a:rPr lang="en-US" dirty="0" smtClean="0"/>
              <a:t>test scores </a:t>
            </a:r>
            <a:r>
              <a:rPr lang="en-US" dirty="0"/>
              <a:t>by hiring more teachers for those school districts?</a:t>
            </a:r>
          </a:p>
          <a:p>
            <a:pPr lvl="1"/>
            <a:r>
              <a:rPr lang="en-US" dirty="0" smtClean="0"/>
              <a:t>Then </a:t>
            </a:r>
            <a:r>
              <a:rPr lang="en-US" dirty="0"/>
              <a:t>the causality runs both ways. But why is this a problem?</a:t>
            </a:r>
          </a:p>
          <a:p>
            <a:pPr lvl="1"/>
            <a:r>
              <a:rPr lang="en-US" dirty="0"/>
              <a:t>It leads to correlation between STR and the error </a:t>
            </a:r>
            <a:r>
              <a:rPr lang="en-US" dirty="0" smtClean="0"/>
              <a:t>term</a:t>
            </a:r>
          </a:p>
          <a:p>
            <a:r>
              <a:rPr lang="en-US" dirty="0" smtClean="0"/>
              <a:t>Estimation of demand and supply functions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336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Potential Solutions to Simultaneous Causality Bias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Randomized controlled experiment</a:t>
            </a:r>
          </a:p>
          <a:p>
            <a:r>
              <a:rPr lang="en-US" dirty="0"/>
              <a:t>Develop and estimate a complete model of both directions of </a:t>
            </a:r>
            <a:r>
              <a:rPr lang="en-US" dirty="0" smtClean="0"/>
              <a:t>causality: Large </a:t>
            </a:r>
            <a:r>
              <a:rPr lang="en-US" dirty="0"/>
              <a:t>macro models (e.g. Federal Reserve Bank-US</a:t>
            </a:r>
            <a:r>
              <a:rPr lang="en-US" dirty="0" smtClean="0"/>
              <a:t>)</a:t>
            </a:r>
          </a:p>
          <a:p>
            <a:r>
              <a:rPr lang="en-US" dirty="0" smtClean="0"/>
              <a:t>IV approach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2189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Framework for evaluating regression studies:</a:t>
            </a:r>
            <a:endParaRPr lang="en-US" sz="1200" dirty="0"/>
          </a:p>
          <a:p>
            <a:pPr lvl="1"/>
            <a:r>
              <a:rPr lang="en-US" dirty="0"/>
              <a:t>Internal validity</a:t>
            </a:r>
            <a:endParaRPr lang="en-US" sz="1100" dirty="0"/>
          </a:p>
          <a:p>
            <a:pPr lvl="1"/>
            <a:r>
              <a:rPr lang="en-US" dirty="0"/>
              <a:t>External validity</a:t>
            </a:r>
            <a:endParaRPr lang="en-US" sz="1100" dirty="0"/>
          </a:p>
          <a:p>
            <a:pPr lvl="0"/>
            <a:r>
              <a:rPr lang="en-US" dirty="0" smtClean="0"/>
              <a:t>Threats </a:t>
            </a:r>
            <a:r>
              <a:rPr lang="en-US" dirty="0"/>
              <a:t>to internal </a:t>
            </a:r>
            <a:r>
              <a:rPr lang="en-US" dirty="0" smtClean="0"/>
              <a:t>validity of causal analysis:</a:t>
            </a:r>
            <a:endParaRPr lang="en-US" sz="1200" dirty="0"/>
          </a:p>
          <a:p>
            <a:pPr lvl="1"/>
            <a:r>
              <a:rPr lang="en-US" dirty="0"/>
              <a:t>Omitted variable bias</a:t>
            </a:r>
            <a:endParaRPr lang="en-US" sz="800" dirty="0"/>
          </a:p>
          <a:p>
            <a:pPr lvl="1"/>
            <a:r>
              <a:rPr lang="en-US" dirty="0" smtClean="0"/>
              <a:t>Misspecification or wrong </a:t>
            </a:r>
            <a:r>
              <a:rPr lang="en-US" dirty="0"/>
              <a:t>functional form</a:t>
            </a:r>
            <a:endParaRPr lang="en-US" sz="800" dirty="0"/>
          </a:p>
          <a:p>
            <a:pPr lvl="1"/>
            <a:r>
              <a:rPr lang="en-US" dirty="0" smtClean="0"/>
              <a:t>Measurement error or errors-in-variables </a:t>
            </a:r>
            <a:r>
              <a:rPr lang="en-US" dirty="0"/>
              <a:t>bias</a:t>
            </a:r>
            <a:endParaRPr lang="en-US" sz="800" dirty="0"/>
          </a:p>
          <a:p>
            <a:pPr lvl="1"/>
            <a:r>
              <a:rPr lang="en-US" dirty="0"/>
              <a:t>Sample selection bias</a:t>
            </a:r>
            <a:endParaRPr lang="en-US" sz="800" dirty="0"/>
          </a:p>
          <a:p>
            <a:pPr lvl="1"/>
            <a:r>
              <a:rPr lang="en-US" dirty="0"/>
              <a:t>Simultaneous causality bias</a:t>
            </a:r>
            <a:endParaRPr lang="en-US" sz="800" dirty="0"/>
          </a:p>
          <a:p>
            <a:r>
              <a:rPr lang="en-US" dirty="0" smtClean="0"/>
              <a:t>Next few days of the course will focus </a:t>
            </a:r>
            <a:r>
              <a:rPr lang="en-US" dirty="0"/>
              <a:t>on </a:t>
            </a:r>
            <a:r>
              <a:rPr lang="en-US" dirty="0" smtClean="0"/>
              <a:t>modern tools of applied econometrics that help to detect causal relationships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308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600" dirty="0" smtClean="0"/>
              <a:t>“Essentially, all (statistical) models are wrong, but some are useful” </a:t>
            </a:r>
          </a:p>
          <a:p>
            <a:pPr marL="0" indent="0">
              <a:buNone/>
            </a:pPr>
            <a:r>
              <a:rPr lang="en-US" sz="2600" dirty="0"/>
              <a:t>	</a:t>
            </a:r>
            <a:r>
              <a:rPr lang="en-US" sz="2600" dirty="0" smtClean="0"/>
              <a:t>						George E. P. Box (1987)</a:t>
            </a:r>
          </a:p>
          <a:p>
            <a:r>
              <a:rPr lang="en-US" sz="2600" dirty="0" smtClean="0"/>
              <a:t>All regression (statistical) models are description of real world phenomenon using mathematical concepts, i.e., they are just simplifications of reality</a:t>
            </a:r>
          </a:p>
          <a:p>
            <a:r>
              <a:rPr lang="en-US" sz="2600" dirty="0" smtClean="0"/>
              <a:t>Regression analysis can be very useful if it is carefully designed</a:t>
            </a:r>
          </a:p>
          <a:p>
            <a:pPr lvl="1"/>
            <a:r>
              <a:rPr lang="en-US" sz="2200" dirty="0" smtClean="0"/>
              <a:t>In accordance with current good practice guidelines, and</a:t>
            </a:r>
          </a:p>
          <a:p>
            <a:pPr lvl="1"/>
            <a:r>
              <a:rPr lang="en-US" sz="2200" dirty="0" smtClean="0"/>
              <a:t>A thorough understanding of the limitations of the methods used</a:t>
            </a:r>
          </a:p>
          <a:p>
            <a:r>
              <a:rPr lang="en-US" sz="2600" dirty="0" smtClean="0"/>
              <a:t>If not, it can be not only inaccurate but also potentially damaging by misleading policymakers, practitioners and public</a:t>
            </a:r>
          </a:p>
          <a:p>
            <a:pPr lvl="1"/>
            <a:r>
              <a:rPr lang="en-US" sz="2200" dirty="0" smtClean="0"/>
              <a:t>Example: Relationship between levels of government debt and rates of economic growth (Reinhart &amp; </a:t>
            </a:r>
            <a:r>
              <a:rPr lang="en-US" sz="2200" dirty="0" err="1" smtClean="0"/>
              <a:t>Rogoff</a:t>
            </a:r>
            <a:r>
              <a:rPr lang="en-US" sz="2200" dirty="0" smtClean="0"/>
              <a:t> controversy) </a:t>
            </a:r>
            <a:r>
              <a:rPr lang="en-US" dirty="0" smtClean="0"/>
              <a:t>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794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OLS Model: Summary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0761" y="1825625"/>
                <a:ext cx="11204619" cy="4652448"/>
              </a:xfrm>
            </p:spPr>
            <p:txBody>
              <a:bodyPr>
                <a:normAutofit/>
              </a:bodyPr>
              <a:lstStyle/>
              <a:p>
                <a:r>
                  <a:rPr lang="en-US" dirty="0" smtClean="0"/>
                  <a:t>Consider a simple regression model</a:t>
                </a:r>
              </a:p>
              <a:p>
                <a:pPr marL="457200" lvl="1" indent="0">
                  <a:buNone/>
                </a:pPr>
                <a:endParaRPr lang="es-ES" dirty="0" smtClean="0"/>
              </a:p>
              <a:p>
                <a:pPr marL="457200" lvl="1" indent="0">
                  <a:buNone/>
                </a:pPr>
                <a:r>
                  <a:rPr lang="es-ES" dirty="0" smtClean="0"/>
                  <a:t>Y </a:t>
                </a:r>
                <a:r>
                  <a:rPr lang="es-ES" dirty="0"/>
                  <a:t>= β</a:t>
                </a:r>
                <a:r>
                  <a:rPr lang="es-ES" baseline="-25000" dirty="0"/>
                  <a:t>0</a:t>
                </a:r>
                <a:r>
                  <a:rPr lang="es-ES" dirty="0"/>
                  <a:t> + β</a:t>
                </a:r>
                <a:r>
                  <a:rPr lang="es-ES" baseline="-25000" dirty="0"/>
                  <a:t>1</a:t>
                </a:r>
                <a:r>
                  <a:rPr lang="es-ES" dirty="0"/>
                  <a:t>X</a:t>
                </a:r>
                <a:r>
                  <a:rPr lang="es-ES" baseline="-25000" dirty="0"/>
                  <a:t>1</a:t>
                </a:r>
                <a:r>
                  <a:rPr lang="es-ES" dirty="0"/>
                  <a:t> + </a:t>
                </a:r>
                <a:r>
                  <a:rPr lang="es-ES" dirty="0" smtClean="0"/>
                  <a:t>β</a:t>
                </a:r>
                <a:r>
                  <a:rPr lang="es-ES" baseline="-25000" dirty="0" smtClean="0"/>
                  <a:t>2</a:t>
                </a:r>
                <a:r>
                  <a:rPr lang="es-ES" dirty="0" smtClean="0"/>
                  <a:t>X</a:t>
                </a:r>
                <a:r>
                  <a:rPr lang="es-ES" baseline="-25000" dirty="0" smtClean="0"/>
                  <a:t>2</a:t>
                </a:r>
                <a:r>
                  <a:rPr lang="es-ES" dirty="0" smtClean="0"/>
                  <a:t> </a:t>
                </a:r>
                <a:r>
                  <a:rPr lang="es-ES" dirty="0"/>
                  <a:t>+ … + </a:t>
                </a:r>
                <a:r>
                  <a:rPr lang="es-ES" dirty="0" smtClean="0"/>
                  <a:t>β</a:t>
                </a:r>
                <a:r>
                  <a:rPr lang="es-ES" baseline="-25000" dirty="0" err="1" smtClean="0"/>
                  <a:t>n</a:t>
                </a:r>
                <a:r>
                  <a:rPr lang="es-ES" dirty="0" err="1" smtClean="0"/>
                  <a:t>X</a:t>
                </a:r>
                <a:r>
                  <a:rPr lang="es-ES" baseline="-25000" dirty="0" err="1" smtClean="0"/>
                  <a:t>n</a:t>
                </a:r>
                <a:r>
                  <a:rPr lang="es-ES" dirty="0" smtClean="0"/>
                  <a:t> + </a:t>
                </a:r>
                <a:r>
                  <a:rPr lang="el-GR" dirty="0" smtClean="0"/>
                  <a:t>ε</a:t>
                </a:r>
                <a:endParaRPr lang="es-ES" dirty="0" smtClean="0"/>
              </a:p>
              <a:p>
                <a:pPr marL="457200" lvl="1" indent="0">
                  <a:buNone/>
                </a:pPr>
                <a:endParaRPr lang="es-ES" dirty="0"/>
              </a:p>
              <a:p>
                <a:pPr lvl="0"/>
                <a:r>
                  <a:rPr lang="en-US" dirty="0"/>
                  <a:t>Standard OLS model provides an estimate of the effect on </a:t>
                </a:r>
                <a:r>
                  <a:rPr lang="en-US" i="1" dirty="0"/>
                  <a:t>Y</a:t>
                </a:r>
                <a:r>
                  <a:rPr lang="en-US" dirty="0"/>
                  <a:t> of arbitrary changes in independent variables (</a:t>
                </a:r>
                <a:r>
                  <a:rPr lang="en-US" dirty="0">
                    <a:sym typeface="Symbol" panose="05050102010706020507" pitchFamily="18" charset="2"/>
                  </a:rPr>
                  <a:t></a:t>
                </a:r>
                <a:r>
                  <a:rPr lang="en-US" i="1" dirty="0" smtClean="0"/>
                  <a:t>X)</a:t>
                </a:r>
                <a:endParaRPr lang="en-US" i="1" dirty="0"/>
              </a:p>
              <a:p>
                <a:pPr lvl="0"/>
                <a:r>
                  <a:rPr lang="en-US" dirty="0" smtClean="0"/>
                  <a:t>The meaning of regression coefficients is the impact of one-unit increase in a given explanatory variable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/>
                  <a:t> on the dependent variable Y, holding constant other explanatory variables    </a:t>
                </a:r>
                <a:endParaRPr lang="en-US" dirty="0"/>
              </a:p>
              <a:p>
                <a:pPr lvl="0"/>
                <a:r>
                  <a:rPr lang="en-US" dirty="0"/>
                  <a:t>It can handle certain nonlinear relations (effects that vary with the </a:t>
                </a:r>
                <a:r>
                  <a:rPr lang="en-US" i="1" dirty="0"/>
                  <a:t>X</a:t>
                </a:r>
                <a:r>
                  <a:rPr lang="en-US" dirty="0"/>
                  <a:t>’s</a:t>
                </a:r>
                <a:r>
                  <a:rPr lang="en-US" dirty="0" smtClean="0"/>
                  <a:t>)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0761" y="1825625"/>
                <a:ext cx="11204619" cy="4652448"/>
              </a:xfrm>
              <a:blipFill rotWithShape="0">
                <a:blip r:embed="rId2"/>
                <a:stretch>
                  <a:fillRect l="-979" t="-20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85098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dirty="0" smtClean="0"/>
              <a:t>Assumptions of Classical Linear Regression Models</a:t>
            </a:r>
            <a:endParaRPr lang="en-U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pPr marL="514350" indent="-514350">
                  <a:buFont typeface="+mj-lt"/>
                  <a:buAutoNum type="arabicPeriod"/>
                </a:pPr>
                <a:r>
                  <a:rPr lang="en-US" dirty="0"/>
                  <a:t>The regression model is linear in parameters </a:t>
                </a:r>
                <a:r>
                  <a:rPr lang="el-GR" dirty="0"/>
                  <a:t>β</a:t>
                </a:r>
                <a:r>
                  <a:rPr lang="en-US" dirty="0"/>
                  <a:t>, is correctly specified, and has additive error term</a:t>
                </a:r>
              </a:p>
              <a:p>
                <a:pPr marL="514350" indent="-514350">
                  <a:buFont typeface="+mj-lt"/>
                  <a:buAutoNum type="arabicPeriod"/>
                </a:pPr>
                <a:r>
                  <a:rPr lang="en-US" dirty="0"/>
                  <a:t>No exact linear relationship between two explanatory variables and number of observations greater than number of explanatory variables </a:t>
                </a:r>
              </a:p>
              <a:p>
                <a:pPr marL="514350" indent="-514350">
                  <a:buFont typeface="+mj-lt"/>
                  <a:buAutoNum type="arabicPeriod"/>
                </a:pPr>
                <a:r>
                  <a:rPr lang="en-US" dirty="0"/>
                  <a:t>Explanatory variables must be exogenous (zero conditional mean), i.e., E(</a:t>
                </a:r>
                <a:r>
                  <a:rPr lang="el-GR" dirty="0"/>
                  <a:t>ε</a:t>
                </a:r>
                <a:r>
                  <a:rPr lang="en-US" dirty="0"/>
                  <a:t>|X</a:t>
                </a:r>
                <a:r>
                  <a:rPr lang="en-US" baseline="-25000" dirty="0"/>
                  <a:t>1</a:t>
                </a:r>
                <a:r>
                  <a:rPr lang="en-US" dirty="0"/>
                  <a:t>, X</a:t>
                </a:r>
                <a:r>
                  <a:rPr lang="en-US" baseline="-25000" dirty="0"/>
                  <a:t>2</a:t>
                </a:r>
                <a:r>
                  <a:rPr lang="en-US" dirty="0"/>
                  <a:t>,…, </a:t>
                </a:r>
                <a:r>
                  <a:rPr lang="en-US" dirty="0" err="1"/>
                  <a:t>X</a:t>
                </a:r>
                <a:r>
                  <a:rPr lang="en-US" baseline="-25000" dirty="0" err="1"/>
                  <a:t>n</a:t>
                </a:r>
                <a:r>
                  <a:rPr lang="en-US" dirty="0"/>
                  <a:t>)=0  </a:t>
                </a:r>
              </a:p>
              <a:p>
                <a:pPr marL="514350" indent="-514350">
                  <a:buFont typeface="+mj-lt"/>
                  <a:buAutoNum type="arabicPeriod"/>
                </a:pPr>
                <a:r>
                  <a:rPr lang="en-US" dirty="0"/>
                  <a:t>Independently and identically distributed (</a:t>
                </a:r>
                <a:r>
                  <a:rPr lang="en-US" dirty="0" err="1"/>
                  <a:t>iid</a:t>
                </a:r>
                <a:r>
                  <a:rPr lang="en-US" dirty="0"/>
                  <a:t>) error terms, i.e., </a:t>
                </a:r>
                <a:r>
                  <a:rPr lang="el-GR" dirty="0"/>
                  <a:t>ε</a:t>
                </a:r>
                <a:r>
                  <a:rPr lang="en-US" dirty="0"/>
                  <a:t>  ̴</a:t>
                </a:r>
                <a:r>
                  <a:rPr lang="en-US" dirty="0" err="1"/>
                  <a:t>iid</a:t>
                </a:r>
                <a:r>
                  <a:rPr lang="en-US" dirty="0"/>
                  <a:t>(0,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l-GR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l-GR" i="1" dirty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Expected value of the error term in population zero</a:t>
                </a:r>
              </a:p>
              <a:p>
                <a:pPr lvl="1"/>
                <a:r>
                  <a:rPr lang="en-US" dirty="0"/>
                  <a:t>The error term has a constant variance</a:t>
                </a:r>
              </a:p>
              <a:p>
                <a:pPr lvl="1"/>
                <a:r>
                  <a:rPr lang="en-US" dirty="0"/>
                  <a:t>Observations of the error term are uncorrelated with each other</a:t>
                </a:r>
              </a:p>
              <a:p>
                <a:pPr marL="514350" indent="-514350">
                  <a:buFont typeface="+mj-lt"/>
                  <a:buAutoNum type="arabicPeriod"/>
                </a:pPr>
                <a:r>
                  <a:rPr lang="en-US" dirty="0"/>
                  <a:t>The error term is normally distributed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101" t="-3641" r="-8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03511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Best Linear Unbiased Estimator (BLUE)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Gauss-Markov theorem states that OLS estimator is BLUE if the assumptions 1 through 4 listed above are fulfilled</a:t>
            </a:r>
          </a:p>
          <a:p>
            <a:r>
              <a:rPr lang="en-US" u="sng" dirty="0" smtClean="0"/>
              <a:t>Unbiased</a:t>
            </a:r>
            <a:r>
              <a:rPr lang="en-US" dirty="0" smtClean="0"/>
              <a:t> means that the OLS estimates of the coefficients are centered around the true population values of the parameters estimated</a:t>
            </a:r>
          </a:p>
          <a:p>
            <a:r>
              <a:rPr lang="en-US" u="sng" dirty="0" smtClean="0"/>
              <a:t>Consistent</a:t>
            </a:r>
            <a:r>
              <a:rPr lang="en-US" dirty="0" smtClean="0"/>
              <a:t> means that as the sample size approaches infinity, the estimates converge to the true population parameters</a:t>
            </a:r>
          </a:p>
          <a:p>
            <a:r>
              <a:rPr lang="en-US" dirty="0" smtClean="0"/>
              <a:t>Violations of one or more classical assumptions will produce biased and/or inconsistent parameter estimates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713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Causal analysis: schooling and earnings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5169" y="1761230"/>
            <a:ext cx="10515600" cy="4351338"/>
          </a:xfrm>
        </p:spPr>
        <p:txBody>
          <a:bodyPr/>
          <a:lstStyle/>
          <a:p>
            <a:r>
              <a:rPr lang="en-US" dirty="0" smtClean="0"/>
              <a:t>Causal relationship between schooling and earnings tells us what people would earn, on average, if we could either</a:t>
            </a:r>
          </a:p>
          <a:p>
            <a:pPr lvl="1"/>
            <a:r>
              <a:rPr lang="en-US" dirty="0" smtClean="0"/>
              <a:t>Change their schooling in a perfectly controlling environment or</a:t>
            </a:r>
          </a:p>
          <a:p>
            <a:pPr lvl="1"/>
            <a:r>
              <a:rPr lang="en-US" dirty="0" smtClean="0"/>
              <a:t>Change their schooling randomly so that those with different levels of schooling would otherwise comparable</a:t>
            </a:r>
          </a:p>
          <a:p>
            <a:r>
              <a:rPr lang="en-US" i="1" dirty="0" smtClean="0"/>
              <a:t>Conditional independence assumption (CIA) </a:t>
            </a:r>
            <a:r>
              <a:rPr lang="en-US" dirty="0" smtClean="0"/>
              <a:t>requires that we must hold a variety of control variables fixed for causal inferences to be valid</a:t>
            </a:r>
          </a:p>
          <a:p>
            <a:pPr lvl="1"/>
            <a:r>
              <a:rPr lang="en-US" dirty="0" smtClean="0"/>
              <a:t>Selection on observables</a:t>
            </a:r>
          </a:p>
          <a:p>
            <a:pPr lvl="1"/>
            <a:r>
              <a:rPr lang="en-US" dirty="0" smtClean="0"/>
              <a:t>Covariates to be fixed are assumed to be known and observed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362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Causal analysis: schooling and earnings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Assume schooling is a binary decision,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r>
                  <a:rPr lang="en-US" dirty="0" smtClean="0"/>
                  <a:t>Two potential earnings variables</a:t>
                </a:r>
              </a:p>
              <a:p>
                <a:pPr lvl="1"/>
                <a:endParaRPr lang="en-US" dirty="0" smtClean="0"/>
              </a:p>
              <a:p>
                <a:pPr lvl="1"/>
                <a:endParaRPr lang="en-US" dirty="0"/>
              </a:p>
              <a:p>
                <a:pPr lvl="1"/>
                <a:endParaRPr lang="en-US" dirty="0" smtClean="0"/>
              </a:p>
              <a:p>
                <a:pPr lvl="1"/>
                <a:endParaRPr lang="en-US" dirty="0"/>
              </a:p>
              <a:p>
                <a:r>
                  <a:rPr lang="en-US" dirty="0" smtClean="0"/>
                  <a:t>We would like to know the difference between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𝑎𝑛𝑑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, which is causal effect of schooling on individual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en-US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1501901"/>
              </p:ext>
            </p:extLst>
          </p:nvPr>
        </p:nvGraphicFramePr>
        <p:xfrm>
          <a:off x="2216105" y="3031790"/>
          <a:ext cx="3849688" cy="1169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7" name="Equation" r:id="rId4" imgW="1587240" imgH="482400" progId="Equation.3">
                  <p:embed/>
                </p:oleObj>
              </mc:Choice>
              <mc:Fallback>
                <p:oleObj name="Equation" r:id="rId4" imgW="158724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6105" y="3031790"/>
                        <a:ext cx="3849688" cy="1169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204185"/>
              </p:ext>
            </p:extLst>
          </p:nvPr>
        </p:nvGraphicFramePr>
        <p:xfrm>
          <a:off x="3027363" y="5668963"/>
          <a:ext cx="3019425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8" name="Equation" r:id="rId6" imgW="1244520" imgH="228600" progId="Equation.3">
                  <p:embed/>
                </p:oleObj>
              </mc:Choice>
              <mc:Fallback>
                <p:oleObj name="Equation" r:id="rId6" imgW="124452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7363" y="5668963"/>
                        <a:ext cx="3019425" cy="554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230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Causal analysis: schooling and earnings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Comparison of average earning conditional on schooling status is formally linked to the average causal effect 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If selection bias is positive, the naïve comparison of earnings exaggerates the benefits of schooling</a:t>
            </a:r>
          </a:p>
          <a:p>
            <a:r>
              <a:rPr lang="en-US" dirty="0" smtClean="0"/>
              <a:t>CIA asserts that conditional on observed characteristics selection bias disappears and comparisons of average earnings across schooling levels have a causal interpretation</a:t>
            </a:r>
          </a:p>
          <a:p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5817941"/>
              </p:ext>
            </p:extLst>
          </p:nvPr>
        </p:nvGraphicFramePr>
        <p:xfrm>
          <a:off x="1678033" y="2829238"/>
          <a:ext cx="6902450" cy="110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" name="Equation" r:id="rId3" imgW="2844720" imgH="457200" progId="Equation.3">
                  <p:embed/>
                </p:oleObj>
              </mc:Choice>
              <mc:Fallback>
                <p:oleObj name="Equation" r:id="rId3" imgW="284472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8033" y="2829238"/>
                        <a:ext cx="6902450" cy="110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043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2291</TotalTime>
  <Words>1683</Words>
  <Application>Microsoft Office PowerPoint</Application>
  <PresentationFormat>Widescreen</PresentationFormat>
  <Paragraphs>214</Paragraphs>
  <Slides>28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Arial</vt:lpstr>
      <vt:lpstr>Calibri</vt:lpstr>
      <vt:lpstr>Calibri Light</vt:lpstr>
      <vt:lpstr>Cambria Math</vt:lpstr>
      <vt:lpstr>Symbol</vt:lpstr>
      <vt:lpstr>Times New Roman</vt:lpstr>
      <vt:lpstr>Office Theme</vt:lpstr>
      <vt:lpstr>Equation</vt:lpstr>
      <vt:lpstr>Regression, Causality and Identification Issues Dr. Kamiljon T. Akramov IFPRI, Washington, DC, USA </vt:lpstr>
      <vt:lpstr>Motivation</vt:lpstr>
      <vt:lpstr>Motivation (Cont.)</vt:lpstr>
      <vt:lpstr>Standard OLS Model: Summary</vt:lpstr>
      <vt:lpstr>Assumptions of Classical Linear Regression Models</vt:lpstr>
      <vt:lpstr>Best Linear Unbiased Estimator (BLUE)</vt:lpstr>
      <vt:lpstr>Causal analysis: schooling and earnings</vt:lpstr>
      <vt:lpstr>Causal analysis: schooling and earnings</vt:lpstr>
      <vt:lpstr>Causal analysis: schooling and earnings</vt:lpstr>
      <vt:lpstr>Fundamental problem of causal inference</vt:lpstr>
      <vt:lpstr>Fundamental problem of causal inference: solution</vt:lpstr>
      <vt:lpstr>Causal analysis: additional issues</vt:lpstr>
      <vt:lpstr>Macro example</vt:lpstr>
      <vt:lpstr>Threats to Classical Assumptions</vt:lpstr>
      <vt:lpstr>Omitted Variable Bias</vt:lpstr>
      <vt:lpstr>Omitted Variable Bias Formula</vt:lpstr>
      <vt:lpstr>Potential Solutions to Omitted Variable Bias</vt:lpstr>
      <vt:lpstr>OVB Example: estimates of the returns to education for men in the NLSY</vt:lpstr>
      <vt:lpstr>Misspecification or Wrong Functional Form</vt:lpstr>
      <vt:lpstr>Measurement Error</vt:lpstr>
      <vt:lpstr>Measurement Error (cont.)</vt:lpstr>
      <vt:lpstr>Sample selection bias</vt:lpstr>
      <vt:lpstr>Selection Bias (example 1)</vt:lpstr>
      <vt:lpstr>Selection Bias (example 2)</vt:lpstr>
      <vt:lpstr>Potential Solutions to Sample Selection Bias</vt:lpstr>
      <vt:lpstr>Simultaneous Causality</vt:lpstr>
      <vt:lpstr>Potential Solutions to Simultaneous Causality Bias</vt:lpstr>
      <vt:lpstr>Summary</vt:lpstr>
    </vt:vector>
  </TitlesOfParts>
  <Company>IFPRI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Akramov, Kamiljon (IFPRI)</dc:creator>
  <cp:lastModifiedBy>Akramov, Kamiljon (IFPRI)</cp:lastModifiedBy>
  <cp:revision>128</cp:revision>
  <dcterms:created xsi:type="dcterms:W3CDTF">2014-05-15T20:52:06Z</dcterms:created>
  <dcterms:modified xsi:type="dcterms:W3CDTF">2016-09-19T14:40:22Z</dcterms:modified>
</cp:coreProperties>
</file>