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4" r:id="rId3"/>
    <p:sldId id="275" r:id="rId4"/>
    <p:sldId id="276" r:id="rId5"/>
    <p:sldId id="277" r:id="rId6"/>
    <p:sldId id="279" r:id="rId7"/>
    <p:sldId id="280" r:id="rId8"/>
    <p:sldId id="281" r:id="rId9"/>
    <p:sldId id="282" r:id="rId10"/>
    <p:sldId id="283" r:id="rId11"/>
    <p:sldId id="284" r:id="rId12"/>
    <p:sldId id="285" r:id="rId13"/>
    <p:sldId id="286" r:id="rId14"/>
    <p:sldId id="287" r:id="rId15"/>
    <p:sldId id="288" r:id="rId16"/>
    <p:sldId id="289" r:id="rId17"/>
    <p:sldId id="290" r:id="rId18"/>
    <p:sldId id="292" r:id="rId19"/>
    <p:sldId id="293" r:id="rId20"/>
    <p:sldId id="294" r:id="rId21"/>
    <p:sldId id="296" r:id="rId22"/>
    <p:sldId id="297" r:id="rId23"/>
    <p:sldId id="295" r:id="rId24"/>
    <p:sldId id="258" r:id="rId25"/>
    <p:sldId id="259" r:id="rId26"/>
    <p:sldId id="260" r:id="rId27"/>
    <p:sldId id="261" r:id="rId28"/>
    <p:sldId id="262" r:id="rId29"/>
    <p:sldId id="263" r:id="rId30"/>
    <p:sldId id="264" r:id="rId31"/>
    <p:sldId id="265" r:id="rId32"/>
    <p:sldId id="266" r:id="rId33"/>
    <p:sldId id="299" r:id="rId34"/>
    <p:sldId id="267" r:id="rId35"/>
    <p:sldId id="268" r:id="rId36"/>
    <p:sldId id="270" r:id="rId37"/>
    <p:sldId id="271" r:id="rId38"/>
    <p:sldId id="298" r:id="rId39"/>
    <p:sldId id="300" r:id="rId40"/>
    <p:sldId id="272" r:id="rId41"/>
    <p:sldId id="301" r:id="rId42"/>
    <p:sldId id="273" r:id="rId43"/>
    <p:sldId id="302" r:id="rId44"/>
    <p:sldId id="303"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EE9BB5-BBE9-4B8B-ADED-9A54ADBDF260}"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6322D-9361-4E2B-B37F-EC3676A91B0D}" type="slidenum">
              <a:rPr lang="en-US" smtClean="0"/>
              <a:t>‹#›</a:t>
            </a:fld>
            <a:endParaRPr lang="en-US"/>
          </a:p>
        </p:txBody>
      </p:sp>
    </p:spTree>
    <p:extLst>
      <p:ext uri="{BB962C8B-B14F-4D97-AF65-F5344CB8AC3E}">
        <p14:creationId xmlns:p14="http://schemas.microsoft.com/office/powerpoint/2010/main" val="2092334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EE9BB5-BBE9-4B8B-ADED-9A54ADBDF260}"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6322D-9361-4E2B-B37F-EC3676A91B0D}" type="slidenum">
              <a:rPr lang="en-US" smtClean="0"/>
              <a:t>‹#›</a:t>
            </a:fld>
            <a:endParaRPr lang="en-US"/>
          </a:p>
        </p:txBody>
      </p:sp>
    </p:spTree>
    <p:extLst>
      <p:ext uri="{BB962C8B-B14F-4D97-AF65-F5344CB8AC3E}">
        <p14:creationId xmlns:p14="http://schemas.microsoft.com/office/powerpoint/2010/main" val="3572661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EE9BB5-BBE9-4B8B-ADED-9A54ADBDF260}"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6322D-9361-4E2B-B37F-EC3676A91B0D}" type="slidenum">
              <a:rPr lang="en-US" smtClean="0"/>
              <a:t>‹#›</a:t>
            </a:fld>
            <a:endParaRPr lang="en-US"/>
          </a:p>
        </p:txBody>
      </p:sp>
    </p:spTree>
    <p:extLst>
      <p:ext uri="{BB962C8B-B14F-4D97-AF65-F5344CB8AC3E}">
        <p14:creationId xmlns:p14="http://schemas.microsoft.com/office/powerpoint/2010/main" val="1315589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EE9BB5-BBE9-4B8B-ADED-9A54ADBDF260}"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6322D-9361-4E2B-B37F-EC3676A91B0D}" type="slidenum">
              <a:rPr lang="en-US" smtClean="0"/>
              <a:t>‹#›</a:t>
            </a:fld>
            <a:endParaRPr lang="en-US"/>
          </a:p>
        </p:txBody>
      </p:sp>
    </p:spTree>
    <p:extLst>
      <p:ext uri="{BB962C8B-B14F-4D97-AF65-F5344CB8AC3E}">
        <p14:creationId xmlns:p14="http://schemas.microsoft.com/office/powerpoint/2010/main" val="780157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EE9BB5-BBE9-4B8B-ADED-9A54ADBDF260}"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6322D-9361-4E2B-B37F-EC3676A91B0D}" type="slidenum">
              <a:rPr lang="en-US" smtClean="0"/>
              <a:t>‹#›</a:t>
            </a:fld>
            <a:endParaRPr lang="en-US"/>
          </a:p>
        </p:txBody>
      </p:sp>
    </p:spTree>
    <p:extLst>
      <p:ext uri="{BB962C8B-B14F-4D97-AF65-F5344CB8AC3E}">
        <p14:creationId xmlns:p14="http://schemas.microsoft.com/office/powerpoint/2010/main" val="2218893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EE9BB5-BBE9-4B8B-ADED-9A54ADBDF260}"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26322D-9361-4E2B-B37F-EC3676A91B0D}" type="slidenum">
              <a:rPr lang="en-US" smtClean="0"/>
              <a:t>‹#›</a:t>
            </a:fld>
            <a:endParaRPr lang="en-US"/>
          </a:p>
        </p:txBody>
      </p:sp>
    </p:spTree>
    <p:extLst>
      <p:ext uri="{BB962C8B-B14F-4D97-AF65-F5344CB8AC3E}">
        <p14:creationId xmlns:p14="http://schemas.microsoft.com/office/powerpoint/2010/main" val="3651779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EE9BB5-BBE9-4B8B-ADED-9A54ADBDF260}" type="datetimeFigureOut">
              <a:rPr lang="en-US" smtClean="0"/>
              <a:t>9/20/2016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26322D-9361-4E2B-B37F-EC3676A91B0D}" type="slidenum">
              <a:rPr lang="en-US" smtClean="0"/>
              <a:t>‹#›</a:t>
            </a:fld>
            <a:endParaRPr lang="en-US"/>
          </a:p>
        </p:txBody>
      </p:sp>
    </p:spTree>
    <p:extLst>
      <p:ext uri="{BB962C8B-B14F-4D97-AF65-F5344CB8AC3E}">
        <p14:creationId xmlns:p14="http://schemas.microsoft.com/office/powerpoint/2010/main" val="2290223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EE9BB5-BBE9-4B8B-ADED-9A54ADBDF260}" type="datetimeFigureOut">
              <a:rPr lang="en-US" smtClean="0"/>
              <a:t>9/20/2016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26322D-9361-4E2B-B37F-EC3676A91B0D}" type="slidenum">
              <a:rPr lang="en-US" smtClean="0"/>
              <a:t>‹#›</a:t>
            </a:fld>
            <a:endParaRPr lang="en-US"/>
          </a:p>
        </p:txBody>
      </p:sp>
    </p:spTree>
    <p:extLst>
      <p:ext uri="{BB962C8B-B14F-4D97-AF65-F5344CB8AC3E}">
        <p14:creationId xmlns:p14="http://schemas.microsoft.com/office/powerpoint/2010/main" val="501891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EE9BB5-BBE9-4B8B-ADED-9A54ADBDF260}" type="datetimeFigureOut">
              <a:rPr lang="en-US" smtClean="0"/>
              <a:t>9/20/2016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26322D-9361-4E2B-B37F-EC3676A91B0D}" type="slidenum">
              <a:rPr lang="en-US" smtClean="0"/>
              <a:t>‹#›</a:t>
            </a:fld>
            <a:endParaRPr lang="en-US"/>
          </a:p>
        </p:txBody>
      </p:sp>
    </p:spTree>
    <p:extLst>
      <p:ext uri="{BB962C8B-B14F-4D97-AF65-F5344CB8AC3E}">
        <p14:creationId xmlns:p14="http://schemas.microsoft.com/office/powerpoint/2010/main" val="718677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EE9BB5-BBE9-4B8B-ADED-9A54ADBDF260}"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26322D-9361-4E2B-B37F-EC3676A91B0D}" type="slidenum">
              <a:rPr lang="en-US" smtClean="0"/>
              <a:t>‹#›</a:t>
            </a:fld>
            <a:endParaRPr lang="en-US"/>
          </a:p>
        </p:txBody>
      </p:sp>
    </p:spTree>
    <p:extLst>
      <p:ext uri="{BB962C8B-B14F-4D97-AF65-F5344CB8AC3E}">
        <p14:creationId xmlns:p14="http://schemas.microsoft.com/office/powerpoint/2010/main" val="766338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EE9BB5-BBE9-4B8B-ADED-9A54ADBDF260}"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26322D-9361-4E2B-B37F-EC3676A91B0D}" type="slidenum">
              <a:rPr lang="en-US" smtClean="0"/>
              <a:t>‹#›</a:t>
            </a:fld>
            <a:endParaRPr lang="en-US"/>
          </a:p>
        </p:txBody>
      </p:sp>
    </p:spTree>
    <p:extLst>
      <p:ext uri="{BB962C8B-B14F-4D97-AF65-F5344CB8AC3E}">
        <p14:creationId xmlns:p14="http://schemas.microsoft.com/office/powerpoint/2010/main" val="1624567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EE9BB5-BBE9-4B8B-ADED-9A54ADBDF260}" type="datetimeFigureOut">
              <a:rPr lang="en-US" smtClean="0"/>
              <a:t>9/20/2016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26322D-9361-4E2B-B37F-EC3676A91B0D}" type="slidenum">
              <a:rPr lang="en-US" smtClean="0"/>
              <a:t>‹#›</a:t>
            </a:fld>
            <a:endParaRPr lang="en-US"/>
          </a:p>
        </p:txBody>
      </p:sp>
    </p:spTree>
    <p:extLst>
      <p:ext uri="{BB962C8B-B14F-4D97-AF65-F5344CB8AC3E}">
        <p14:creationId xmlns:p14="http://schemas.microsoft.com/office/powerpoint/2010/main" val="2702178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2625389"/>
          </a:xfrm>
        </p:spPr>
        <p:txBody>
          <a:bodyPr>
            <a:normAutofit/>
          </a:bodyPr>
          <a:lstStyle/>
          <a:p>
            <a:pPr algn="l"/>
            <a:r>
              <a:rPr lang="en-US" sz="4400" dirty="0" smtClean="0"/>
              <a:t>Research in Development Economics: Using IV Regressions in Empirical Work</a:t>
            </a:r>
            <a:br>
              <a:rPr lang="en-US" sz="4400" dirty="0" smtClean="0"/>
            </a:br>
            <a:r>
              <a:rPr lang="en-US" sz="2800" dirty="0" smtClean="0"/>
              <a:t>Dr. Kamiljon T. Akramov</a:t>
            </a:r>
            <a:br>
              <a:rPr lang="en-US" sz="2800" dirty="0" smtClean="0"/>
            </a:br>
            <a:r>
              <a:rPr lang="en-US" sz="2800" dirty="0" smtClean="0"/>
              <a:t>IFPRI, Washington, DC, USA</a:t>
            </a:r>
            <a:r>
              <a:rPr lang="en-US" sz="3200" dirty="0" smtClean="0"/>
              <a:t> </a:t>
            </a:r>
            <a:endParaRPr lang="en-US" sz="3200" dirty="0"/>
          </a:p>
        </p:txBody>
      </p:sp>
      <p:sp>
        <p:nvSpPr>
          <p:cNvPr id="3" name="Subtitle 2"/>
          <p:cNvSpPr>
            <a:spLocks noGrp="1"/>
          </p:cNvSpPr>
          <p:nvPr>
            <p:ph type="subTitle" idx="1"/>
          </p:nvPr>
        </p:nvSpPr>
        <p:spPr>
          <a:xfrm>
            <a:off x="1524000" y="4288664"/>
            <a:ext cx="9144000" cy="969135"/>
          </a:xfrm>
        </p:spPr>
        <p:txBody>
          <a:bodyPr>
            <a:normAutofit/>
          </a:bodyPr>
          <a:lstStyle/>
          <a:p>
            <a:pPr algn="l"/>
            <a:r>
              <a:rPr lang="en-US" dirty="0" smtClean="0">
                <a:solidFill>
                  <a:srgbClr val="669900"/>
                </a:solidFill>
              </a:rPr>
              <a:t>Training </a:t>
            </a:r>
            <a:r>
              <a:rPr lang="en-US" dirty="0">
                <a:solidFill>
                  <a:srgbClr val="669900"/>
                </a:solidFill>
              </a:rPr>
              <a:t>Course on Applied Econometric Analysis</a:t>
            </a:r>
          </a:p>
          <a:p>
            <a:pPr algn="l"/>
            <a:r>
              <a:rPr lang="en-US" dirty="0" smtClean="0">
                <a:solidFill>
                  <a:srgbClr val="669900"/>
                </a:solidFill>
              </a:rPr>
              <a:t>September 13-23, 2016, </a:t>
            </a:r>
            <a:r>
              <a:rPr lang="en-US" dirty="0">
                <a:solidFill>
                  <a:srgbClr val="669900"/>
                </a:solidFill>
              </a:rPr>
              <a:t>WIUT, Tashkent, Uzbekistan  </a:t>
            </a:r>
          </a:p>
          <a:p>
            <a:endParaRPr lang="en-US" dirty="0"/>
          </a:p>
        </p:txBody>
      </p:sp>
    </p:spTree>
    <p:extLst>
      <p:ext uri="{BB962C8B-B14F-4D97-AF65-F5344CB8AC3E}">
        <p14:creationId xmlns:p14="http://schemas.microsoft.com/office/powerpoint/2010/main" val="551332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to </a:t>
            </a:r>
            <a:r>
              <a:rPr lang="en-US" b="1" dirty="0" smtClean="0"/>
              <a:t>Do If You Have Weak Instruments</a:t>
            </a:r>
            <a:r>
              <a:rPr lang="en-US" b="1" dirty="0"/>
              <a:t>?</a:t>
            </a:r>
            <a:endParaRPr lang="en-US" dirty="0"/>
          </a:p>
        </p:txBody>
      </p:sp>
      <p:sp>
        <p:nvSpPr>
          <p:cNvPr id="3" name="Content Placeholder 2"/>
          <p:cNvSpPr>
            <a:spLocks noGrp="1"/>
          </p:cNvSpPr>
          <p:nvPr>
            <p:ph idx="1"/>
          </p:nvPr>
        </p:nvSpPr>
        <p:spPr/>
        <p:txBody>
          <a:bodyPr/>
          <a:lstStyle/>
          <a:p>
            <a:pPr lvl="0"/>
            <a:r>
              <a:rPr lang="en-US" dirty="0" smtClean="0"/>
              <a:t>Find </a:t>
            </a:r>
            <a:r>
              <a:rPr lang="en-US" dirty="0"/>
              <a:t>better </a:t>
            </a:r>
            <a:r>
              <a:rPr lang="en-US" dirty="0" smtClean="0"/>
              <a:t>instruments</a:t>
            </a:r>
            <a:endParaRPr lang="en-US" sz="1200" dirty="0"/>
          </a:p>
          <a:p>
            <a:pPr lvl="0"/>
            <a:r>
              <a:rPr lang="en-US" dirty="0"/>
              <a:t>If </a:t>
            </a:r>
            <a:r>
              <a:rPr lang="en-US" dirty="0" smtClean="0"/>
              <a:t>there are many </a:t>
            </a:r>
            <a:r>
              <a:rPr lang="en-US" dirty="0"/>
              <a:t>instruments, some are probably weaker than others and it’s a good idea to drop the weaker ones (dropping an irrelevant instrument will increase the first-stage </a:t>
            </a:r>
            <a:r>
              <a:rPr lang="en-US" i="1" dirty="0"/>
              <a:t>F</a:t>
            </a:r>
            <a:r>
              <a:rPr lang="en-US" dirty="0"/>
              <a:t>)</a:t>
            </a:r>
            <a:endParaRPr lang="en-US" sz="1200" dirty="0"/>
          </a:p>
          <a:p>
            <a:pPr lvl="0"/>
            <a:r>
              <a:rPr lang="en-US" dirty="0"/>
              <a:t>Use a different IV estimator instead of TSLS </a:t>
            </a:r>
            <a:endParaRPr lang="en-US" sz="1200" dirty="0"/>
          </a:p>
          <a:p>
            <a:pPr lvl="1"/>
            <a:r>
              <a:rPr lang="en-US" dirty="0"/>
              <a:t>There are many IV estimators available when the coefficients are </a:t>
            </a:r>
            <a:r>
              <a:rPr lang="en-US" dirty="0" smtClean="0"/>
              <a:t>overidentified</a:t>
            </a:r>
            <a:endParaRPr lang="en-US" sz="1100" dirty="0"/>
          </a:p>
          <a:p>
            <a:pPr lvl="1"/>
            <a:r>
              <a:rPr lang="en-US" dirty="0"/>
              <a:t>Limited information maximum likelihood </a:t>
            </a:r>
            <a:r>
              <a:rPr lang="en-US" dirty="0" smtClean="0"/>
              <a:t>(LIML) has </a:t>
            </a:r>
            <a:r>
              <a:rPr lang="en-US" dirty="0"/>
              <a:t>been found to be less </a:t>
            </a:r>
            <a:r>
              <a:rPr lang="en-US" dirty="0" smtClean="0"/>
              <a:t>vulnerable</a:t>
            </a:r>
            <a:r>
              <a:rPr lang="en-US" dirty="0" smtClean="0"/>
              <a:t> to </a:t>
            </a:r>
            <a:r>
              <a:rPr lang="en-US" dirty="0"/>
              <a:t>weak </a:t>
            </a:r>
            <a:r>
              <a:rPr lang="en-US" dirty="0" smtClean="0"/>
              <a:t>instruments</a:t>
            </a:r>
            <a:endParaRPr lang="en-US" sz="1100" dirty="0"/>
          </a:p>
        </p:txBody>
      </p:sp>
    </p:spTree>
    <p:extLst>
      <p:ext uri="{BB962C8B-B14F-4D97-AF65-F5344CB8AC3E}">
        <p14:creationId xmlns:p14="http://schemas.microsoft.com/office/powerpoint/2010/main" val="1707940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Checking Instrument Validity: Exogeniety</a:t>
            </a:r>
            <a:endParaRPr lang="en-US" dirty="0"/>
          </a:p>
        </p:txBody>
      </p:sp>
      <p:sp>
        <p:nvSpPr>
          <p:cNvPr id="3" name="Content Placeholder 2"/>
          <p:cNvSpPr>
            <a:spLocks noGrp="1"/>
          </p:cNvSpPr>
          <p:nvPr>
            <p:ph idx="1"/>
          </p:nvPr>
        </p:nvSpPr>
        <p:spPr/>
        <p:txBody>
          <a:bodyPr/>
          <a:lstStyle/>
          <a:p>
            <a:r>
              <a:rPr lang="en-US" dirty="0" smtClean="0"/>
              <a:t>Instrument exogeneity:  All the instruments are uncorrelated with the error term:  </a:t>
            </a:r>
            <a:r>
              <a:rPr lang="en-US" dirty="0" err="1" smtClean="0"/>
              <a:t>corr</a:t>
            </a:r>
            <a:r>
              <a:rPr lang="en-US" dirty="0" smtClean="0"/>
              <a:t>(Z</a:t>
            </a:r>
            <a:r>
              <a:rPr lang="en-US" baseline="-25000" dirty="0" smtClean="0"/>
              <a:t>1i</a:t>
            </a:r>
            <a:r>
              <a:rPr lang="en-US" dirty="0" smtClean="0"/>
              <a:t>,u</a:t>
            </a:r>
            <a:r>
              <a:rPr lang="en-US" baseline="-25000" dirty="0" smtClean="0"/>
              <a:t>i</a:t>
            </a:r>
            <a:r>
              <a:rPr lang="en-US" dirty="0" smtClean="0"/>
              <a:t>) = 0,…, </a:t>
            </a:r>
            <a:r>
              <a:rPr lang="en-US" dirty="0" err="1" smtClean="0"/>
              <a:t>corr</a:t>
            </a:r>
            <a:r>
              <a:rPr lang="en-US" dirty="0" smtClean="0"/>
              <a:t>(</a:t>
            </a:r>
            <a:r>
              <a:rPr lang="en-US" dirty="0" err="1" smtClean="0"/>
              <a:t>Z</a:t>
            </a:r>
            <a:r>
              <a:rPr lang="en-US" baseline="-25000" dirty="0" err="1" smtClean="0"/>
              <a:t>mi</a:t>
            </a:r>
            <a:r>
              <a:rPr lang="en-US" dirty="0" err="1" smtClean="0"/>
              <a:t>,u</a:t>
            </a:r>
            <a:r>
              <a:rPr lang="en-US" baseline="-25000" dirty="0" err="1" smtClean="0"/>
              <a:t>i</a:t>
            </a:r>
            <a:r>
              <a:rPr lang="en-US" dirty="0" smtClean="0"/>
              <a:t>) = 0</a:t>
            </a:r>
          </a:p>
          <a:p>
            <a:r>
              <a:rPr lang="en-US" dirty="0" smtClean="0"/>
              <a:t>If the instruments aren’t correlated with the error term, the first stage of TSLS doesn’t successfully isolate a component of X that is uncorrelated with the error term, so is correlated with u and TSLS is inconsistent</a:t>
            </a:r>
          </a:p>
          <a:p>
            <a:r>
              <a:rPr lang="en-US" dirty="0" smtClean="0"/>
              <a:t>If there are more instruments than endogenous regressors, it is possible to test – partially – for instrument exogeneity</a:t>
            </a:r>
          </a:p>
          <a:p>
            <a:endParaRPr lang="en-US" dirty="0"/>
          </a:p>
        </p:txBody>
      </p:sp>
    </p:spTree>
    <p:extLst>
      <p:ext uri="{BB962C8B-B14F-4D97-AF65-F5344CB8AC3E}">
        <p14:creationId xmlns:p14="http://schemas.microsoft.com/office/powerpoint/2010/main" val="3192884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overidentifying restrictions</a:t>
            </a:r>
            <a:endParaRPr lang="en-US" dirty="0"/>
          </a:p>
        </p:txBody>
      </p:sp>
      <p:sp>
        <p:nvSpPr>
          <p:cNvPr id="3" name="Content Placeholder 2"/>
          <p:cNvSpPr>
            <a:spLocks noGrp="1"/>
          </p:cNvSpPr>
          <p:nvPr>
            <p:ph idx="1"/>
          </p:nvPr>
        </p:nvSpPr>
        <p:spPr/>
        <p:txBody>
          <a:bodyPr/>
          <a:lstStyle/>
          <a:p>
            <a:pPr lvl="0"/>
            <a:r>
              <a:rPr lang="en-US" dirty="0"/>
              <a:t>Suppose there </a:t>
            </a:r>
            <a:r>
              <a:rPr lang="en-US" dirty="0" smtClean="0"/>
              <a:t>is one endogenous regressor and there are </a:t>
            </a:r>
            <a:r>
              <a:rPr lang="en-US" dirty="0"/>
              <a:t>two valid instruments:  </a:t>
            </a:r>
            <a:r>
              <a:rPr lang="en-US" i="1" dirty="0"/>
              <a:t>Z</a:t>
            </a:r>
            <a:r>
              <a:rPr lang="en-US" baseline="-25000" dirty="0"/>
              <a:t>1</a:t>
            </a:r>
            <a:r>
              <a:rPr lang="en-US" i="1" baseline="-25000" dirty="0"/>
              <a:t>i</a:t>
            </a:r>
            <a:r>
              <a:rPr lang="en-US" dirty="0"/>
              <a:t>, </a:t>
            </a:r>
            <a:r>
              <a:rPr lang="en-US" i="1" dirty="0"/>
              <a:t>Z</a:t>
            </a:r>
            <a:r>
              <a:rPr lang="en-US" baseline="-25000" dirty="0"/>
              <a:t>2</a:t>
            </a:r>
            <a:r>
              <a:rPr lang="en-US" i="1" baseline="-25000" dirty="0"/>
              <a:t>i</a:t>
            </a:r>
            <a:endParaRPr lang="en-US" dirty="0"/>
          </a:p>
          <a:p>
            <a:pPr lvl="0"/>
            <a:r>
              <a:rPr lang="en-US" dirty="0"/>
              <a:t>Then </a:t>
            </a:r>
            <a:r>
              <a:rPr lang="en-US" dirty="0" smtClean="0"/>
              <a:t>we could </a:t>
            </a:r>
            <a:r>
              <a:rPr lang="en-US" dirty="0"/>
              <a:t>compute two separate TSLS </a:t>
            </a:r>
            <a:r>
              <a:rPr lang="en-US" dirty="0" smtClean="0"/>
              <a:t>estimates</a:t>
            </a:r>
            <a:endParaRPr lang="en-US" dirty="0"/>
          </a:p>
          <a:p>
            <a:pPr lvl="0"/>
            <a:r>
              <a:rPr lang="en-US" dirty="0"/>
              <a:t>Intuitively, if these 2 TSLS estimates are very different from each other, then something must be wrong: one or the other (or both) of the instruments must be </a:t>
            </a:r>
            <a:r>
              <a:rPr lang="en-US" dirty="0" smtClean="0"/>
              <a:t>invalid</a:t>
            </a:r>
            <a:endParaRPr lang="en-US" dirty="0"/>
          </a:p>
          <a:p>
            <a:pPr lvl="0"/>
            <a:r>
              <a:rPr lang="en-US" dirty="0"/>
              <a:t>The </a:t>
            </a:r>
            <a:r>
              <a:rPr lang="en-US" i="1" dirty="0"/>
              <a:t>J</a:t>
            </a:r>
            <a:r>
              <a:rPr lang="en-US" dirty="0"/>
              <a:t>-test of overidentifying restrictions makes this comparison in a statistically precise </a:t>
            </a:r>
            <a:r>
              <a:rPr lang="en-US" dirty="0" smtClean="0"/>
              <a:t>way if number of </a:t>
            </a:r>
            <a:r>
              <a:rPr lang="en-US" i="1" dirty="0" smtClean="0"/>
              <a:t>Z</a:t>
            </a:r>
            <a:r>
              <a:rPr lang="en-US" dirty="0" smtClean="0"/>
              <a:t>’s </a:t>
            </a:r>
            <a:r>
              <a:rPr lang="en-US" dirty="0"/>
              <a:t>&gt; </a:t>
            </a:r>
            <a:r>
              <a:rPr lang="en-US" dirty="0" smtClean="0"/>
              <a:t>number of </a:t>
            </a:r>
            <a:r>
              <a:rPr lang="en-US" i="1" dirty="0" smtClean="0"/>
              <a:t>X</a:t>
            </a:r>
            <a:r>
              <a:rPr lang="en-US" dirty="0" smtClean="0"/>
              <a:t>’s </a:t>
            </a:r>
            <a:r>
              <a:rPr lang="en-US" dirty="0"/>
              <a:t>(overidentified)</a:t>
            </a:r>
          </a:p>
          <a:p>
            <a:endParaRPr lang="en-US" dirty="0"/>
          </a:p>
        </p:txBody>
      </p:sp>
    </p:spTree>
    <p:extLst>
      <p:ext uri="{BB962C8B-B14F-4D97-AF65-F5344CB8AC3E}">
        <p14:creationId xmlns:p14="http://schemas.microsoft.com/office/powerpoint/2010/main" val="1951840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a:t>
            </a:r>
            <a:r>
              <a:rPr lang="en-US" b="1" i="1" dirty="0"/>
              <a:t>J</a:t>
            </a:r>
            <a:r>
              <a:rPr lang="en-US" b="1" dirty="0"/>
              <a:t>-test of </a:t>
            </a:r>
            <a:r>
              <a:rPr lang="en-US" b="1" dirty="0" smtClean="0"/>
              <a:t>Overidentifying Restrictions</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a:t>First estimate the equation of interest using TSLS and all </a:t>
            </a:r>
            <a:r>
              <a:rPr lang="en-US" i="1" dirty="0"/>
              <a:t>m</a:t>
            </a:r>
            <a:r>
              <a:rPr lang="en-US" dirty="0"/>
              <a:t> </a:t>
            </a:r>
            <a:r>
              <a:rPr lang="en-US" dirty="0" smtClean="0"/>
              <a:t>instruments</a:t>
            </a:r>
          </a:p>
          <a:p>
            <a:r>
              <a:rPr lang="en-US" dirty="0" smtClean="0"/>
              <a:t>Compute </a:t>
            </a:r>
            <a:r>
              <a:rPr lang="en-US" dirty="0"/>
              <a:t>the predicted </a:t>
            </a:r>
            <a:r>
              <a:rPr lang="en-US" dirty="0" smtClean="0"/>
              <a:t>values     , </a:t>
            </a:r>
            <a:r>
              <a:rPr lang="en-US" dirty="0"/>
              <a:t>using the </a:t>
            </a:r>
            <a:r>
              <a:rPr lang="en-US" i="1" dirty="0"/>
              <a:t>actual</a:t>
            </a:r>
            <a:r>
              <a:rPr lang="en-US" dirty="0"/>
              <a:t> </a:t>
            </a:r>
            <a:r>
              <a:rPr lang="en-US" i="1" dirty="0" smtClean="0"/>
              <a:t>X</a:t>
            </a:r>
            <a:r>
              <a:rPr lang="en-US" dirty="0" smtClean="0"/>
              <a:t>’s</a:t>
            </a:r>
          </a:p>
          <a:p>
            <a:r>
              <a:rPr lang="en-US" dirty="0" smtClean="0"/>
              <a:t>Compute residuals and</a:t>
            </a:r>
          </a:p>
          <a:p>
            <a:r>
              <a:rPr lang="en-US" dirty="0" smtClean="0"/>
              <a:t>Regress      against </a:t>
            </a:r>
            <a:r>
              <a:rPr lang="en-US" i="1" dirty="0" smtClean="0"/>
              <a:t>Z</a:t>
            </a:r>
            <a:r>
              <a:rPr lang="en-US" baseline="-25000" dirty="0" smtClean="0"/>
              <a:t>1</a:t>
            </a:r>
            <a:r>
              <a:rPr lang="en-US" i="1" baseline="-25000" dirty="0" smtClean="0"/>
              <a:t>i</a:t>
            </a:r>
            <a:r>
              <a:rPr lang="en-US" dirty="0" smtClean="0"/>
              <a:t>,…,</a:t>
            </a:r>
            <a:r>
              <a:rPr lang="en-US" i="1" dirty="0" err="1" smtClean="0"/>
              <a:t>Z</a:t>
            </a:r>
            <a:r>
              <a:rPr lang="en-US" i="1" baseline="-25000" dirty="0" err="1" smtClean="0"/>
              <a:t>mi</a:t>
            </a:r>
            <a:r>
              <a:rPr lang="en-US" dirty="0" smtClean="0"/>
              <a:t>, </a:t>
            </a:r>
            <a:r>
              <a:rPr lang="en-US" i="1" dirty="0" smtClean="0"/>
              <a:t>W</a:t>
            </a:r>
            <a:r>
              <a:rPr lang="en-US" baseline="-25000" dirty="0" smtClean="0"/>
              <a:t>1</a:t>
            </a:r>
            <a:r>
              <a:rPr lang="en-US" i="1" baseline="-25000" dirty="0" smtClean="0"/>
              <a:t>i</a:t>
            </a:r>
            <a:r>
              <a:rPr lang="en-US" dirty="0" smtClean="0"/>
              <a:t>,…,</a:t>
            </a:r>
            <a:r>
              <a:rPr lang="en-US" i="1" dirty="0" err="1" smtClean="0"/>
              <a:t>W</a:t>
            </a:r>
            <a:r>
              <a:rPr lang="en-US" i="1" baseline="-25000" dirty="0" err="1" smtClean="0"/>
              <a:t>ri</a:t>
            </a:r>
            <a:endParaRPr lang="en-US" i="1" baseline="-25000" dirty="0" smtClean="0"/>
          </a:p>
          <a:p>
            <a:pPr lvl="0"/>
            <a:r>
              <a:rPr lang="en-US" dirty="0" smtClean="0"/>
              <a:t>Compute </a:t>
            </a:r>
            <a:r>
              <a:rPr lang="en-US" dirty="0"/>
              <a:t>the </a:t>
            </a:r>
            <a:r>
              <a:rPr lang="en-US" i="1" dirty="0"/>
              <a:t>F</a:t>
            </a:r>
            <a:r>
              <a:rPr lang="en-US" dirty="0"/>
              <a:t>-statistic testing the hypothesis that the coefficients on </a:t>
            </a:r>
            <a:r>
              <a:rPr lang="en-US" i="1" dirty="0"/>
              <a:t>Z</a:t>
            </a:r>
            <a:r>
              <a:rPr lang="en-US" baseline="-25000" dirty="0"/>
              <a:t>1</a:t>
            </a:r>
            <a:r>
              <a:rPr lang="en-US" i="1" baseline="-25000" dirty="0"/>
              <a:t>i</a:t>
            </a:r>
            <a:r>
              <a:rPr lang="en-US" dirty="0"/>
              <a:t>,…,</a:t>
            </a:r>
            <a:r>
              <a:rPr lang="en-US" i="1" dirty="0" err="1"/>
              <a:t>Z</a:t>
            </a:r>
            <a:r>
              <a:rPr lang="en-US" i="1" baseline="-25000" dirty="0" err="1"/>
              <a:t>mi</a:t>
            </a:r>
            <a:r>
              <a:rPr lang="en-US" dirty="0"/>
              <a:t> are all </a:t>
            </a:r>
            <a:r>
              <a:rPr lang="en-US" dirty="0" smtClean="0"/>
              <a:t>zero</a:t>
            </a:r>
            <a:endParaRPr lang="en-US" dirty="0"/>
          </a:p>
          <a:p>
            <a:r>
              <a:rPr lang="en-US" dirty="0"/>
              <a:t>The</a:t>
            </a:r>
            <a:r>
              <a:rPr lang="en-US" i="1" dirty="0"/>
              <a:t> </a:t>
            </a:r>
            <a:r>
              <a:rPr lang="en-US" dirty="0"/>
              <a:t>J-statistic is  </a:t>
            </a:r>
            <a:r>
              <a:rPr lang="en-US" i="1" dirty="0"/>
              <a:t>J</a:t>
            </a:r>
            <a:r>
              <a:rPr lang="en-US" dirty="0"/>
              <a:t> = </a:t>
            </a:r>
            <a:r>
              <a:rPr lang="en-US" i="1" dirty="0" smtClean="0"/>
              <a:t>mF, </a:t>
            </a:r>
            <a:r>
              <a:rPr lang="en-US" dirty="0"/>
              <a:t>where </a:t>
            </a:r>
            <a:r>
              <a:rPr lang="en-US" i="1" dirty="0"/>
              <a:t>F</a:t>
            </a:r>
            <a:r>
              <a:rPr lang="en-US" dirty="0"/>
              <a:t> = the </a:t>
            </a:r>
            <a:r>
              <a:rPr lang="en-US" i="1" dirty="0"/>
              <a:t>F</a:t>
            </a:r>
            <a:r>
              <a:rPr lang="en-US" dirty="0"/>
              <a:t>-statistic testing the coefficients on </a:t>
            </a:r>
            <a:r>
              <a:rPr lang="en-US" i="1" dirty="0"/>
              <a:t>Z</a:t>
            </a:r>
            <a:r>
              <a:rPr lang="en-US" baseline="-25000" dirty="0"/>
              <a:t>1</a:t>
            </a:r>
            <a:r>
              <a:rPr lang="en-US" i="1" baseline="-25000" dirty="0"/>
              <a:t>i</a:t>
            </a:r>
            <a:r>
              <a:rPr lang="en-US" dirty="0"/>
              <a:t>,…,</a:t>
            </a:r>
            <a:r>
              <a:rPr lang="en-US" i="1" dirty="0" err="1"/>
              <a:t>Z</a:t>
            </a:r>
            <a:r>
              <a:rPr lang="en-US" i="1" baseline="-25000" dirty="0" err="1"/>
              <a:t>mi</a:t>
            </a:r>
            <a:r>
              <a:rPr lang="en-US" dirty="0"/>
              <a:t> in a regression of the TSLS residuals against </a:t>
            </a:r>
            <a:r>
              <a:rPr lang="en-US" i="1" dirty="0"/>
              <a:t>Z</a:t>
            </a:r>
            <a:r>
              <a:rPr lang="en-US" baseline="-25000" dirty="0"/>
              <a:t>1</a:t>
            </a:r>
            <a:r>
              <a:rPr lang="en-US" i="1" baseline="-25000" dirty="0"/>
              <a:t>i</a:t>
            </a:r>
            <a:r>
              <a:rPr lang="en-US" dirty="0"/>
              <a:t>,…,</a:t>
            </a:r>
            <a:r>
              <a:rPr lang="en-US" i="1" dirty="0" err="1"/>
              <a:t>Z</a:t>
            </a:r>
            <a:r>
              <a:rPr lang="en-US" i="1" baseline="-25000" dirty="0" err="1"/>
              <a:t>mi</a:t>
            </a:r>
            <a:r>
              <a:rPr lang="en-US" dirty="0"/>
              <a:t>, </a:t>
            </a:r>
            <a:r>
              <a:rPr lang="en-US" i="1" dirty="0"/>
              <a:t>W</a:t>
            </a:r>
            <a:r>
              <a:rPr lang="en-US" baseline="-25000" dirty="0"/>
              <a:t>1</a:t>
            </a:r>
            <a:r>
              <a:rPr lang="en-US" i="1" baseline="-25000" dirty="0"/>
              <a:t>i</a:t>
            </a:r>
            <a:r>
              <a:rPr lang="en-US" dirty="0"/>
              <a:t>,…,</a:t>
            </a:r>
            <a:r>
              <a:rPr lang="en-US" i="1" dirty="0" err="1"/>
              <a:t>W</a:t>
            </a:r>
            <a:r>
              <a:rPr lang="en-US" i="1" baseline="-25000" dirty="0" err="1"/>
              <a:t>ri</a:t>
            </a:r>
            <a:endParaRPr lang="en-US" i="1" dirty="0" smtClean="0"/>
          </a:p>
          <a:p>
            <a:pPr marL="0" indent="0">
              <a:buNone/>
            </a:pPr>
            <a:r>
              <a:rPr lang="en-US" i="1" dirty="0"/>
              <a:t/>
            </a:r>
            <a:br>
              <a:rPr lang="en-US" i="1" dirty="0"/>
            </a:br>
            <a:endParaRPr lang="en-US" dirty="0"/>
          </a:p>
        </p:txBody>
      </p:sp>
      <p:pic>
        <p:nvPicPr>
          <p:cNvPr id="9" name="Picture 8"/>
          <p:cNvPicPr>
            <a:picLocks noChangeAspect="1"/>
          </p:cNvPicPr>
          <p:nvPr/>
        </p:nvPicPr>
        <p:blipFill>
          <a:blip r:embed="rId2"/>
          <a:stretch>
            <a:fillRect/>
          </a:stretch>
        </p:blipFill>
        <p:spPr>
          <a:xfrm>
            <a:off x="5280086" y="2229750"/>
            <a:ext cx="266667" cy="466667"/>
          </a:xfrm>
          <a:prstGeom prst="rect">
            <a:avLst/>
          </a:prstGeom>
        </p:spPr>
      </p:pic>
      <p:pic>
        <p:nvPicPr>
          <p:cNvPr id="10" name="Picture 9"/>
          <p:cNvPicPr>
            <a:picLocks noChangeAspect="1"/>
          </p:cNvPicPr>
          <p:nvPr/>
        </p:nvPicPr>
        <p:blipFill>
          <a:blip r:embed="rId3"/>
          <a:stretch>
            <a:fillRect/>
          </a:stretch>
        </p:blipFill>
        <p:spPr>
          <a:xfrm>
            <a:off x="2292188" y="3164606"/>
            <a:ext cx="266667" cy="400000"/>
          </a:xfrm>
          <a:prstGeom prst="rect">
            <a:avLst/>
          </a:prstGeom>
        </p:spPr>
      </p:pic>
    </p:spTree>
    <p:extLst>
      <p:ext uri="{BB962C8B-B14F-4D97-AF65-F5344CB8AC3E}">
        <p14:creationId xmlns:p14="http://schemas.microsoft.com/office/powerpoint/2010/main" val="315168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997485" cy="1325563"/>
          </a:xfrm>
        </p:spPr>
        <p:txBody>
          <a:bodyPr/>
          <a:lstStyle/>
          <a:p>
            <a:r>
              <a:rPr lang="en-US" dirty="0" smtClean="0"/>
              <a:t>The </a:t>
            </a:r>
            <a:r>
              <a:rPr lang="en-US" i="1" dirty="0" smtClean="0"/>
              <a:t>J</a:t>
            </a:r>
            <a:r>
              <a:rPr lang="en-US" dirty="0" smtClean="0"/>
              <a:t>-test of Overidentifying Restrictions (cont.)</a:t>
            </a:r>
            <a:endParaRPr lang="en-US" dirty="0"/>
          </a:p>
        </p:txBody>
      </p:sp>
      <p:sp>
        <p:nvSpPr>
          <p:cNvPr id="3" name="Content Placeholder 2"/>
          <p:cNvSpPr>
            <a:spLocks noGrp="1"/>
          </p:cNvSpPr>
          <p:nvPr>
            <p:ph idx="1"/>
          </p:nvPr>
        </p:nvSpPr>
        <p:spPr/>
        <p:txBody>
          <a:bodyPr/>
          <a:lstStyle/>
          <a:p>
            <a:pPr lvl="0"/>
            <a:r>
              <a:rPr lang="en-US" dirty="0"/>
              <a:t>Under the null hypothesis that all the instruments are </a:t>
            </a:r>
            <a:r>
              <a:rPr lang="en-US" dirty="0" smtClean="0"/>
              <a:t>exogenous, </a:t>
            </a:r>
            <a:r>
              <a:rPr lang="en-US" i="1" dirty="0"/>
              <a:t>J</a:t>
            </a:r>
            <a:r>
              <a:rPr lang="en-US" dirty="0"/>
              <a:t> has a chi-squared distribution with </a:t>
            </a:r>
            <a:r>
              <a:rPr lang="en-US" i="1" dirty="0"/>
              <a:t>m</a:t>
            </a:r>
            <a:r>
              <a:rPr lang="en-US" dirty="0"/>
              <a:t>–</a:t>
            </a:r>
            <a:r>
              <a:rPr lang="en-US" i="1" dirty="0"/>
              <a:t>k</a:t>
            </a:r>
            <a:r>
              <a:rPr lang="en-US" dirty="0"/>
              <a:t> degrees of freedom</a:t>
            </a:r>
          </a:p>
          <a:p>
            <a:pPr lvl="0"/>
            <a:r>
              <a:rPr lang="en-US" dirty="0"/>
              <a:t>If </a:t>
            </a:r>
            <a:r>
              <a:rPr lang="en-US" i="1" dirty="0"/>
              <a:t>m</a:t>
            </a:r>
            <a:r>
              <a:rPr lang="en-US" dirty="0"/>
              <a:t> = </a:t>
            </a:r>
            <a:r>
              <a:rPr lang="en-US" i="1" dirty="0"/>
              <a:t>k</a:t>
            </a:r>
            <a:r>
              <a:rPr lang="en-US" dirty="0"/>
              <a:t>, </a:t>
            </a:r>
            <a:r>
              <a:rPr lang="en-US" i="1" dirty="0"/>
              <a:t>J</a:t>
            </a:r>
            <a:r>
              <a:rPr lang="en-US" dirty="0"/>
              <a:t> = </a:t>
            </a:r>
            <a:r>
              <a:rPr lang="en-US" dirty="0" smtClean="0"/>
              <a:t>0</a:t>
            </a:r>
            <a:endParaRPr lang="en-US" dirty="0"/>
          </a:p>
          <a:p>
            <a:r>
              <a:rPr lang="en-US" dirty="0"/>
              <a:t>If some instruments are exogenous and others are endogenous, the </a:t>
            </a:r>
            <a:r>
              <a:rPr lang="en-US" i="1" dirty="0"/>
              <a:t>J</a:t>
            </a:r>
            <a:r>
              <a:rPr lang="en-US" dirty="0"/>
              <a:t> statistic will be large, and the null hypothesis that all instruments are exogenous will be rejected</a:t>
            </a:r>
          </a:p>
        </p:txBody>
      </p:sp>
    </p:spTree>
    <p:extLst>
      <p:ext uri="{BB962C8B-B14F-4D97-AF65-F5344CB8AC3E}">
        <p14:creationId xmlns:p14="http://schemas.microsoft.com/office/powerpoint/2010/main" val="27852744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find valid instruments</a:t>
            </a:r>
            <a:endParaRPr lang="en-US" dirty="0"/>
          </a:p>
        </p:txBody>
      </p:sp>
      <p:sp>
        <p:nvSpPr>
          <p:cNvPr id="3" name="Content Placeholder 2"/>
          <p:cNvSpPr>
            <a:spLocks noGrp="1"/>
          </p:cNvSpPr>
          <p:nvPr>
            <p:ph idx="1"/>
          </p:nvPr>
        </p:nvSpPr>
        <p:spPr/>
        <p:txBody>
          <a:bodyPr/>
          <a:lstStyle/>
          <a:p>
            <a:pPr lvl="0"/>
            <a:r>
              <a:rPr lang="en-US" dirty="0"/>
              <a:t>Valid instruments are (1) relevant and (2) exogenous</a:t>
            </a:r>
            <a:endParaRPr lang="en-US" sz="1200" dirty="0"/>
          </a:p>
          <a:p>
            <a:pPr lvl="0"/>
            <a:r>
              <a:rPr lang="en-US" dirty="0"/>
              <a:t>One general way to find instruments is to look for exogenous variation – variation that is “as if” randomly assigned in a randomized experiment – that affects </a:t>
            </a:r>
            <a:r>
              <a:rPr lang="en-US" i="1" dirty="0" smtClean="0"/>
              <a:t>X</a:t>
            </a:r>
            <a:endParaRPr lang="en-US" sz="1200" dirty="0"/>
          </a:p>
          <a:p>
            <a:pPr lvl="1"/>
            <a:r>
              <a:rPr lang="en-US" dirty="0"/>
              <a:t>Rainfall shifts the supply curve for butter but not the demand curve; rainfall is “as if” randomly assigned</a:t>
            </a:r>
            <a:endParaRPr lang="en-US" sz="1100" dirty="0"/>
          </a:p>
          <a:p>
            <a:pPr lvl="1"/>
            <a:r>
              <a:rPr lang="en-US" dirty="0"/>
              <a:t>Sales tax shifts the supply curve for cigarettes but not the demand curve; sales taxes are “as if” randomly assigned</a:t>
            </a:r>
          </a:p>
        </p:txBody>
      </p:sp>
    </p:spTree>
    <p:extLst>
      <p:ext uri="{BB962C8B-B14F-4D97-AF65-F5344CB8AC3E}">
        <p14:creationId xmlns:p14="http://schemas.microsoft.com/office/powerpoint/2010/main" val="20915393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 Colonial Origins of Comparative Development by </a:t>
            </a:r>
            <a:r>
              <a:rPr lang="en-US" dirty="0" err="1" smtClean="0"/>
              <a:t>Acemoglu</a:t>
            </a:r>
            <a:r>
              <a:rPr lang="en-US" dirty="0" smtClean="0"/>
              <a:t> et al. (2001)</a:t>
            </a:r>
            <a:endParaRPr lang="en-US" dirty="0"/>
          </a:p>
        </p:txBody>
      </p:sp>
      <p:sp>
        <p:nvSpPr>
          <p:cNvPr id="3" name="Content Placeholder 2"/>
          <p:cNvSpPr>
            <a:spLocks noGrp="1"/>
          </p:cNvSpPr>
          <p:nvPr>
            <p:ph idx="1"/>
          </p:nvPr>
        </p:nvSpPr>
        <p:spPr/>
        <p:txBody>
          <a:bodyPr>
            <a:normAutofit lnSpcReduction="10000"/>
          </a:bodyPr>
          <a:lstStyle/>
          <a:p>
            <a:r>
              <a:rPr lang="en-US" dirty="0"/>
              <a:t>The </a:t>
            </a:r>
            <a:r>
              <a:rPr lang="en-US" dirty="0" smtClean="0"/>
              <a:t>paper starts </a:t>
            </a:r>
            <a:r>
              <a:rPr lang="en-US" dirty="0"/>
              <a:t>with the fundamental question: what is </a:t>
            </a:r>
            <a:r>
              <a:rPr lang="en-US" dirty="0" smtClean="0"/>
              <a:t>the fundamental </a:t>
            </a:r>
            <a:r>
              <a:rPr lang="en-US" dirty="0"/>
              <a:t>cause of large </a:t>
            </a:r>
            <a:r>
              <a:rPr lang="en-US" dirty="0" smtClean="0"/>
              <a:t>differences </a:t>
            </a:r>
            <a:r>
              <a:rPr lang="en-US" dirty="0"/>
              <a:t>in income per capita </a:t>
            </a:r>
            <a:r>
              <a:rPr lang="en-US" dirty="0" smtClean="0"/>
              <a:t>across countries</a:t>
            </a:r>
            <a:r>
              <a:rPr lang="en-US" dirty="0"/>
              <a:t>?</a:t>
            </a:r>
          </a:p>
          <a:p>
            <a:r>
              <a:rPr lang="en-US" dirty="0" smtClean="0"/>
              <a:t>Given </a:t>
            </a:r>
            <a:r>
              <a:rPr lang="en-US" dirty="0"/>
              <a:t>that one plausible </a:t>
            </a:r>
            <a:r>
              <a:rPr lang="en-US" dirty="0" smtClean="0"/>
              <a:t>hypothesis </a:t>
            </a:r>
            <a:r>
              <a:rPr lang="en-US" dirty="0"/>
              <a:t>is that </a:t>
            </a:r>
            <a:r>
              <a:rPr lang="en-US" dirty="0" smtClean="0"/>
              <a:t>differences </a:t>
            </a:r>
            <a:r>
              <a:rPr lang="en-US" dirty="0"/>
              <a:t>in </a:t>
            </a:r>
            <a:r>
              <a:rPr lang="en-US" dirty="0" smtClean="0"/>
              <a:t>institutions and </a:t>
            </a:r>
            <a:r>
              <a:rPr lang="en-US" dirty="0"/>
              <a:t>property rights lead to </a:t>
            </a:r>
            <a:r>
              <a:rPr lang="en-US" dirty="0" smtClean="0"/>
              <a:t>differences </a:t>
            </a:r>
            <a:r>
              <a:rPr lang="en-US" dirty="0"/>
              <a:t>in income, how can </a:t>
            </a:r>
            <a:r>
              <a:rPr lang="en-US" dirty="0" smtClean="0"/>
              <a:t>this hypothesis </a:t>
            </a:r>
            <a:r>
              <a:rPr lang="en-US" dirty="0"/>
              <a:t>be tested?</a:t>
            </a:r>
          </a:p>
          <a:p>
            <a:r>
              <a:rPr lang="en-US" dirty="0" smtClean="0"/>
              <a:t>The </a:t>
            </a:r>
            <a:r>
              <a:rPr lang="en-US" dirty="0"/>
              <a:t>objective of the </a:t>
            </a:r>
            <a:r>
              <a:rPr lang="en-US" dirty="0" smtClean="0"/>
              <a:t>paper </a:t>
            </a:r>
            <a:r>
              <a:rPr lang="en-US" dirty="0"/>
              <a:t>is to identify the impact of </a:t>
            </a:r>
            <a:r>
              <a:rPr lang="en-US" dirty="0" smtClean="0"/>
              <a:t>institutions on </a:t>
            </a:r>
            <a:r>
              <a:rPr lang="en-US" dirty="0"/>
              <a:t>economic performance, and accordingly, they need a source </a:t>
            </a:r>
            <a:r>
              <a:rPr lang="en-US" dirty="0" smtClean="0"/>
              <a:t>of exogenous </a:t>
            </a:r>
            <a:r>
              <a:rPr lang="en-US" dirty="0"/>
              <a:t>variation in </a:t>
            </a:r>
            <a:r>
              <a:rPr lang="en-US" dirty="0" smtClean="0"/>
              <a:t>institutions</a:t>
            </a:r>
            <a:endParaRPr lang="en-US" dirty="0"/>
          </a:p>
          <a:p>
            <a:r>
              <a:rPr lang="en-US" dirty="0" smtClean="0"/>
              <a:t>In </a:t>
            </a:r>
            <a:r>
              <a:rPr lang="en-US" dirty="0"/>
              <a:t>other words, they need an instrument: a variable correlated </a:t>
            </a:r>
            <a:r>
              <a:rPr lang="en-US" dirty="0" smtClean="0"/>
              <a:t>with institutions</a:t>
            </a:r>
            <a:r>
              <a:rPr lang="en-US" dirty="0"/>
              <a:t>, but otherwise uncorrelated with economic </a:t>
            </a:r>
            <a:r>
              <a:rPr lang="en-US" dirty="0" smtClean="0"/>
              <a:t>performance</a:t>
            </a:r>
            <a:endParaRPr lang="en-US" dirty="0"/>
          </a:p>
        </p:txBody>
      </p:sp>
    </p:spTree>
    <p:extLst>
      <p:ext uri="{BB962C8B-B14F-4D97-AF65-F5344CB8AC3E}">
        <p14:creationId xmlns:p14="http://schemas.microsoft.com/office/powerpoint/2010/main" val="42173406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identification strategy</a:t>
            </a:r>
            <a:endParaRPr lang="en-US" dirty="0"/>
          </a:p>
        </p:txBody>
      </p:sp>
      <p:sp>
        <p:nvSpPr>
          <p:cNvPr id="3" name="Content Placeholder 2"/>
          <p:cNvSpPr>
            <a:spLocks noGrp="1"/>
          </p:cNvSpPr>
          <p:nvPr>
            <p:ph idx="1"/>
          </p:nvPr>
        </p:nvSpPr>
        <p:spPr/>
        <p:txBody>
          <a:bodyPr>
            <a:normAutofit lnSpcReduction="10000"/>
          </a:bodyPr>
          <a:lstStyle/>
          <a:p>
            <a:r>
              <a:rPr lang="en-US" dirty="0"/>
              <a:t>European powers set up </a:t>
            </a:r>
            <a:r>
              <a:rPr lang="en-US" dirty="0" smtClean="0"/>
              <a:t>different </a:t>
            </a:r>
            <a:r>
              <a:rPr lang="en-US" dirty="0"/>
              <a:t>types of institutions </a:t>
            </a:r>
            <a:r>
              <a:rPr lang="en-US" dirty="0" smtClean="0"/>
              <a:t>under colonialism</a:t>
            </a:r>
            <a:r>
              <a:rPr lang="en-US" dirty="0"/>
              <a:t>: </a:t>
            </a:r>
            <a:endParaRPr lang="en-US" dirty="0" smtClean="0"/>
          </a:p>
          <a:p>
            <a:pPr lvl="1"/>
            <a:r>
              <a:rPr lang="en-US" dirty="0" smtClean="0"/>
              <a:t>some </a:t>
            </a:r>
            <a:r>
              <a:rPr lang="en-US" dirty="0"/>
              <a:t>highly extractive, </a:t>
            </a:r>
            <a:endParaRPr lang="en-US" dirty="0" smtClean="0"/>
          </a:p>
          <a:p>
            <a:pPr lvl="1"/>
            <a:r>
              <a:rPr lang="en-US" dirty="0" smtClean="0"/>
              <a:t>some </a:t>
            </a:r>
            <a:r>
              <a:rPr lang="en-US" dirty="0"/>
              <a:t>with greater emphasis </a:t>
            </a:r>
            <a:r>
              <a:rPr lang="en-US" dirty="0" smtClean="0"/>
              <a:t>on protections </a:t>
            </a:r>
            <a:r>
              <a:rPr lang="en-US" dirty="0"/>
              <a:t>against expropriation and misuse of </a:t>
            </a:r>
            <a:r>
              <a:rPr lang="en-US" dirty="0" smtClean="0"/>
              <a:t>power</a:t>
            </a:r>
            <a:endParaRPr lang="en-US" dirty="0"/>
          </a:p>
          <a:p>
            <a:r>
              <a:rPr lang="en-US" dirty="0" smtClean="0"/>
              <a:t>The </a:t>
            </a:r>
            <a:r>
              <a:rPr lang="en-US" dirty="0"/>
              <a:t>type of institution chosen was </a:t>
            </a:r>
            <a:r>
              <a:rPr lang="en-US" dirty="0" smtClean="0"/>
              <a:t>influenced </a:t>
            </a:r>
            <a:r>
              <a:rPr lang="en-US" dirty="0"/>
              <a:t>by the feasibility </a:t>
            </a:r>
            <a:r>
              <a:rPr lang="en-US" dirty="0" smtClean="0"/>
              <a:t>of settlement</a:t>
            </a:r>
            <a:r>
              <a:rPr lang="en-US" dirty="0"/>
              <a:t>: if settler mortality was lower, there was a </a:t>
            </a:r>
            <a:r>
              <a:rPr lang="en-US" dirty="0" smtClean="0"/>
              <a:t>higher probability </a:t>
            </a:r>
            <a:r>
              <a:rPr lang="en-US" dirty="0"/>
              <a:t>of better-quality </a:t>
            </a:r>
            <a:r>
              <a:rPr lang="en-US" dirty="0" smtClean="0"/>
              <a:t>institutions</a:t>
            </a:r>
            <a:endParaRPr lang="en-US" dirty="0"/>
          </a:p>
          <a:p>
            <a:r>
              <a:rPr lang="en-US" dirty="0" smtClean="0"/>
              <a:t>Better-quality </a:t>
            </a:r>
            <a:r>
              <a:rPr lang="en-US" dirty="0"/>
              <a:t>institutions persist, and lead to higher </a:t>
            </a:r>
            <a:r>
              <a:rPr lang="en-US" dirty="0" smtClean="0"/>
              <a:t>economic performance </a:t>
            </a:r>
            <a:r>
              <a:rPr lang="en-US" dirty="0"/>
              <a:t>in the present </a:t>
            </a:r>
            <a:r>
              <a:rPr lang="en-US" dirty="0" smtClean="0"/>
              <a:t>day</a:t>
            </a:r>
            <a:endParaRPr lang="en-US" dirty="0"/>
          </a:p>
          <a:p>
            <a:r>
              <a:rPr lang="en-US" u="sng" dirty="0" smtClean="0"/>
              <a:t>Key </a:t>
            </a:r>
            <a:r>
              <a:rPr lang="en-US" u="sng" dirty="0"/>
              <a:t>insight:</a:t>
            </a:r>
            <a:r>
              <a:rPr lang="en-US" dirty="0"/>
              <a:t> use settler mortality as an instrument for </a:t>
            </a:r>
            <a:r>
              <a:rPr lang="en-US" dirty="0" smtClean="0"/>
              <a:t>institutions</a:t>
            </a:r>
            <a:endParaRPr lang="en-US" dirty="0"/>
          </a:p>
        </p:txBody>
      </p:sp>
    </p:spTree>
    <p:extLst>
      <p:ext uri="{BB962C8B-B14F-4D97-AF65-F5344CB8AC3E}">
        <p14:creationId xmlns:p14="http://schemas.microsoft.com/office/powerpoint/2010/main" val="10047859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Reduced form relationship in a graph</a:t>
            </a:r>
            <a:endParaRPr lang="en-US" dirty="0"/>
          </a:p>
        </p:txBody>
      </p:sp>
      <p:pic>
        <p:nvPicPr>
          <p:cNvPr id="5" name="Picture 4"/>
          <p:cNvPicPr>
            <a:picLocks noChangeAspect="1"/>
          </p:cNvPicPr>
          <p:nvPr/>
        </p:nvPicPr>
        <p:blipFill>
          <a:blip r:embed="rId2"/>
          <a:stretch>
            <a:fillRect/>
          </a:stretch>
        </p:blipFill>
        <p:spPr>
          <a:xfrm>
            <a:off x="2034862" y="1828800"/>
            <a:ext cx="8190964" cy="4713667"/>
          </a:xfrm>
          <a:prstGeom prst="rect">
            <a:avLst/>
          </a:prstGeom>
        </p:spPr>
      </p:pic>
    </p:spTree>
    <p:extLst>
      <p:ext uri="{BB962C8B-B14F-4D97-AF65-F5344CB8AC3E}">
        <p14:creationId xmlns:p14="http://schemas.microsoft.com/office/powerpoint/2010/main" val="20064736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Empirical specification</a:t>
            </a:r>
            <a:endParaRPr lang="en-US" dirty="0"/>
          </a:p>
        </p:txBody>
      </p:sp>
      <mc:AlternateContent xmlns:mc="http://schemas.openxmlformats.org/markup-compatibility/2006" xmlns:a14="http://schemas.microsoft.com/office/drawing/2010/main">
        <mc:Choice Requires="a14">
          <p:sp>
            <p:nvSpPr>
              <p:cNvPr id="4" name="Content Placeholder 3"/>
              <p:cNvSpPr>
                <a:spLocks noGrp="1"/>
              </p:cNvSpPr>
              <p:nvPr>
                <p:ph idx="1"/>
              </p:nvPr>
            </p:nvSpPr>
            <p:spPr/>
            <p:txBody>
              <a:bodyPr>
                <a:normAutofit/>
              </a:bodyPr>
              <a:lstStyle/>
              <a:p>
                <a:r>
                  <a:rPr lang="en-US" dirty="0" smtClean="0"/>
                  <a:t>The primary equation of interest is the following</a:t>
                </a:r>
                <a:endParaRPr lang="en-US" dirty="0"/>
              </a:p>
              <a:p>
                <a:pPr marL="0" indent="0">
                  <a:buNone/>
                </a:pPr>
                <a:r>
                  <a:rPr lang="en-US" dirty="0" smtClean="0"/>
                  <a:t>		</a:t>
                </a:r>
                <a14:m>
                  <m:oMath xmlns:m="http://schemas.openxmlformats.org/officeDocument/2006/math">
                    <m:r>
                      <a:rPr lang="en-US" b="0" i="1" smtClean="0">
                        <a:latin typeface="Cambria Math" panose="02040503050406030204" pitchFamily="18" charset="0"/>
                      </a:rPr>
                      <m:t>𝑙𝑜𝑔</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𝑖</m:t>
                        </m:r>
                      </m:sub>
                    </m:sSub>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𝜇</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𝛼</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𝑅</m:t>
                        </m:r>
                      </m:e>
                      <m:sub>
                        <m:r>
                          <a:rPr lang="en-US" b="0" i="1" smtClean="0">
                            <a:latin typeface="Cambria Math" panose="02040503050406030204" pitchFamily="18" charset="0"/>
                            <a:ea typeface="Cambria Math" panose="02040503050406030204" pitchFamily="18" charset="0"/>
                          </a:rPr>
                          <m:t>𝑖</m:t>
                        </m:r>
                      </m:sub>
                    </m:sSub>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𝛾</m:t>
                    </m:r>
                    <m:sSubSup>
                      <m:sSubSupPr>
                        <m:ctrlPr>
                          <a:rPr lang="en-US" b="0" i="1" smtClean="0">
                            <a:latin typeface="Cambria Math" panose="02040503050406030204" pitchFamily="18" charset="0"/>
                            <a:ea typeface="Cambria Math" panose="02040503050406030204" pitchFamily="18" charset="0"/>
                          </a:rPr>
                        </m:ctrlPr>
                      </m:sSubSupPr>
                      <m:e>
                        <m:r>
                          <a:rPr lang="en-US" b="0" i="1" smtClean="0">
                            <a:latin typeface="Cambria Math" panose="02040503050406030204" pitchFamily="18" charset="0"/>
                            <a:ea typeface="Cambria Math" panose="02040503050406030204" pitchFamily="18" charset="0"/>
                          </a:rPr>
                          <m:t>𝑋</m:t>
                        </m:r>
                      </m:e>
                      <m:sub>
                        <m:r>
                          <a:rPr lang="en-US" b="0" i="1" smtClean="0">
                            <a:latin typeface="Cambria Math" panose="02040503050406030204" pitchFamily="18" charset="0"/>
                            <a:ea typeface="Cambria Math" panose="02040503050406030204" pitchFamily="18" charset="0"/>
                          </a:rPr>
                          <m:t>𝑖</m:t>
                        </m:r>
                      </m:sub>
                      <m:sup>
                        <m:r>
                          <a:rPr lang="en-US" b="0" i="1" smtClean="0">
                            <a:latin typeface="Cambria Math" panose="02040503050406030204" pitchFamily="18" charset="0"/>
                            <a:ea typeface="Cambria Math" panose="02040503050406030204" pitchFamily="18" charset="0"/>
                          </a:rPr>
                          <m:t>′</m:t>
                        </m:r>
                      </m:sup>
                    </m:sSubSup>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𝜖</m:t>
                        </m:r>
                      </m:e>
                      <m:sub>
                        <m:r>
                          <a:rPr lang="en-US" b="0" i="1" smtClean="0">
                            <a:latin typeface="Cambria Math" panose="02040503050406030204" pitchFamily="18" charset="0"/>
                            <a:ea typeface="Cambria Math" panose="02040503050406030204" pitchFamily="18" charset="0"/>
                          </a:rPr>
                          <m:t>𝑖</m:t>
                        </m:r>
                      </m:sub>
                    </m:sSub>
                  </m:oMath>
                </a14:m>
                <a:endParaRPr lang="en-US" dirty="0"/>
              </a:p>
              <a:p>
                <a:pPr marL="0" indent="0">
                  <a:buNone/>
                </a:pPr>
                <a:r>
                  <a:rPr lang="en-US" dirty="0"/>
                  <a:t> </a:t>
                </a:r>
                <a:r>
                  <a:rPr lang="en-US" dirty="0" smtClean="0"/>
                  <a:t>   	where </a:t>
                </a:r>
                <a:r>
                  <a:rPr lang="en-US" dirty="0"/>
                  <a:t>y denotes per-capita income, R is a measure of </a:t>
                </a:r>
                <a:r>
                  <a:rPr lang="en-US" dirty="0" smtClean="0"/>
                  <a:t>current 	institutions </a:t>
                </a:r>
                <a:r>
                  <a:rPr lang="en-US" dirty="0"/>
                  <a:t>(protection against expropriation between 1985 </a:t>
                </a:r>
                <a:r>
                  <a:rPr lang="en-US" dirty="0" smtClean="0"/>
                  <a:t>and 	1995</a:t>
                </a:r>
                <a:r>
                  <a:rPr lang="en-US" dirty="0"/>
                  <a:t>), and X is other </a:t>
                </a:r>
                <a:r>
                  <a:rPr lang="en-US" dirty="0" smtClean="0"/>
                  <a:t>covariates</a:t>
                </a:r>
                <a:endParaRPr lang="en-US" dirty="0"/>
              </a:p>
              <a:p>
                <a:r>
                  <a:rPr lang="en-US" dirty="0" smtClean="0"/>
                  <a:t>Additional </a:t>
                </a:r>
                <a:r>
                  <a:rPr lang="en-US" dirty="0"/>
                  <a:t>variables of interest: C is a measure of early (circa </a:t>
                </a:r>
                <a:r>
                  <a:rPr lang="en-US" dirty="0" smtClean="0"/>
                  <a:t>1900) institutions</a:t>
                </a:r>
                <a:r>
                  <a:rPr lang="en-US" dirty="0"/>
                  <a:t>, S is a measure of European settlements (fraction </a:t>
                </a:r>
                <a:r>
                  <a:rPr lang="en-US" dirty="0" smtClean="0"/>
                  <a:t>of population </a:t>
                </a:r>
                <a:r>
                  <a:rPr lang="en-US" dirty="0"/>
                  <a:t>with European descent in 1900), and M is mortality </a:t>
                </a:r>
                <a:r>
                  <a:rPr lang="en-US" dirty="0" smtClean="0"/>
                  <a:t>rates</a:t>
                </a:r>
                <a:endParaRPr lang="en-US" dirty="0"/>
              </a:p>
            </p:txBody>
          </p:sp>
        </mc:Choice>
        <mc:Fallback xmlns="">
          <p:sp>
            <p:nvSpPr>
              <p:cNvPr id="4" name="Content Placeholder 3"/>
              <p:cNvSpPr>
                <a:spLocks noGrp="1" noRot="1" noChangeAspect="1" noMove="1" noResize="1" noEditPoints="1" noAdjustHandles="1" noChangeArrowheads="1" noChangeShapeType="1" noTextEdit="1"/>
              </p:cNvSpPr>
              <p:nvPr>
                <p:ph idx="1"/>
              </p:nvPr>
            </p:nvSpPr>
            <p:spPr>
              <a:blipFill rotWithShape="0">
                <a:blip r:embed="rId2"/>
                <a:stretch>
                  <a:fillRect l="-1043" t="-2241" r="-232"/>
                </a:stretch>
              </a:blipFill>
            </p:spPr>
            <p:txBody>
              <a:bodyPr/>
              <a:lstStyle/>
              <a:p>
                <a:r>
                  <a:rPr lang="en-US">
                    <a:noFill/>
                  </a:rPr>
                  <a:t> </a:t>
                </a:r>
              </a:p>
            </p:txBody>
          </p:sp>
        </mc:Fallback>
      </mc:AlternateContent>
    </p:spTree>
    <p:extLst>
      <p:ext uri="{BB962C8B-B14F-4D97-AF65-F5344CB8AC3E}">
        <p14:creationId xmlns:p14="http://schemas.microsoft.com/office/powerpoint/2010/main" val="689135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Review of IV estimation</a:t>
            </a:r>
          </a:p>
          <a:p>
            <a:r>
              <a:rPr lang="en-US" dirty="0" smtClean="0"/>
              <a:t>Example 1: Institutions and growth</a:t>
            </a:r>
          </a:p>
          <a:p>
            <a:r>
              <a:rPr lang="en-US" dirty="0" smtClean="0"/>
              <a:t>Example 2: Foreign aid and growth</a:t>
            </a:r>
            <a:endParaRPr lang="en-US" dirty="0"/>
          </a:p>
        </p:txBody>
      </p:sp>
    </p:spTree>
    <p:extLst>
      <p:ext uri="{BB962C8B-B14F-4D97-AF65-F5344CB8AC3E}">
        <p14:creationId xmlns:p14="http://schemas.microsoft.com/office/powerpoint/2010/main" val="23364376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bias in OLS regression</a:t>
            </a:r>
            <a:endParaRPr lang="en-US" dirty="0"/>
          </a:p>
        </p:txBody>
      </p:sp>
      <p:sp>
        <p:nvSpPr>
          <p:cNvPr id="3" name="Content Placeholder 2"/>
          <p:cNvSpPr>
            <a:spLocks noGrp="1"/>
          </p:cNvSpPr>
          <p:nvPr>
            <p:ph idx="1"/>
          </p:nvPr>
        </p:nvSpPr>
        <p:spPr/>
        <p:txBody>
          <a:bodyPr/>
          <a:lstStyle/>
          <a:p>
            <a:r>
              <a:rPr lang="en-US" dirty="0"/>
              <a:t>What direction of bias would we expect in the OLS results?</a:t>
            </a:r>
          </a:p>
          <a:p>
            <a:r>
              <a:rPr lang="en-US" dirty="0" smtClean="0"/>
              <a:t>First</a:t>
            </a:r>
            <a:r>
              <a:rPr lang="en-US" dirty="0"/>
              <a:t>, there may be measurement error in how we </a:t>
            </a:r>
            <a:r>
              <a:rPr lang="en-US" dirty="0" smtClean="0"/>
              <a:t>measure institutional quality</a:t>
            </a:r>
          </a:p>
          <a:p>
            <a:pPr lvl="1"/>
            <a:r>
              <a:rPr lang="en-US" dirty="0"/>
              <a:t>What direction of bias will this generate?</a:t>
            </a:r>
          </a:p>
          <a:p>
            <a:r>
              <a:rPr lang="en-US" dirty="0" smtClean="0"/>
              <a:t>Second</a:t>
            </a:r>
            <a:r>
              <a:rPr lang="en-US" dirty="0"/>
              <a:t>, institutions are endogenously </a:t>
            </a:r>
            <a:r>
              <a:rPr lang="en-US" dirty="0" smtClean="0"/>
              <a:t>determined</a:t>
            </a:r>
          </a:p>
          <a:p>
            <a:pPr lvl="1"/>
            <a:r>
              <a:rPr lang="en-US" dirty="0" smtClean="0"/>
              <a:t>What </a:t>
            </a:r>
            <a:r>
              <a:rPr lang="en-US" dirty="0"/>
              <a:t>direction </a:t>
            </a:r>
            <a:r>
              <a:rPr lang="en-US" dirty="0" smtClean="0"/>
              <a:t>of bias </a:t>
            </a:r>
            <a:r>
              <a:rPr lang="en-US" dirty="0"/>
              <a:t>will this generate?</a:t>
            </a:r>
          </a:p>
        </p:txBody>
      </p:sp>
    </p:spTree>
    <p:extLst>
      <p:ext uri="{BB962C8B-B14F-4D97-AF65-F5344CB8AC3E}">
        <p14:creationId xmlns:p14="http://schemas.microsoft.com/office/powerpoint/2010/main" val="19403106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 identification</a:t>
            </a:r>
            <a:endParaRPr lang="en-US" dirty="0"/>
          </a:p>
        </p:txBody>
      </p:sp>
      <p:sp>
        <p:nvSpPr>
          <p:cNvPr id="3" name="Content Placeholder 2"/>
          <p:cNvSpPr>
            <a:spLocks noGrp="1"/>
          </p:cNvSpPr>
          <p:nvPr>
            <p:ph idx="1"/>
          </p:nvPr>
        </p:nvSpPr>
        <p:spPr/>
        <p:txBody>
          <a:bodyPr/>
          <a:lstStyle/>
          <a:p>
            <a:r>
              <a:rPr lang="en-US" dirty="0" smtClean="0"/>
              <a:t>What </a:t>
            </a:r>
            <a:r>
              <a:rPr lang="en-US" dirty="0"/>
              <a:t>direction of bias would measurement error </a:t>
            </a:r>
            <a:r>
              <a:rPr lang="en-US" dirty="0" smtClean="0"/>
              <a:t>and endogeneity</a:t>
            </a:r>
            <a:r>
              <a:rPr lang="en-US" dirty="0"/>
              <a:t>, respectively, generate? </a:t>
            </a:r>
            <a:endParaRPr lang="en-US" dirty="0" smtClean="0"/>
          </a:p>
          <a:p>
            <a:r>
              <a:rPr lang="en-US" dirty="0" smtClean="0"/>
              <a:t>Which </a:t>
            </a:r>
            <a:r>
              <a:rPr lang="en-US" dirty="0"/>
              <a:t>appears to dominate?</a:t>
            </a:r>
          </a:p>
          <a:p>
            <a:r>
              <a:rPr lang="en-US" dirty="0" smtClean="0"/>
              <a:t>Do </a:t>
            </a:r>
            <a:r>
              <a:rPr lang="en-US" dirty="0"/>
              <a:t>you </a:t>
            </a:r>
            <a:r>
              <a:rPr lang="en-US" dirty="0" smtClean="0"/>
              <a:t>find </a:t>
            </a:r>
            <a:r>
              <a:rPr lang="en-US" dirty="0"/>
              <a:t>the </a:t>
            </a:r>
            <a:r>
              <a:rPr lang="en-US" dirty="0" smtClean="0"/>
              <a:t>identification </a:t>
            </a:r>
            <a:r>
              <a:rPr lang="en-US" dirty="0"/>
              <a:t>strategy plausible? </a:t>
            </a:r>
            <a:endParaRPr lang="en-US" dirty="0" smtClean="0"/>
          </a:p>
          <a:p>
            <a:r>
              <a:rPr lang="en-US" dirty="0" smtClean="0"/>
              <a:t>What </a:t>
            </a:r>
            <a:r>
              <a:rPr lang="en-US" dirty="0"/>
              <a:t>are </a:t>
            </a:r>
            <a:r>
              <a:rPr lang="en-US" dirty="0" smtClean="0"/>
              <a:t>potential sources </a:t>
            </a:r>
            <a:r>
              <a:rPr lang="en-US" dirty="0"/>
              <a:t>of bias?</a:t>
            </a:r>
          </a:p>
          <a:p>
            <a:r>
              <a:rPr lang="en-US" dirty="0" smtClean="0"/>
              <a:t>What </a:t>
            </a:r>
            <a:r>
              <a:rPr lang="en-US" dirty="0"/>
              <a:t>can we observe about the strength of the </a:t>
            </a:r>
            <a:r>
              <a:rPr lang="en-US" dirty="0" smtClean="0"/>
              <a:t>first </a:t>
            </a:r>
            <a:r>
              <a:rPr lang="en-US" dirty="0"/>
              <a:t>stage?</a:t>
            </a:r>
          </a:p>
        </p:txBody>
      </p:sp>
    </p:spTree>
    <p:extLst>
      <p:ext uri="{BB962C8B-B14F-4D97-AF65-F5344CB8AC3E}">
        <p14:creationId xmlns:p14="http://schemas.microsoft.com/office/powerpoint/2010/main" val="41972780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 interpretation</a:t>
            </a:r>
            <a:endParaRPr lang="en-US" dirty="0"/>
          </a:p>
        </p:txBody>
      </p:sp>
      <p:sp>
        <p:nvSpPr>
          <p:cNvPr id="3" name="Content Placeholder 2"/>
          <p:cNvSpPr>
            <a:spLocks noGrp="1"/>
          </p:cNvSpPr>
          <p:nvPr>
            <p:ph idx="1"/>
          </p:nvPr>
        </p:nvSpPr>
        <p:spPr/>
        <p:txBody>
          <a:bodyPr/>
          <a:lstStyle/>
          <a:p>
            <a:r>
              <a:rPr lang="en-US" dirty="0"/>
              <a:t>This was a </a:t>
            </a:r>
            <a:r>
              <a:rPr lang="en-US" dirty="0" smtClean="0"/>
              <a:t>“rock </a:t>
            </a:r>
            <a:r>
              <a:rPr lang="en-US" dirty="0"/>
              <a:t>star" paper, providing seemingly rigorous </a:t>
            </a:r>
            <a:r>
              <a:rPr lang="en-US" dirty="0" smtClean="0"/>
              <a:t>evidence of </a:t>
            </a:r>
            <a:r>
              <a:rPr lang="en-US" dirty="0"/>
              <a:t>a relationship </a:t>
            </a:r>
            <a:r>
              <a:rPr lang="en-US" dirty="0" smtClean="0"/>
              <a:t>between income and institutions</a:t>
            </a:r>
            <a:endParaRPr lang="en-US" dirty="0"/>
          </a:p>
          <a:p>
            <a:r>
              <a:rPr lang="en-US" dirty="0" smtClean="0"/>
              <a:t>Is </a:t>
            </a:r>
            <a:r>
              <a:rPr lang="en-US" dirty="0"/>
              <a:t>this result useful? </a:t>
            </a:r>
            <a:endParaRPr lang="en-US" dirty="0" smtClean="0"/>
          </a:p>
          <a:p>
            <a:r>
              <a:rPr lang="en-US" dirty="0" smtClean="0"/>
              <a:t>Are </a:t>
            </a:r>
            <a:r>
              <a:rPr lang="en-US" dirty="0"/>
              <a:t>there policy implications?</a:t>
            </a:r>
          </a:p>
          <a:p>
            <a:r>
              <a:rPr lang="en-US" dirty="0" smtClean="0"/>
              <a:t>How </a:t>
            </a:r>
            <a:r>
              <a:rPr lang="en-US" dirty="0"/>
              <a:t>do we interpret </a:t>
            </a:r>
            <a:r>
              <a:rPr lang="en-US" dirty="0" smtClean="0"/>
              <a:t>“protection </a:t>
            </a:r>
            <a:r>
              <a:rPr lang="en-US" dirty="0"/>
              <a:t>from expropriation"? </a:t>
            </a:r>
            <a:endParaRPr lang="en-US" dirty="0" smtClean="0"/>
          </a:p>
          <a:p>
            <a:r>
              <a:rPr lang="en-US" dirty="0" smtClean="0"/>
              <a:t>Do </a:t>
            </a:r>
            <a:r>
              <a:rPr lang="en-US" dirty="0"/>
              <a:t>you </a:t>
            </a:r>
            <a:r>
              <a:rPr lang="en-US" dirty="0" smtClean="0"/>
              <a:t>think this </a:t>
            </a:r>
            <a:r>
              <a:rPr lang="en-US" dirty="0"/>
              <a:t>is the primary, or only, dimension of institutions that matters?</a:t>
            </a:r>
          </a:p>
        </p:txBody>
      </p:sp>
    </p:spTree>
    <p:extLst>
      <p:ext uri="{BB962C8B-B14F-4D97-AF65-F5344CB8AC3E}">
        <p14:creationId xmlns:p14="http://schemas.microsoft.com/office/powerpoint/2010/main" val="4317341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Scholarly debate</a:t>
            </a:r>
            <a:endParaRPr lang="en-US" dirty="0"/>
          </a:p>
        </p:txBody>
      </p:sp>
      <p:sp>
        <p:nvSpPr>
          <p:cNvPr id="3" name="Content Placeholder 2"/>
          <p:cNvSpPr>
            <a:spLocks noGrp="1"/>
          </p:cNvSpPr>
          <p:nvPr>
            <p:ph idx="1"/>
          </p:nvPr>
        </p:nvSpPr>
        <p:spPr/>
        <p:txBody>
          <a:bodyPr>
            <a:normAutofit lnSpcReduction="10000"/>
          </a:bodyPr>
          <a:lstStyle/>
          <a:p>
            <a:r>
              <a:rPr lang="en-US" dirty="0" smtClean="0"/>
              <a:t>The </a:t>
            </a:r>
            <a:r>
              <a:rPr lang="en-US" dirty="0"/>
              <a:t>paper has been the center of an ongoing scholarly </a:t>
            </a:r>
            <a:r>
              <a:rPr lang="en-US" dirty="0" smtClean="0"/>
              <a:t>debate initiated </a:t>
            </a:r>
            <a:r>
              <a:rPr lang="en-US" dirty="0"/>
              <a:t>by David </a:t>
            </a:r>
            <a:r>
              <a:rPr lang="en-US" dirty="0" err="1"/>
              <a:t>Albouy</a:t>
            </a:r>
            <a:r>
              <a:rPr lang="en-US" dirty="0"/>
              <a:t> </a:t>
            </a:r>
            <a:r>
              <a:rPr lang="en-US" dirty="0" smtClean="0"/>
              <a:t>from </a:t>
            </a:r>
            <a:r>
              <a:rPr lang="en-US" dirty="0"/>
              <a:t>the University of </a:t>
            </a:r>
            <a:r>
              <a:rPr lang="en-US" dirty="0" smtClean="0"/>
              <a:t>Michigan</a:t>
            </a:r>
            <a:endParaRPr lang="en-US" dirty="0"/>
          </a:p>
          <a:p>
            <a:r>
              <a:rPr lang="en-US" dirty="0" err="1" smtClean="0"/>
              <a:t>Albouy</a:t>
            </a:r>
            <a:r>
              <a:rPr lang="en-US" dirty="0" smtClean="0"/>
              <a:t> </a:t>
            </a:r>
            <a:r>
              <a:rPr lang="en-US" dirty="0"/>
              <a:t>argued that there were </a:t>
            </a:r>
            <a:r>
              <a:rPr lang="en-US" dirty="0" smtClean="0"/>
              <a:t>significant </a:t>
            </a:r>
            <a:r>
              <a:rPr lang="en-US" dirty="0"/>
              <a:t>challenges with the </a:t>
            </a:r>
            <a:r>
              <a:rPr lang="en-US" dirty="0" smtClean="0"/>
              <a:t>settler mortality data</a:t>
            </a:r>
          </a:p>
          <a:p>
            <a:pPr lvl="1"/>
            <a:r>
              <a:rPr lang="en-US" dirty="0" smtClean="0"/>
              <a:t>Particularly, in a </a:t>
            </a:r>
            <a:r>
              <a:rPr lang="en-US" dirty="0"/>
              <a:t>number of cases </a:t>
            </a:r>
            <a:r>
              <a:rPr lang="en-US" dirty="0" smtClean="0"/>
              <a:t>mortality rates </a:t>
            </a:r>
            <a:r>
              <a:rPr lang="en-US" dirty="0"/>
              <a:t>for </a:t>
            </a:r>
            <a:r>
              <a:rPr lang="en-US" dirty="0" smtClean="0"/>
              <a:t>countries </a:t>
            </a:r>
            <a:r>
              <a:rPr lang="en-US" dirty="0"/>
              <a:t>were not based on data collected within </a:t>
            </a:r>
            <a:r>
              <a:rPr lang="en-US" dirty="0" smtClean="0"/>
              <a:t>their borders</a:t>
            </a:r>
            <a:r>
              <a:rPr lang="en-US" dirty="0"/>
              <a:t>, but rather imputed from countries with similar </a:t>
            </a:r>
            <a:r>
              <a:rPr lang="en-US" dirty="0" smtClean="0"/>
              <a:t>disease environments</a:t>
            </a:r>
            <a:endParaRPr lang="en-US" dirty="0"/>
          </a:p>
          <a:p>
            <a:r>
              <a:rPr lang="en-US" dirty="0" smtClean="0"/>
              <a:t>When </a:t>
            </a:r>
            <a:r>
              <a:rPr lang="en-US" dirty="0"/>
              <a:t>adjustments to the mortality rate are made, the </a:t>
            </a:r>
            <a:r>
              <a:rPr lang="en-US" dirty="0" smtClean="0"/>
              <a:t>first </a:t>
            </a:r>
            <a:r>
              <a:rPr lang="en-US" dirty="0"/>
              <a:t>stage </a:t>
            </a:r>
            <a:r>
              <a:rPr lang="en-US" dirty="0" smtClean="0"/>
              <a:t>has very </a:t>
            </a:r>
            <a:r>
              <a:rPr lang="en-US" dirty="0"/>
              <a:t>limited predictive power (low F-statistic</a:t>
            </a:r>
            <a:r>
              <a:rPr lang="en-US" dirty="0" smtClean="0"/>
              <a:t>)</a:t>
            </a:r>
            <a:endParaRPr lang="en-US" dirty="0"/>
          </a:p>
          <a:p>
            <a:r>
              <a:rPr lang="en-US" dirty="0" smtClean="0"/>
              <a:t>The </a:t>
            </a:r>
            <a:r>
              <a:rPr lang="en-US" dirty="0"/>
              <a:t>debate about the validity of AJR's empirical results </a:t>
            </a:r>
            <a:r>
              <a:rPr lang="en-US" dirty="0" smtClean="0"/>
              <a:t>continued!</a:t>
            </a:r>
          </a:p>
          <a:p>
            <a:pPr lvl="1"/>
            <a:r>
              <a:rPr lang="en-US" dirty="0" smtClean="0"/>
              <a:t>AJR's response</a:t>
            </a:r>
            <a:endParaRPr lang="en-US" dirty="0"/>
          </a:p>
        </p:txBody>
      </p:sp>
    </p:spTree>
    <p:extLst>
      <p:ext uri="{BB962C8B-B14F-4D97-AF65-F5344CB8AC3E}">
        <p14:creationId xmlns:p14="http://schemas.microsoft.com/office/powerpoint/2010/main" val="25661046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Foreign aid and </a:t>
            </a:r>
            <a:r>
              <a:rPr lang="en-US" dirty="0"/>
              <a:t>e</a:t>
            </a:r>
            <a:r>
              <a:rPr lang="en-US" dirty="0" smtClean="0"/>
              <a:t>conomic </a:t>
            </a:r>
            <a:r>
              <a:rPr lang="en-US" dirty="0" smtClean="0"/>
              <a:t>growth (</a:t>
            </a:r>
            <a:r>
              <a:rPr lang="en-US" dirty="0" err="1" smtClean="0"/>
              <a:t>Akramov</a:t>
            </a:r>
            <a:r>
              <a:rPr lang="en-US" dirty="0" smtClean="0"/>
              <a:t> 2012)</a:t>
            </a:r>
            <a:endParaRPr lang="en-US" dirty="0"/>
          </a:p>
        </p:txBody>
      </p:sp>
      <p:sp>
        <p:nvSpPr>
          <p:cNvPr id="3" name="Content Placeholder 2"/>
          <p:cNvSpPr>
            <a:spLocks noGrp="1"/>
          </p:cNvSpPr>
          <p:nvPr>
            <p:ph idx="1"/>
          </p:nvPr>
        </p:nvSpPr>
        <p:spPr/>
        <p:txBody>
          <a:bodyPr/>
          <a:lstStyle/>
          <a:p>
            <a:r>
              <a:rPr lang="en-US" dirty="0" smtClean="0"/>
              <a:t>One of the most enduring policy debates in development economics has to do with whether foreign aid helps recipients grow</a:t>
            </a:r>
          </a:p>
          <a:p>
            <a:r>
              <a:rPr lang="en-US" dirty="0" smtClean="0"/>
              <a:t>Why is this important problem?</a:t>
            </a:r>
          </a:p>
          <a:p>
            <a:pPr lvl="1"/>
            <a:r>
              <a:rPr lang="en-US" dirty="0" smtClean="0"/>
              <a:t>Donor countries transfer billions of US$ in official development assistance (ODA) to recipient countries </a:t>
            </a:r>
          </a:p>
          <a:p>
            <a:pPr lvl="1"/>
            <a:r>
              <a:rPr lang="en-US" dirty="0" smtClean="0"/>
              <a:t>In 2014 donors provided a total of </a:t>
            </a:r>
            <a:r>
              <a:rPr lang="en-US" dirty="0" smtClean="0"/>
              <a:t>131.6 </a:t>
            </a:r>
            <a:r>
              <a:rPr lang="en-US" dirty="0" smtClean="0"/>
              <a:t>billion US$ in net ODA </a:t>
            </a:r>
          </a:p>
        </p:txBody>
      </p:sp>
    </p:spTree>
    <p:extLst>
      <p:ext uri="{BB962C8B-B14F-4D97-AF65-F5344CB8AC3E}">
        <p14:creationId xmlns:p14="http://schemas.microsoft.com/office/powerpoint/2010/main" val="20452441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ODA?</a:t>
            </a:r>
            <a:endParaRPr lang="en-US" dirty="0"/>
          </a:p>
        </p:txBody>
      </p:sp>
      <p:sp>
        <p:nvSpPr>
          <p:cNvPr id="3" name="Content Placeholder 2"/>
          <p:cNvSpPr>
            <a:spLocks noGrp="1"/>
          </p:cNvSpPr>
          <p:nvPr>
            <p:ph idx="1"/>
          </p:nvPr>
        </p:nvSpPr>
        <p:spPr/>
        <p:txBody>
          <a:bodyPr/>
          <a:lstStyle/>
          <a:p>
            <a:r>
              <a:rPr lang="en-US" dirty="0" smtClean="0"/>
              <a:t>The Development Assistance Committee (DAC) defines ODA as those flows to developing and transition countries, which are:</a:t>
            </a:r>
          </a:p>
          <a:p>
            <a:pPr lvl="1"/>
            <a:r>
              <a:rPr lang="en-US" dirty="0" smtClean="0"/>
              <a:t>Provided by official or executive agencies of donor nations</a:t>
            </a:r>
          </a:p>
          <a:p>
            <a:pPr lvl="1"/>
            <a:r>
              <a:rPr lang="en-US" dirty="0" smtClean="0"/>
              <a:t>Administered with the promotion of the economic development and welfare of developing nations as its main objective</a:t>
            </a:r>
          </a:p>
          <a:p>
            <a:pPr lvl="1"/>
            <a:r>
              <a:rPr lang="en-US" dirty="0" smtClean="0"/>
              <a:t>Concessional in character and conveys a grant element of at least 25%, calculated at a discount rate of 10%</a:t>
            </a:r>
          </a:p>
          <a:p>
            <a:r>
              <a:rPr lang="en-US" dirty="0" smtClean="0"/>
              <a:t>Developmentally relevant military, peacekeeping, nuclear energy, and culture related official assistance can be included in ODA  </a:t>
            </a:r>
          </a:p>
          <a:p>
            <a:pPr lvl="2"/>
            <a:endParaRPr lang="en-US" dirty="0"/>
          </a:p>
        </p:txBody>
      </p:sp>
    </p:spTree>
    <p:extLst>
      <p:ext uri="{BB962C8B-B14F-4D97-AF65-F5344CB8AC3E}">
        <p14:creationId xmlns:p14="http://schemas.microsoft.com/office/powerpoint/2010/main" val="40354173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Past studies on aid-growth relationship</a:t>
            </a:r>
            <a:endParaRPr lang="en-US" dirty="0"/>
          </a:p>
        </p:txBody>
      </p:sp>
      <p:sp>
        <p:nvSpPr>
          <p:cNvPr id="3" name="Content Placeholder 2"/>
          <p:cNvSpPr>
            <a:spLocks noGrp="1"/>
          </p:cNvSpPr>
          <p:nvPr>
            <p:ph idx="1"/>
          </p:nvPr>
        </p:nvSpPr>
        <p:spPr/>
        <p:txBody>
          <a:bodyPr>
            <a:normAutofit lnSpcReduction="10000"/>
          </a:bodyPr>
          <a:lstStyle/>
          <a:p>
            <a:r>
              <a:rPr lang="en-US" dirty="0" smtClean="0"/>
              <a:t>There is broad but contradictory literature on the aid-growth linkages</a:t>
            </a:r>
          </a:p>
          <a:p>
            <a:r>
              <a:rPr lang="en-US" dirty="0" smtClean="0"/>
              <a:t>Three competing strands</a:t>
            </a:r>
          </a:p>
          <a:p>
            <a:pPr lvl="1"/>
            <a:r>
              <a:rPr lang="en-US" dirty="0" smtClean="0"/>
              <a:t>Aid has no effect on growth and may sometimes even undermine growth in recipient countries (Mosley et al. 1987 &amp; 1992, Boone 1994, </a:t>
            </a:r>
            <a:r>
              <a:rPr lang="en-US" dirty="0" err="1" smtClean="0"/>
              <a:t>Rajan</a:t>
            </a:r>
            <a:r>
              <a:rPr lang="en-US" dirty="0" smtClean="0"/>
              <a:t> and Subramanian 2008, etc.)</a:t>
            </a:r>
          </a:p>
          <a:p>
            <a:pPr lvl="1"/>
            <a:r>
              <a:rPr lang="en-US" dirty="0" smtClean="0"/>
              <a:t>Aid in all likelihood positively influences economic growth, but with diminishing returns (Hansen and Tarp 2000 and 2001, </a:t>
            </a:r>
            <a:r>
              <a:rPr lang="en-US" dirty="0" err="1" smtClean="0"/>
              <a:t>Dalgaard</a:t>
            </a:r>
            <a:r>
              <a:rPr lang="en-US" dirty="0" smtClean="0"/>
              <a:t> et al. 2004, Arndt et al. 2010)</a:t>
            </a:r>
          </a:p>
          <a:p>
            <a:pPr lvl="1"/>
            <a:r>
              <a:rPr lang="en-US" dirty="0" smtClean="0"/>
              <a:t>Aid has a conditional positive impact on growth (Burnside and Dollar 2000 and 2004)</a:t>
            </a:r>
          </a:p>
          <a:p>
            <a:pPr lvl="2"/>
            <a:r>
              <a:rPr lang="en-US" dirty="0" smtClean="0"/>
              <a:t>Strong impact on donor policy</a:t>
            </a:r>
          </a:p>
          <a:p>
            <a:pPr lvl="2"/>
            <a:r>
              <a:rPr lang="en-US" dirty="0" err="1" smtClean="0"/>
              <a:t>Easterley</a:t>
            </a:r>
            <a:r>
              <a:rPr lang="en-US" dirty="0" smtClean="0"/>
              <a:t>, Levine, and </a:t>
            </a:r>
            <a:r>
              <a:rPr lang="en-US" dirty="0" err="1" smtClean="0"/>
              <a:t>Roodman</a:t>
            </a:r>
            <a:r>
              <a:rPr lang="en-US" dirty="0" smtClean="0"/>
              <a:t> (2004) critique    </a:t>
            </a:r>
            <a:endParaRPr lang="en-US" dirty="0"/>
          </a:p>
        </p:txBody>
      </p:sp>
    </p:spTree>
    <p:extLst>
      <p:ext uri="{BB962C8B-B14F-4D97-AF65-F5344CB8AC3E}">
        <p14:creationId xmlns:p14="http://schemas.microsoft.com/office/powerpoint/2010/main" val="3445768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study</a:t>
            </a:r>
            <a:endParaRPr lang="en-US" dirty="0"/>
          </a:p>
        </p:txBody>
      </p:sp>
      <p:sp>
        <p:nvSpPr>
          <p:cNvPr id="3" name="Content Placeholder 2"/>
          <p:cNvSpPr>
            <a:spLocks noGrp="1"/>
          </p:cNvSpPr>
          <p:nvPr>
            <p:ph idx="1"/>
          </p:nvPr>
        </p:nvSpPr>
        <p:spPr/>
        <p:txBody>
          <a:bodyPr/>
          <a:lstStyle/>
          <a:p>
            <a:r>
              <a:rPr lang="en-US" dirty="0" smtClean="0"/>
              <a:t>Disaggregates aid into sectoral aid flows using OECD DAC classification and then estimates the impact of sectoral aid flows on economic growth</a:t>
            </a:r>
          </a:p>
          <a:p>
            <a:r>
              <a:rPr lang="en-US" dirty="0" smtClean="0"/>
              <a:t>Examines whether the interaction of foreign aid with the quality of governance is important for aid effectiveness</a:t>
            </a:r>
          </a:p>
          <a:p>
            <a:r>
              <a:rPr lang="en-US" dirty="0" smtClean="0"/>
              <a:t>Applies IV methodology by improving on and extending the most recent instrumentation strategy used in the aid effectiveness literature  </a:t>
            </a:r>
            <a:endParaRPr lang="en-US" dirty="0"/>
          </a:p>
        </p:txBody>
      </p:sp>
    </p:spTree>
    <p:extLst>
      <p:ext uri="{BB962C8B-B14F-4D97-AF65-F5344CB8AC3E}">
        <p14:creationId xmlns:p14="http://schemas.microsoft.com/office/powerpoint/2010/main" val="7309518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Analytical framework</a:t>
            </a:r>
            <a:endParaRPr lang="en-US" dirty="0"/>
          </a:p>
        </p:txBody>
      </p:sp>
      <p:pic>
        <p:nvPicPr>
          <p:cNvPr id="4" name="Picture 3"/>
          <p:cNvPicPr>
            <a:picLocks noChangeAspect="1"/>
          </p:cNvPicPr>
          <p:nvPr/>
        </p:nvPicPr>
        <p:blipFill>
          <a:blip r:embed="rId2"/>
          <a:stretch>
            <a:fillRect/>
          </a:stretch>
        </p:blipFill>
        <p:spPr>
          <a:xfrm>
            <a:off x="2665927" y="1550430"/>
            <a:ext cx="7559898" cy="4760218"/>
          </a:xfrm>
          <a:prstGeom prst="rect">
            <a:avLst/>
          </a:prstGeom>
        </p:spPr>
      </p:pic>
    </p:spTree>
    <p:extLst>
      <p:ext uri="{BB962C8B-B14F-4D97-AF65-F5344CB8AC3E}">
        <p14:creationId xmlns:p14="http://schemas.microsoft.com/office/powerpoint/2010/main" val="14840010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Hypotheses</a:t>
            </a:r>
            <a:endParaRPr lang="en-US" dirty="0"/>
          </a:p>
        </p:txBody>
      </p:sp>
      <p:sp>
        <p:nvSpPr>
          <p:cNvPr id="3" name="Content Placeholder 2"/>
          <p:cNvSpPr>
            <a:spLocks noGrp="1"/>
          </p:cNvSpPr>
          <p:nvPr>
            <p:ph idx="1"/>
          </p:nvPr>
        </p:nvSpPr>
        <p:spPr/>
        <p:txBody>
          <a:bodyPr/>
          <a:lstStyle/>
          <a:p>
            <a:r>
              <a:rPr lang="en-US" dirty="0" smtClean="0"/>
              <a:t>Economic aid, which includes aid to production sectors and aid to economic infrastructure, affects economic growth by increasing domestic investment</a:t>
            </a:r>
          </a:p>
          <a:p>
            <a:pPr lvl="1"/>
            <a:r>
              <a:rPr lang="en-US" dirty="0" smtClean="0"/>
              <a:t>Supplement to domestic resources </a:t>
            </a:r>
          </a:p>
          <a:p>
            <a:pPr lvl="1"/>
            <a:r>
              <a:rPr lang="en-US" dirty="0" smtClean="0"/>
              <a:t>Substitute to domestic resources</a:t>
            </a:r>
          </a:p>
          <a:p>
            <a:pPr lvl="2"/>
            <a:r>
              <a:rPr lang="en-US" dirty="0" smtClean="0"/>
              <a:t>Crowding out effect and fungibility issues</a:t>
            </a:r>
          </a:p>
          <a:p>
            <a:pPr lvl="2"/>
            <a:r>
              <a:rPr lang="en-US" dirty="0" smtClean="0"/>
              <a:t>Possible values of coefficient: 1, &lt;1, or&gt;1</a:t>
            </a:r>
          </a:p>
          <a:p>
            <a:r>
              <a:rPr lang="en-US" dirty="0" smtClean="0"/>
              <a:t>Aid to economic infrastructure might affect growth by improving TFP</a:t>
            </a:r>
          </a:p>
          <a:p>
            <a:r>
              <a:rPr lang="en-US" dirty="0" smtClean="0"/>
              <a:t>Aid to social sector may affect growth by creating additional human capital   </a:t>
            </a:r>
            <a:endParaRPr lang="en-US" dirty="0"/>
          </a:p>
        </p:txBody>
      </p:sp>
    </p:spTree>
    <p:extLst>
      <p:ext uri="{BB962C8B-B14F-4D97-AF65-F5344CB8AC3E}">
        <p14:creationId xmlns:p14="http://schemas.microsoft.com/office/powerpoint/2010/main" val="3581157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IV estimation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Assume that we have an equation that can be written as follows:</a:t>
                </a:r>
              </a:p>
              <a:p>
                <a:endParaRPr lang="en-US" dirty="0" smtClean="0"/>
              </a:p>
              <a:p>
                <a:pPr marL="0" indent="0">
                  <a:buNone/>
                </a:pPr>
                <a:r>
                  <a:rPr lang="en-US" dirty="0"/>
                  <a:t>	</a:t>
                </a:r>
                <a:r>
                  <a:rPr lang="en-US" dirty="0" smtClean="0"/>
                  <a:t>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𝑌</m:t>
                        </m:r>
                      </m:e>
                      <m:sub>
                        <m:r>
                          <a:rPr lang="en-US" b="0" i="1" smtClean="0">
                            <a:latin typeface="Cambria Math" panose="02040503050406030204" pitchFamily="18" charset="0"/>
                          </a:rPr>
                          <m:t>𝑖</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𝛽</m:t>
                        </m:r>
                      </m:e>
                      <m:sub>
                        <m:r>
                          <a:rPr lang="en-US" b="0" i="1" smtClean="0">
                            <a:latin typeface="Cambria Math" panose="02040503050406030204" pitchFamily="18" charset="0"/>
                          </a:rPr>
                          <m:t>1</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𝑋</m:t>
                        </m:r>
                      </m:e>
                      <m:sub>
                        <m:r>
                          <a:rPr lang="en-US" b="0" i="1" smtClean="0">
                            <a:latin typeface="Cambria Math" panose="02040503050406030204" pitchFamily="18" charset="0"/>
                          </a:rPr>
                          <m:t>𝑖</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𝜀</m:t>
                        </m:r>
                      </m:e>
                      <m:sub>
                        <m:r>
                          <a:rPr lang="en-US" b="0" i="1" smtClean="0">
                            <a:latin typeface="Cambria Math" panose="02040503050406030204" pitchFamily="18" charset="0"/>
                          </a:rPr>
                          <m:t>𝑖</m:t>
                        </m:r>
                      </m:sub>
                    </m:sSub>
                  </m:oMath>
                </a14:m>
                <a:endParaRPr lang="en-US" dirty="0"/>
              </a:p>
              <a:p>
                <a:endParaRPr lang="en-US" dirty="0" smtClean="0"/>
              </a:p>
              <a:p>
                <a:r>
                  <a:rPr lang="en-US" dirty="0"/>
                  <a:t>However, the equation </a:t>
                </a:r>
                <a:r>
                  <a:rPr lang="en-US" dirty="0" smtClean="0"/>
                  <a:t>suffers </a:t>
                </a:r>
                <a:r>
                  <a:rPr lang="en-US" dirty="0"/>
                  <a:t>from </a:t>
                </a:r>
                <a:r>
                  <a:rPr lang="en-US" dirty="0" err="1" smtClean="0"/>
                  <a:t>endogeniety</a:t>
                </a:r>
                <a:r>
                  <a:rPr lang="en-US" dirty="0" smtClean="0"/>
                  <a:t> </a:t>
                </a:r>
                <a:r>
                  <a:rPr lang="en-US" dirty="0"/>
                  <a:t>bias</a:t>
                </a:r>
                <a:r>
                  <a:rPr lang="en-US" dirty="0" smtClean="0"/>
                  <a:t>; accordingly</a:t>
                </a:r>
                <a:r>
                  <a:rPr lang="en-US" dirty="0"/>
                  <a:t>, estimating this equation employing OLS will not </a:t>
                </a:r>
                <a:r>
                  <a:rPr lang="en-US" dirty="0" smtClean="0"/>
                  <a:t>yield an </a:t>
                </a:r>
                <a:r>
                  <a:rPr lang="en-US" dirty="0"/>
                  <a:t>accurate estimate of the causal </a:t>
                </a:r>
                <a:r>
                  <a:rPr lang="en-US" dirty="0" smtClean="0"/>
                  <a:t>effect </a:t>
                </a:r>
                <a:r>
                  <a:rPr lang="en-US" dirty="0"/>
                  <a:t>of </a:t>
                </a:r>
                <a:r>
                  <a:rPr lang="en-US" dirty="0" smtClean="0"/>
                  <a:t>interest</a:t>
                </a:r>
                <a:endParaRPr lang="en-US" dirty="0"/>
              </a:p>
              <a:p>
                <a:r>
                  <a:rPr lang="en-US" dirty="0" smtClean="0"/>
                  <a:t>Let </a:t>
                </a:r>
                <a:r>
                  <a:rPr lang="en-US" dirty="0"/>
                  <a:t>us denote the true </a:t>
                </a:r>
                <a:r>
                  <a:rPr lang="en-US" dirty="0" smtClean="0"/>
                  <a:t>coefficient </a:t>
                </a:r>
                <a:r>
                  <a:rPr lang="en-US" dirty="0"/>
                  <a:t>of interest </a:t>
                </a:r>
                <a14:m>
                  <m:oMath xmlns:m="http://schemas.openxmlformats.org/officeDocument/2006/math">
                    <m:sSub>
                      <m:sSubPr>
                        <m:ctrlPr>
                          <a:rPr lang="en-US" i="1" smtClean="0">
                            <a:latin typeface="Cambria Math" panose="02040503050406030204" pitchFamily="18" charset="0"/>
                          </a:rPr>
                        </m:ctrlPr>
                      </m:sSubPr>
                      <m:e>
                        <m:r>
                          <a:rPr lang="en-US" i="1" smtClean="0">
                            <a:latin typeface="Cambria Math" panose="02040503050406030204" pitchFamily="18" charset="0"/>
                            <a:ea typeface="Cambria Math" panose="02040503050406030204" pitchFamily="18" charset="0"/>
                          </a:rPr>
                          <m:t>𝜃</m:t>
                        </m:r>
                      </m:e>
                      <m:sub>
                        <m:r>
                          <a:rPr lang="en-US" b="0" i="1" smtClean="0">
                            <a:latin typeface="Cambria Math" panose="02040503050406030204" pitchFamily="18" charset="0"/>
                          </a:rPr>
                          <m:t>0</m:t>
                        </m:r>
                      </m:sub>
                    </m:sSub>
                  </m:oMath>
                </a14:m>
                <a:r>
                  <a:rPr lang="en-US" dirty="0" smtClean="0"/>
                  <a:t>, while </a:t>
                </a:r>
                <a14:m>
                  <m:oMath xmlns:m="http://schemas.openxmlformats.org/officeDocument/2006/math">
                    <m:sSub>
                      <m:sSubPr>
                        <m:ctrlPr>
                          <a:rPr lang="en-US" i="1" smtClean="0">
                            <a:latin typeface="Cambria Math" panose="02040503050406030204" pitchFamily="18" charset="0"/>
                          </a:rPr>
                        </m:ctrlPr>
                      </m:sSubPr>
                      <m:e>
                        <m:r>
                          <a:rPr lang="en-US" i="1" smtClean="0">
                            <a:latin typeface="Cambria Math" panose="02040503050406030204" pitchFamily="18" charset="0"/>
                            <a:ea typeface="Cambria Math" panose="02040503050406030204" pitchFamily="18" charset="0"/>
                          </a:rPr>
                          <m:t>𝛽</m:t>
                        </m:r>
                      </m:e>
                      <m:sub>
                        <m:r>
                          <a:rPr lang="en-US" b="0" i="1" smtClean="0">
                            <a:latin typeface="Cambria Math" panose="02040503050406030204" pitchFamily="18" charset="0"/>
                          </a:rPr>
                          <m:t>1</m:t>
                        </m:r>
                      </m:sub>
                    </m:sSub>
                  </m:oMath>
                </a14:m>
                <a:r>
                  <a:rPr lang="en-US" dirty="0" smtClean="0"/>
                  <a:t> denotes the </a:t>
                </a:r>
                <a:r>
                  <a:rPr lang="en-US" dirty="0"/>
                  <a:t>estimated </a:t>
                </a:r>
                <a:r>
                  <a:rPr lang="en-US" dirty="0" smtClean="0"/>
                  <a:t>coefficient </a:t>
                </a:r>
                <a:r>
                  <a:rPr lang="en-US" dirty="0"/>
                  <a:t>in the OLS </a:t>
                </a:r>
                <a:r>
                  <a:rPr lang="en-US" dirty="0" smtClean="0"/>
                  <a:t>specification</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43" t="-2241" r="-986" b="-140"/>
                </a:stretch>
              </a:blipFill>
            </p:spPr>
            <p:txBody>
              <a:bodyPr/>
              <a:lstStyle/>
              <a:p>
                <a:r>
                  <a:rPr lang="en-US">
                    <a:noFill/>
                  </a:rPr>
                  <a:t> </a:t>
                </a:r>
              </a:p>
            </p:txBody>
          </p:sp>
        </mc:Fallback>
      </mc:AlternateContent>
    </p:spTree>
    <p:extLst>
      <p:ext uri="{BB962C8B-B14F-4D97-AF65-F5344CB8AC3E}">
        <p14:creationId xmlns:p14="http://schemas.microsoft.com/office/powerpoint/2010/main" val="31239430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specifications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Analytical framework includes a system of three equations</a:t>
                </a:r>
              </a:p>
              <a:p>
                <a:r>
                  <a:rPr lang="en-US" dirty="0" smtClean="0"/>
                  <a:t>Growth equation</a:t>
                </a:r>
              </a:p>
              <a:p>
                <a:pPr marL="0" indent="0">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𝑔</m:t>
                      </m:r>
                      <m:r>
                        <a:rPr lang="en-US" i="1">
                          <a:latin typeface="Cambria Math" panose="02040503050406030204" pitchFamily="18" charset="0"/>
                        </a:rPr>
                        <m:t>=</m:t>
                      </m:r>
                      <m:r>
                        <a:rPr lang="en-US" i="1">
                          <a:latin typeface="Cambria Math" panose="02040503050406030204" pitchFamily="18" charset="0"/>
                        </a:rPr>
                        <m:t>𝑓</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𝑠</m:t>
                          </m:r>
                        </m:e>
                        <m:sub>
                          <m:r>
                            <a:rPr lang="en-US" i="1">
                              <a:latin typeface="Cambria Math" panose="02040503050406030204" pitchFamily="18" charset="0"/>
                            </a:rPr>
                            <m:t>𝑘</m:t>
                          </m:r>
                        </m:sub>
                      </m:sSub>
                      <m:r>
                        <a:rPr lang="en-US" i="1">
                          <a:latin typeface="Cambria Math" panose="02040503050406030204" pitchFamily="18" charset="0"/>
                        </a:rPr>
                        <m:t>, </m:t>
                      </m:r>
                      <m:r>
                        <a:rPr lang="en-US" i="1">
                          <a:latin typeface="Cambria Math" panose="02040503050406030204" pitchFamily="18" charset="0"/>
                        </a:rPr>
                        <m:t>h</m:t>
                      </m:r>
                      <m:r>
                        <a:rPr lang="en-US" i="1">
                          <a:latin typeface="Cambria Math" panose="02040503050406030204" pitchFamily="18" charset="0"/>
                        </a:rPr>
                        <m:t>, </m:t>
                      </m:r>
                      <m:r>
                        <a:rPr lang="en-US" i="1">
                          <a:latin typeface="Cambria Math" panose="02040503050406030204" pitchFamily="18" charset="0"/>
                        </a:rPr>
                        <m:t>𝐺𝑜𝑣</m:t>
                      </m:r>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𝑋</m:t>
                          </m:r>
                        </m:e>
                        <m:sub>
                          <m:r>
                            <a:rPr lang="en-US" i="1">
                              <a:latin typeface="Cambria Math" panose="02040503050406030204" pitchFamily="18" charset="0"/>
                            </a:rPr>
                            <m:t>𝑔</m:t>
                          </m:r>
                        </m:sub>
                      </m:sSub>
                      <m:r>
                        <a:rPr lang="en-US" i="1">
                          <a:latin typeface="Cambria Math" panose="02040503050406030204" pitchFamily="18" charset="0"/>
                        </a:rPr>
                        <m:t>, </m:t>
                      </m:r>
                      <m:r>
                        <a:rPr lang="en-US" i="1">
                          <a:latin typeface="Cambria Math" panose="02040503050406030204" pitchFamily="18" charset="0"/>
                        </a:rPr>
                        <m:t>𝐼𝐴𝐼𝐷</m:t>
                      </m:r>
                      <m:r>
                        <a:rPr lang="en-US" i="1">
                          <a:latin typeface="Cambria Math" panose="02040503050406030204" pitchFamily="18" charset="0"/>
                        </a:rPr>
                        <m:t>)</m:t>
                      </m:r>
                    </m:oMath>
                  </m:oMathPara>
                </a14:m>
                <a:endParaRPr lang="en-US" dirty="0" smtClean="0"/>
              </a:p>
              <a:p>
                <a:pPr marL="0" indent="0">
                  <a:buNone/>
                </a:pPr>
                <a:endParaRPr lang="en-US" dirty="0" smtClean="0"/>
              </a:p>
              <a:p>
                <a:r>
                  <a:rPr lang="en-US" dirty="0" smtClean="0"/>
                  <a:t>Investment equation</a:t>
                </a:r>
              </a:p>
              <a:p>
                <a:pPr marL="0" indent="0">
                  <a:buNone/>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𝑠</m:t>
                          </m:r>
                        </m:e>
                        <m:sub>
                          <m:r>
                            <a:rPr lang="en-US" i="1">
                              <a:latin typeface="Cambria Math" panose="02040503050406030204" pitchFamily="18" charset="0"/>
                            </a:rPr>
                            <m:t>𝑘</m:t>
                          </m:r>
                        </m:sub>
                      </m:sSub>
                      <m:r>
                        <a:rPr lang="en-US" i="1">
                          <a:latin typeface="Cambria Math" panose="02040503050406030204" pitchFamily="18" charset="0"/>
                        </a:rPr>
                        <m:t>=</m:t>
                      </m:r>
                      <m:r>
                        <a:rPr lang="en-US" i="1">
                          <a:latin typeface="Cambria Math" panose="02040503050406030204" pitchFamily="18" charset="0"/>
                        </a:rPr>
                        <m:t>𝑓</m:t>
                      </m:r>
                      <m:r>
                        <a:rPr lang="en-US" i="1">
                          <a:latin typeface="Cambria Math" panose="02040503050406030204" pitchFamily="18" charset="0"/>
                        </a:rPr>
                        <m:t>(</m:t>
                      </m:r>
                      <m:r>
                        <a:rPr lang="en-US" i="1">
                          <a:latin typeface="Cambria Math" panose="02040503050406030204" pitchFamily="18" charset="0"/>
                        </a:rPr>
                        <m:t>𝐺𝑜𝑣</m:t>
                      </m:r>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𝐸𝐴𝐼𝐷</m:t>
                          </m:r>
                          <m:r>
                            <a:rPr lang="en-US" i="1">
                              <a:latin typeface="Cambria Math" panose="02040503050406030204" pitchFamily="18" charset="0"/>
                            </a:rPr>
                            <m:t>, </m:t>
                          </m:r>
                          <m:r>
                            <a:rPr lang="en-US" i="1">
                              <a:latin typeface="Cambria Math" panose="02040503050406030204" pitchFamily="18" charset="0"/>
                            </a:rPr>
                            <m:t>𝑋</m:t>
                          </m:r>
                        </m:e>
                        <m:sub>
                          <m:r>
                            <a:rPr lang="en-US" i="1">
                              <a:latin typeface="Cambria Math" panose="02040503050406030204" pitchFamily="18" charset="0"/>
                            </a:rPr>
                            <m:t>𝑒</m:t>
                          </m:r>
                        </m:sub>
                      </m:sSub>
                      <m:r>
                        <a:rPr lang="en-US" i="1">
                          <a:latin typeface="Cambria Math" panose="02040503050406030204" pitchFamily="18" charset="0"/>
                        </a:rPr>
                        <m:t>)</m:t>
                      </m:r>
                    </m:oMath>
                  </m:oMathPara>
                </a14:m>
                <a:endParaRPr lang="en-US" dirty="0" smtClean="0"/>
              </a:p>
              <a:p>
                <a:pPr marL="0" indent="0">
                  <a:buNone/>
                </a:pPr>
                <a:endParaRPr lang="en-US" dirty="0" smtClean="0"/>
              </a:p>
              <a:p>
                <a:r>
                  <a:rPr lang="en-US" dirty="0" smtClean="0"/>
                  <a:t>Human capital equation</a:t>
                </a:r>
              </a:p>
              <a:p>
                <a:pPr marL="0" indent="0">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h</m:t>
                      </m:r>
                      <m:r>
                        <a:rPr lang="en-US" i="1">
                          <a:latin typeface="Cambria Math" panose="02040503050406030204" pitchFamily="18" charset="0"/>
                        </a:rPr>
                        <m:t>=</m:t>
                      </m:r>
                      <m:r>
                        <a:rPr lang="en-US" i="1">
                          <a:latin typeface="Cambria Math" panose="02040503050406030204" pitchFamily="18" charset="0"/>
                        </a:rPr>
                        <m:t>𝑓</m:t>
                      </m:r>
                      <m:r>
                        <a:rPr lang="en-US" i="1">
                          <a:latin typeface="Cambria Math" panose="02040503050406030204" pitchFamily="18" charset="0"/>
                        </a:rPr>
                        <m:t>(</m:t>
                      </m:r>
                      <m:r>
                        <a:rPr lang="en-US" i="1">
                          <a:latin typeface="Cambria Math" panose="02040503050406030204" pitchFamily="18" charset="0"/>
                        </a:rPr>
                        <m:t>𝐺𝑜𝑣</m:t>
                      </m:r>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𝑆𝐴𝐼𝐷</m:t>
                          </m:r>
                          <m:r>
                            <a:rPr lang="en-US" i="1">
                              <a:latin typeface="Cambria Math" panose="02040503050406030204" pitchFamily="18" charset="0"/>
                            </a:rPr>
                            <m:t>, </m:t>
                          </m:r>
                          <m:r>
                            <a:rPr lang="en-US" i="1">
                              <a:latin typeface="Cambria Math" panose="02040503050406030204" pitchFamily="18" charset="0"/>
                            </a:rPr>
                            <m:t>𝑋</m:t>
                          </m:r>
                        </m:e>
                        <m:sub>
                          <m:r>
                            <a:rPr lang="en-US" i="1">
                              <a:latin typeface="Cambria Math" panose="02040503050406030204" pitchFamily="18" charset="0"/>
                            </a:rPr>
                            <m:t>h</m:t>
                          </m:r>
                        </m:sub>
                      </m:sSub>
                      <m:r>
                        <a:rPr lang="en-US" i="1">
                          <a:latin typeface="Cambria Math" panose="02040503050406030204" pitchFamily="18" charset="0"/>
                        </a:rPr>
                        <m:t>)</m:t>
                      </m:r>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28404959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Econometric estimation issues and identification</a:t>
            </a:r>
            <a:endParaRPr lang="en-US" dirty="0"/>
          </a:p>
        </p:txBody>
      </p:sp>
      <p:sp>
        <p:nvSpPr>
          <p:cNvPr id="3" name="Content Placeholder 2"/>
          <p:cNvSpPr>
            <a:spLocks noGrp="1"/>
          </p:cNvSpPr>
          <p:nvPr>
            <p:ph idx="1"/>
          </p:nvPr>
        </p:nvSpPr>
        <p:spPr/>
        <p:txBody>
          <a:bodyPr>
            <a:normAutofit lnSpcReduction="10000"/>
          </a:bodyPr>
          <a:lstStyle/>
          <a:p>
            <a:r>
              <a:rPr lang="en-US" dirty="0" smtClean="0"/>
              <a:t>Pooled cross-section and/or panel data regression methods</a:t>
            </a:r>
          </a:p>
          <a:p>
            <a:r>
              <a:rPr lang="en-US" dirty="0" smtClean="0"/>
              <a:t>Pooled cross-section regressions allow to examine the long-run relationship</a:t>
            </a:r>
          </a:p>
          <a:p>
            <a:r>
              <a:rPr lang="en-US" dirty="0" smtClean="0"/>
              <a:t>We can’t rely on standard OLS because relationship between aid and growth (or income) is endogenous</a:t>
            </a:r>
          </a:p>
          <a:p>
            <a:pPr lvl="1"/>
            <a:r>
              <a:rPr lang="en-US" dirty="0" smtClean="0"/>
              <a:t>If countries tend to receive more aid because they are poorer or their socioeconomic conditions are deteriorating, the estimated coefficient would be biased toward zero and underestimate the impact of foreign aid</a:t>
            </a:r>
          </a:p>
          <a:p>
            <a:pPr lvl="1"/>
            <a:r>
              <a:rPr lang="en-US" dirty="0" smtClean="0"/>
              <a:t>If countries tend to receive less aid as their socioeconomic conditions improve, the estimated coefficient would be biased upward and overestimate the impact of aid   </a:t>
            </a:r>
          </a:p>
          <a:p>
            <a:pPr marL="457200" lvl="1" indent="0">
              <a:buNone/>
            </a:pPr>
            <a:endParaRPr lang="en-US" dirty="0"/>
          </a:p>
        </p:txBody>
      </p:sp>
    </p:spTree>
    <p:extLst>
      <p:ext uri="{BB962C8B-B14F-4D97-AF65-F5344CB8AC3E}">
        <p14:creationId xmlns:p14="http://schemas.microsoft.com/office/powerpoint/2010/main" val="39562696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Econometric estimation issues and identification (cont.)</a:t>
            </a:r>
            <a:endParaRPr lang="en-US" dirty="0"/>
          </a:p>
        </p:txBody>
      </p:sp>
      <p:sp>
        <p:nvSpPr>
          <p:cNvPr id="3" name="Content Placeholder 2"/>
          <p:cNvSpPr>
            <a:spLocks noGrp="1"/>
          </p:cNvSpPr>
          <p:nvPr>
            <p:ph idx="1"/>
          </p:nvPr>
        </p:nvSpPr>
        <p:spPr/>
        <p:txBody>
          <a:bodyPr>
            <a:normAutofit/>
          </a:bodyPr>
          <a:lstStyle/>
          <a:p>
            <a:r>
              <a:rPr lang="en-US" dirty="0" smtClean="0"/>
              <a:t>The quality of governance is endogenous with respect to development</a:t>
            </a:r>
          </a:p>
          <a:p>
            <a:r>
              <a:rPr lang="en-US" dirty="0" smtClean="0"/>
              <a:t>If explanatory variables are systematically measured with significant error, the unobserved error term in the relationship of interest will contain the measurement error and it will be correlated with independent variables</a:t>
            </a:r>
          </a:p>
          <a:p>
            <a:r>
              <a:rPr lang="en-US" u="sng" dirty="0" smtClean="0"/>
              <a:t>One solution to deal with above mentioned issues is IV approach</a:t>
            </a:r>
          </a:p>
          <a:p>
            <a:pPr marL="0" indent="0">
              <a:buNone/>
            </a:pPr>
            <a:endParaRPr lang="en-US" dirty="0"/>
          </a:p>
        </p:txBody>
      </p:sp>
    </p:spTree>
    <p:extLst>
      <p:ext uri="{BB962C8B-B14F-4D97-AF65-F5344CB8AC3E}">
        <p14:creationId xmlns:p14="http://schemas.microsoft.com/office/powerpoint/2010/main" val="5506957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Econometric estimation issues and identification (cont.)</a:t>
            </a:r>
            <a:endParaRPr lang="en-US" dirty="0"/>
          </a:p>
        </p:txBody>
      </p:sp>
      <p:sp>
        <p:nvSpPr>
          <p:cNvPr id="3" name="Content Placeholder 2"/>
          <p:cNvSpPr>
            <a:spLocks noGrp="1"/>
          </p:cNvSpPr>
          <p:nvPr>
            <p:ph idx="1"/>
          </p:nvPr>
        </p:nvSpPr>
        <p:spPr/>
        <p:txBody>
          <a:bodyPr>
            <a:normAutofit/>
          </a:bodyPr>
          <a:lstStyle/>
          <a:p>
            <a:r>
              <a:rPr lang="en-US" dirty="0" smtClean="0"/>
              <a:t>Simultaneity bias due to joint determination of some variables in the analytical framework</a:t>
            </a:r>
          </a:p>
          <a:p>
            <a:r>
              <a:rPr lang="en-US" dirty="0" smtClean="0"/>
              <a:t>Possible solution</a:t>
            </a:r>
          </a:p>
          <a:p>
            <a:pPr lvl="1"/>
            <a:r>
              <a:rPr lang="en-US" dirty="0" smtClean="0"/>
              <a:t>Simultaneous system of equations method using 3SLS estimator     </a:t>
            </a:r>
          </a:p>
          <a:p>
            <a:endParaRPr lang="en-US" dirty="0"/>
          </a:p>
        </p:txBody>
      </p:sp>
    </p:spTree>
    <p:extLst>
      <p:ext uri="{BB962C8B-B14F-4D97-AF65-F5344CB8AC3E}">
        <p14:creationId xmlns:p14="http://schemas.microsoft.com/office/powerpoint/2010/main" val="8021118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Econometric estimation issues and identification (cont.)</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Unobserved heterogeneity due to country-specific time invariant unobservable factors and temporal events</a:t>
                </a:r>
              </a:p>
              <a:p>
                <a:r>
                  <a:rPr lang="en-US" u="sng" dirty="0" smtClean="0"/>
                  <a:t>Solution: </a:t>
                </a:r>
                <a:r>
                  <a:rPr lang="en-US" dirty="0" smtClean="0"/>
                  <a:t>Panel data estimation methods, which allows to control for country fixed effects and time fixed effects</a:t>
                </a:r>
              </a:p>
              <a:p>
                <a:r>
                  <a:rPr lang="en-US" dirty="0" smtClean="0"/>
                  <a:t>It is assumed that unobserved error term has a factor structure, including country-specific time-invariant component, time-specific country-invariant component, and zero-mean random component  </a:t>
                </a:r>
              </a:p>
              <a:p>
                <a:pPr marL="0" indent="0" algn="ctr">
                  <a:buNone/>
                </a:pPr>
                <a14:m>
                  <m:oMath xmlns:m="http://schemas.openxmlformats.org/officeDocument/2006/math">
                    <m:sSub>
                      <m:sSubPr>
                        <m:ctrlPr>
                          <a:rPr lang="en-US" i="1" smtClean="0">
                            <a:latin typeface="Cambria Math" panose="02040503050406030204" pitchFamily="18" charset="0"/>
                            <a:ea typeface="Cambria Math" panose="02040503050406030204" pitchFamily="18" charset="0"/>
                          </a:rPr>
                        </m:ctrlPr>
                      </m:sSubPr>
                      <m:e>
                        <m:r>
                          <a:rPr lang="en-US" i="1" smtClean="0">
                            <a:latin typeface="Cambria Math" panose="02040503050406030204" pitchFamily="18" charset="0"/>
                            <a:ea typeface="Cambria Math" panose="02040503050406030204" pitchFamily="18" charset="0"/>
                          </a:rPr>
                          <m:t>𝛾</m:t>
                        </m:r>
                      </m:e>
                      <m:sub>
                        <m:r>
                          <a:rPr lang="en-US" b="0" i="1" smtClean="0">
                            <a:latin typeface="Cambria Math" panose="02040503050406030204" pitchFamily="18" charset="0"/>
                            <a:ea typeface="Cambria Math" panose="02040503050406030204" pitchFamily="18" charset="0"/>
                          </a:rPr>
                          <m:t>𝑗𝑡</m:t>
                        </m:r>
                      </m:sub>
                    </m:sSub>
                    <m:r>
                      <a:rPr lang="en-US" b="0" i="1" smtClean="0">
                        <a:latin typeface="Cambria Math" panose="02040503050406030204" pitchFamily="18" charset="0"/>
                        <a:ea typeface="Cambria Math" panose="02040503050406030204" pitchFamily="18" charset="0"/>
                      </a:rPr>
                      <m:t>=</m:t>
                    </m:r>
                    <m:sSub>
                      <m:sSubPr>
                        <m:ctrlPr>
                          <a:rPr lang="en-US" i="1" dirty="0" smtClean="0">
                            <a:latin typeface="Cambria Math" panose="02040503050406030204" pitchFamily="18" charset="0"/>
                          </a:rPr>
                        </m:ctrlPr>
                      </m:sSubPr>
                      <m:e>
                        <m:r>
                          <m:rPr>
                            <m:sty m:val="p"/>
                          </m:rPr>
                          <a:rPr lang="el-GR" b="0" i="1" smtClean="0">
                            <a:latin typeface="Cambria Math" panose="02040503050406030204" pitchFamily="18" charset="0"/>
                            <a:ea typeface="Cambria Math" panose="02040503050406030204" pitchFamily="18" charset="0"/>
                          </a:rPr>
                          <m:t>η</m:t>
                        </m:r>
                      </m:e>
                      <m:sub>
                        <m:r>
                          <a:rPr lang="en-US" b="0" i="1" dirty="0" smtClean="0">
                            <a:latin typeface="Cambria Math" panose="02040503050406030204" pitchFamily="18" charset="0"/>
                          </a:rPr>
                          <m:t>𝑗</m:t>
                        </m:r>
                      </m:sub>
                    </m:sSub>
                  </m:oMath>
                </a14:m>
                <a:r>
                  <a:rPr lang="en-US" dirty="0" smtClean="0"/>
                  <a:t>+</a:t>
                </a:r>
                <a14:m>
                  <m:oMath xmlns:m="http://schemas.openxmlformats.org/officeDocument/2006/math">
                    <m:sSub>
                      <m:sSubPr>
                        <m:ctrlPr>
                          <a:rPr lang="en-US" i="1" dirty="0" smtClean="0">
                            <a:latin typeface="Cambria Math" panose="02040503050406030204" pitchFamily="18" charset="0"/>
                          </a:rPr>
                        </m:ctrlPr>
                      </m:sSubPr>
                      <m:e>
                        <m:r>
                          <m:rPr>
                            <m:sty m:val="p"/>
                          </m:rPr>
                          <a:rPr lang="el-GR" b="0" i="1" dirty="0" smtClean="0">
                            <a:latin typeface="Cambria Math" panose="02040503050406030204" pitchFamily="18" charset="0"/>
                          </a:rPr>
                          <m:t>μ</m:t>
                        </m:r>
                      </m:e>
                      <m:sub>
                        <m:r>
                          <a:rPr lang="en-US" b="0" i="1" dirty="0" smtClean="0">
                            <a:latin typeface="Cambria Math" panose="02040503050406030204" pitchFamily="18" charset="0"/>
                          </a:rPr>
                          <m:t>𝑡</m:t>
                        </m:r>
                      </m:sub>
                    </m:sSub>
                    <m:r>
                      <a:rPr lang="en-US" b="0" i="1" dirty="0" smtClean="0">
                        <a:latin typeface="Cambria Math" panose="02040503050406030204" pitchFamily="18" charset="0"/>
                      </a:rPr>
                      <m:t>+</m:t>
                    </m:r>
                    <m:sSub>
                      <m:sSubPr>
                        <m:ctrlPr>
                          <a:rPr lang="en-US" b="0" i="1" dirty="0" smtClean="0">
                            <a:latin typeface="Cambria Math" panose="02040503050406030204" pitchFamily="18" charset="0"/>
                          </a:rPr>
                        </m:ctrlPr>
                      </m:sSubPr>
                      <m:e>
                        <m:r>
                          <m:rPr>
                            <m:sty m:val="p"/>
                          </m:rPr>
                          <a:rPr lang="el-GR" b="0" i="1" dirty="0" smtClean="0">
                            <a:latin typeface="Cambria Math" panose="02040503050406030204" pitchFamily="18" charset="0"/>
                          </a:rPr>
                          <m:t>ν</m:t>
                        </m:r>
                      </m:e>
                      <m:sub>
                        <m:r>
                          <a:rPr lang="en-US" b="0" i="1" dirty="0" smtClean="0">
                            <a:latin typeface="Cambria Math" panose="02040503050406030204" pitchFamily="18" charset="0"/>
                          </a:rPr>
                          <m:t>𝑗𝑡</m:t>
                        </m:r>
                      </m:sub>
                    </m:sSub>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24564172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Econometric estimation issues and identification (cont.)</a:t>
            </a:r>
            <a:endParaRPr lang="en-US" dirty="0"/>
          </a:p>
        </p:txBody>
      </p:sp>
      <p:sp>
        <p:nvSpPr>
          <p:cNvPr id="3" name="Content Placeholder 2"/>
          <p:cNvSpPr>
            <a:spLocks noGrp="1"/>
          </p:cNvSpPr>
          <p:nvPr>
            <p:ph idx="1"/>
          </p:nvPr>
        </p:nvSpPr>
        <p:spPr/>
        <p:txBody>
          <a:bodyPr>
            <a:normAutofit lnSpcReduction="10000"/>
          </a:bodyPr>
          <a:lstStyle/>
          <a:p>
            <a:r>
              <a:rPr lang="en-US" dirty="0" smtClean="0"/>
              <a:t>Outliers</a:t>
            </a:r>
          </a:p>
          <a:p>
            <a:pPr lvl="1"/>
            <a:r>
              <a:rPr lang="en-US" dirty="0" smtClean="0"/>
              <a:t>Solution: robust standard errors using the Huber-White sandwich estimator</a:t>
            </a:r>
          </a:p>
          <a:p>
            <a:r>
              <a:rPr lang="en-US" dirty="0" smtClean="0"/>
              <a:t>Residual may include time-varying country-specific factors that affect the dependent variable</a:t>
            </a:r>
          </a:p>
          <a:p>
            <a:r>
              <a:rPr lang="en-US" dirty="0" smtClean="0"/>
              <a:t>Possible existence of autocorrelation within panels</a:t>
            </a:r>
          </a:p>
          <a:p>
            <a:r>
              <a:rPr lang="en-US" dirty="0" smtClean="0"/>
              <a:t>Possible existence of heteroskedasticity across panels (cross-sectional correlations) </a:t>
            </a:r>
          </a:p>
          <a:p>
            <a:r>
              <a:rPr lang="en-US" u="sng" dirty="0" smtClean="0"/>
              <a:t>Solution:</a:t>
            </a:r>
            <a:r>
              <a:rPr lang="en-US" dirty="0" smtClean="0"/>
              <a:t> Panel GMM regressions</a:t>
            </a:r>
          </a:p>
          <a:p>
            <a:pPr lvl="1"/>
            <a:r>
              <a:rPr lang="en-US" dirty="0" smtClean="0"/>
              <a:t>Difference GMM estimator (Arrelano and Bond 1991)</a:t>
            </a:r>
          </a:p>
          <a:p>
            <a:pPr lvl="1"/>
            <a:r>
              <a:rPr lang="en-US" dirty="0" smtClean="0"/>
              <a:t>System GMM estimator (Blundell and Bond 1998)</a:t>
            </a:r>
            <a:endParaRPr lang="en-US" dirty="0"/>
          </a:p>
        </p:txBody>
      </p:sp>
    </p:spTree>
    <p:extLst>
      <p:ext uri="{BB962C8B-B14F-4D97-AF65-F5344CB8AC3E}">
        <p14:creationId xmlns:p14="http://schemas.microsoft.com/office/powerpoint/2010/main" val="8053717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r>
              <a:rPr lang="en-US" dirty="0" smtClean="0"/>
              <a:t>Cross-section OLS regressions</a:t>
            </a:r>
          </a:p>
          <a:p>
            <a:r>
              <a:rPr lang="en-US" dirty="0" smtClean="0"/>
              <a:t>Instrumentation strategy</a:t>
            </a:r>
          </a:p>
          <a:p>
            <a:pPr lvl="1"/>
            <a:r>
              <a:rPr lang="en-US" dirty="0" smtClean="0"/>
              <a:t>Instrument for aid</a:t>
            </a:r>
          </a:p>
          <a:p>
            <a:pPr lvl="1"/>
            <a:r>
              <a:rPr lang="en-US" dirty="0" smtClean="0"/>
              <a:t>Instrument for governance (democracy)</a:t>
            </a:r>
          </a:p>
          <a:p>
            <a:r>
              <a:rPr lang="en-US" dirty="0" smtClean="0"/>
              <a:t>Cross-section IV regressions</a:t>
            </a:r>
          </a:p>
          <a:p>
            <a:r>
              <a:rPr lang="en-US" dirty="0" smtClean="0"/>
              <a:t>System of simultaneous equations </a:t>
            </a:r>
          </a:p>
          <a:p>
            <a:r>
              <a:rPr lang="en-US" dirty="0" smtClean="0"/>
              <a:t>Panel regressions</a:t>
            </a:r>
          </a:p>
          <a:p>
            <a:endParaRPr lang="en-US" dirty="0"/>
          </a:p>
        </p:txBody>
      </p:sp>
    </p:spTree>
    <p:extLst>
      <p:ext uri="{BB962C8B-B14F-4D97-AF65-F5344CB8AC3E}">
        <p14:creationId xmlns:p14="http://schemas.microsoft.com/office/powerpoint/2010/main" val="15978734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Instrument for aid</a:t>
            </a:r>
            <a:endParaRPr lang="en-US" dirty="0"/>
          </a:p>
        </p:txBody>
      </p:sp>
      <p:sp>
        <p:nvSpPr>
          <p:cNvPr id="3" name="Content Placeholder 2"/>
          <p:cNvSpPr>
            <a:spLocks noGrp="1"/>
          </p:cNvSpPr>
          <p:nvPr>
            <p:ph idx="1"/>
          </p:nvPr>
        </p:nvSpPr>
        <p:spPr>
          <a:xfrm>
            <a:off x="270456" y="1825625"/>
            <a:ext cx="11629623" cy="4351338"/>
          </a:xfrm>
        </p:spPr>
        <p:txBody>
          <a:bodyPr>
            <a:normAutofit/>
          </a:bodyPr>
          <a:lstStyle/>
          <a:p>
            <a:r>
              <a:rPr lang="en-US" sz="3000" dirty="0" smtClean="0"/>
              <a:t>Complicated instrumentation strategy by </a:t>
            </a:r>
            <a:r>
              <a:rPr lang="en-US" sz="3000" dirty="0" err="1" smtClean="0"/>
              <a:t>Rajan</a:t>
            </a:r>
            <a:r>
              <a:rPr lang="en-US" sz="3000" dirty="0" smtClean="0"/>
              <a:t> and Subramanian (2008)</a:t>
            </a:r>
          </a:p>
          <a:p>
            <a:pPr lvl="1"/>
            <a:r>
              <a:rPr lang="en-US" sz="2600" dirty="0" err="1" smtClean="0"/>
              <a:t>Bazzi</a:t>
            </a:r>
            <a:r>
              <a:rPr lang="en-US" sz="2600" dirty="0" smtClean="0"/>
              <a:t> and Clemens (2009) critique</a:t>
            </a:r>
          </a:p>
          <a:p>
            <a:r>
              <a:rPr lang="en-US" sz="3000" dirty="0" smtClean="0"/>
              <a:t>Instrument for aid in this study</a:t>
            </a:r>
          </a:p>
          <a:p>
            <a:pPr lvl="1"/>
            <a:r>
              <a:rPr lang="en-US" sz="2600" dirty="0" smtClean="0"/>
              <a:t>As in </a:t>
            </a:r>
            <a:r>
              <a:rPr lang="en-US" sz="2600" dirty="0" err="1" smtClean="0"/>
              <a:t>Rajan</a:t>
            </a:r>
            <a:r>
              <a:rPr lang="en-US" sz="2600" dirty="0" smtClean="0"/>
              <a:t> and Subramanian (2008)</a:t>
            </a:r>
          </a:p>
          <a:p>
            <a:pPr lvl="2"/>
            <a:r>
              <a:rPr lang="en-US" sz="2400" dirty="0" smtClean="0"/>
              <a:t>Historical relationships are captured through past colonial links and commonality of languages</a:t>
            </a:r>
          </a:p>
          <a:p>
            <a:pPr lvl="2"/>
            <a:r>
              <a:rPr lang="en-US" sz="2400" dirty="0" smtClean="0"/>
              <a:t>Influence is captured by the ratio of donor population to the recipient population</a:t>
            </a:r>
          </a:p>
          <a:p>
            <a:pPr lvl="2"/>
            <a:r>
              <a:rPr lang="en-US" sz="2400" dirty="0" smtClean="0"/>
              <a:t>Relational effects between history and influence factors: interactions between relative size and colonial links, between relative size and language traits</a:t>
            </a:r>
          </a:p>
        </p:txBody>
      </p:sp>
    </p:spTree>
    <p:extLst>
      <p:ext uri="{BB962C8B-B14F-4D97-AF65-F5344CB8AC3E}">
        <p14:creationId xmlns:p14="http://schemas.microsoft.com/office/powerpoint/2010/main" val="29948116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Instrument for aid: modifications &amp; extensions</a:t>
            </a:r>
            <a:endParaRPr lang="en-US" dirty="0"/>
          </a:p>
        </p:txBody>
      </p:sp>
      <p:sp>
        <p:nvSpPr>
          <p:cNvPr id="3" name="Content Placeholder 2"/>
          <p:cNvSpPr>
            <a:spLocks noGrp="1"/>
          </p:cNvSpPr>
          <p:nvPr>
            <p:ph idx="1"/>
          </p:nvPr>
        </p:nvSpPr>
        <p:spPr>
          <a:xfrm>
            <a:off x="838199" y="1825625"/>
            <a:ext cx="11061880" cy="4351338"/>
          </a:xfrm>
        </p:spPr>
        <p:txBody>
          <a:bodyPr>
            <a:normAutofit/>
          </a:bodyPr>
          <a:lstStyle/>
          <a:p>
            <a:r>
              <a:rPr lang="en-US" dirty="0" smtClean="0"/>
              <a:t>Drop colonizer-specific variables and their interactions except the dummy for Portuguese colonies</a:t>
            </a:r>
          </a:p>
          <a:p>
            <a:r>
              <a:rPr lang="en-US" dirty="0" smtClean="0"/>
              <a:t>Include donor-specific fixed effects</a:t>
            </a:r>
          </a:p>
          <a:p>
            <a:r>
              <a:rPr lang="en-US" dirty="0" smtClean="0"/>
              <a:t>Controls for donor political and strategic interests (</a:t>
            </a:r>
            <a:r>
              <a:rPr lang="en-US" dirty="0"/>
              <a:t>s</a:t>
            </a:r>
            <a:r>
              <a:rPr lang="en-US" dirty="0" smtClean="0"/>
              <a:t>imilarity of UN voting patterns)</a:t>
            </a:r>
          </a:p>
          <a:p>
            <a:pPr lvl="1"/>
            <a:r>
              <a:rPr lang="en-US" dirty="0" smtClean="0"/>
              <a:t>Relational effects between recipient size and donor political interests (interactions)</a:t>
            </a:r>
          </a:p>
          <a:p>
            <a:pPr marL="0" indent="0">
              <a:buNone/>
            </a:pPr>
            <a:endParaRPr lang="en-US" dirty="0"/>
          </a:p>
        </p:txBody>
      </p:sp>
    </p:spTree>
    <p:extLst>
      <p:ext uri="{BB962C8B-B14F-4D97-AF65-F5344CB8AC3E}">
        <p14:creationId xmlns:p14="http://schemas.microsoft.com/office/powerpoint/2010/main" val="35140528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Instrument for aid: modifications &amp; extensions (cont.)</a:t>
            </a:r>
            <a:endParaRPr lang="en-US" dirty="0"/>
          </a:p>
        </p:txBody>
      </p:sp>
      <p:sp>
        <p:nvSpPr>
          <p:cNvPr id="3" name="Content Placeholder 2"/>
          <p:cNvSpPr>
            <a:spLocks noGrp="1"/>
          </p:cNvSpPr>
          <p:nvPr>
            <p:ph idx="1"/>
          </p:nvPr>
        </p:nvSpPr>
        <p:spPr>
          <a:xfrm>
            <a:off x="838199" y="1825625"/>
            <a:ext cx="11061880" cy="4351338"/>
          </a:xfrm>
        </p:spPr>
        <p:txBody>
          <a:bodyPr>
            <a:normAutofit/>
          </a:bodyPr>
          <a:lstStyle/>
          <a:p>
            <a:r>
              <a:rPr lang="en-US" dirty="0" smtClean="0"/>
              <a:t>Donor commercial (trade promotion) interests ( for economic aid)</a:t>
            </a:r>
          </a:p>
          <a:p>
            <a:pPr lvl="1"/>
            <a:r>
              <a:rPr lang="en-US" dirty="0" smtClean="0"/>
              <a:t>Relational effects between donor size and commercial interests</a:t>
            </a:r>
          </a:p>
          <a:p>
            <a:r>
              <a:rPr lang="en-US" dirty="0" smtClean="0"/>
              <a:t>Controls to differentiate between types of sectoral aid flows</a:t>
            </a:r>
          </a:p>
          <a:p>
            <a:pPr lvl="1"/>
            <a:r>
              <a:rPr lang="en-US" dirty="0" smtClean="0"/>
              <a:t>Initial (early 1970s) values of life expectancy, fertility, access to drinking water, ratio of physicians to the population, share of agriculture in GDP, and share of rural population     </a:t>
            </a:r>
          </a:p>
          <a:p>
            <a:endParaRPr lang="en-US" dirty="0"/>
          </a:p>
        </p:txBody>
      </p:sp>
    </p:spTree>
    <p:extLst>
      <p:ext uri="{BB962C8B-B14F-4D97-AF65-F5344CB8AC3E}">
        <p14:creationId xmlns:p14="http://schemas.microsoft.com/office/powerpoint/2010/main" val="791623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Principles of IV </a:t>
            </a:r>
            <a:r>
              <a:rPr lang="en-US" dirty="0" smtClean="0"/>
              <a:t>estimation (cont.)</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r>
                  <a:rPr lang="en-US" dirty="0" smtClean="0"/>
                  <a:t>Now, let us assume that we have another measured variable,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𝑍</m:t>
                        </m:r>
                      </m:e>
                      <m:sub>
                        <m:r>
                          <a:rPr lang="en-US" b="0" i="1" smtClean="0">
                            <a:latin typeface="Cambria Math" panose="02040503050406030204" pitchFamily="18" charset="0"/>
                          </a:rPr>
                          <m:t>𝑖</m:t>
                        </m:r>
                      </m:sub>
                    </m:sSub>
                  </m:oMath>
                </a14:m>
                <a:r>
                  <a:rPr lang="en-US" dirty="0" smtClean="0"/>
                  <a:t>, that is </a:t>
                </a:r>
                <a:r>
                  <a:rPr lang="en-US" dirty="0"/>
                  <a:t>correlated with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𝑋</m:t>
                        </m:r>
                      </m:e>
                      <m:sub>
                        <m:r>
                          <a:rPr lang="en-US" b="0" i="1" smtClean="0">
                            <a:latin typeface="Cambria Math" panose="02040503050406030204" pitchFamily="18" charset="0"/>
                          </a:rPr>
                          <m:t>𝑖</m:t>
                        </m:r>
                      </m:sub>
                    </m:sSub>
                  </m:oMath>
                </a14:m>
                <a:r>
                  <a:rPr lang="en-US" dirty="0" smtClean="0"/>
                  <a:t> </a:t>
                </a:r>
                <a:r>
                  <a:rPr lang="en-US" dirty="0"/>
                  <a:t>but uncorrelated with </a:t>
                </a:r>
                <a14:m>
                  <m:oMath xmlns:m="http://schemas.openxmlformats.org/officeDocument/2006/math">
                    <m:sSub>
                      <m:sSubPr>
                        <m:ctrlPr>
                          <a:rPr lang="en-US" i="1" smtClean="0">
                            <a:latin typeface="Cambria Math" panose="02040503050406030204" pitchFamily="18" charset="0"/>
                          </a:rPr>
                        </m:ctrlPr>
                      </m:sSubPr>
                      <m:e>
                        <m:r>
                          <a:rPr lang="en-US" i="1" smtClean="0">
                            <a:latin typeface="Cambria Math" panose="02040503050406030204" pitchFamily="18" charset="0"/>
                            <a:ea typeface="Cambria Math" panose="02040503050406030204" pitchFamily="18" charset="0"/>
                          </a:rPr>
                          <m:t>𝜀</m:t>
                        </m:r>
                      </m:e>
                      <m:sub>
                        <m:r>
                          <a:rPr lang="en-US" b="0" i="1" smtClean="0">
                            <a:latin typeface="Cambria Math" panose="02040503050406030204" pitchFamily="18" charset="0"/>
                          </a:rPr>
                          <m:t>𝑖</m:t>
                        </m:r>
                      </m:sub>
                    </m:sSub>
                  </m:oMath>
                </a14:m>
                <a:r>
                  <a:rPr lang="en-US" dirty="0" smtClean="0"/>
                  <a:t>, i.e.,</a:t>
                </a:r>
              </a:p>
              <a:p>
                <a:pPr marL="0" indent="0">
                  <a:buNone/>
                </a:pPr>
                <a:r>
                  <a:rPr lang="en-US" dirty="0"/>
                  <a:t>	</a:t>
                </a:r>
                <a:r>
                  <a:rPr lang="en-US" dirty="0" smtClean="0"/>
                  <a:t>			</a:t>
                </a:r>
                <a14:m>
                  <m:oMath xmlns:m="http://schemas.openxmlformats.org/officeDocument/2006/math">
                    <m:r>
                      <a:rPr lang="en-US" b="0" i="1" smtClean="0">
                        <a:latin typeface="Cambria Math" panose="02040503050406030204" pitchFamily="18" charset="0"/>
                      </a:rPr>
                      <m:t>𝐶𝑜𝑣</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𝑍</m:t>
                            </m:r>
                          </m:e>
                          <m:sub>
                            <m:r>
                              <a:rPr lang="en-US" b="0" i="1" smtClean="0">
                                <a:latin typeface="Cambria Math" panose="02040503050406030204" pitchFamily="18" charset="0"/>
                              </a:rPr>
                              <m:t>𝑖</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𝜀</m:t>
                            </m:r>
                          </m:e>
                          <m:sub>
                            <m:r>
                              <a:rPr lang="en-US" b="0" i="1" smtClean="0">
                                <a:latin typeface="Cambria Math" panose="02040503050406030204" pitchFamily="18" charset="0"/>
                              </a:rPr>
                              <m:t>𝑖</m:t>
                            </m:r>
                          </m:sub>
                        </m:sSub>
                      </m:e>
                    </m:d>
                    <m:r>
                      <a:rPr lang="en-US" b="0" i="1" smtClean="0">
                        <a:latin typeface="Cambria Math" panose="02040503050406030204" pitchFamily="18" charset="0"/>
                      </a:rPr>
                      <m:t>=0</m:t>
                    </m:r>
                  </m:oMath>
                </a14:m>
                <a:endParaRPr lang="en-US" dirty="0" smtClean="0"/>
              </a:p>
              <a:p>
                <a:r>
                  <a:rPr lang="en-US" dirty="0" smtClean="0"/>
                  <a:t>The coefficient of interest can be written as follows</a:t>
                </a:r>
              </a:p>
              <a:p>
                <a:pPr marL="0" indent="0">
                  <a:buNone/>
                </a:pPr>
                <a:r>
                  <a:rPr lang="en-US" dirty="0" smtClean="0"/>
                  <a:t>			</a:t>
                </a:r>
                <a14:m>
                  <m:oMath xmlns:m="http://schemas.openxmlformats.org/officeDocument/2006/math">
                    <m:sSub>
                      <m:sSubPr>
                        <m:ctrlPr>
                          <a:rPr lang="en-US" i="1" smtClean="0">
                            <a:latin typeface="Cambria Math" panose="02040503050406030204" pitchFamily="18" charset="0"/>
                          </a:rPr>
                        </m:ctrlPr>
                      </m:sSubPr>
                      <m:e>
                        <m:r>
                          <a:rPr lang="en-US" i="1" smtClean="0">
                            <a:latin typeface="Cambria Math" panose="02040503050406030204" pitchFamily="18" charset="0"/>
                            <a:ea typeface="Cambria Math" panose="02040503050406030204" pitchFamily="18" charset="0"/>
                          </a:rPr>
                          <m:t>𝜃</m:t>
                        </m:r>
                      </m:e>
                      <m:sub>
                        <m:r>
                          <a:rPr lang="en-US" b="0" i="1" smtClean="0">
                            <a:latin typeface="Cambria Math" panose="02040503050406030204" pitchFamily="18" charset="0"/>
                          </a:rPr>
                          <m:t>0</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𝐶𝑜𝑣</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𝑌</m:t>
                            </m:r>
                          </m:e>
                          <m:sub>
                            <m:r>
                              <a:rPr lang="en-US" b="0" i="1" smtClean="0">
                                <a:latin typeface="Cambria Math" panose="02040503050406030204" pitchFamily="18" charset="0"/>
                              </a:rPr>
                              <m:t>𝑖</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𝑍</m:t>
                            </m:r>
                          </m:e>
                          <m:sub>
                            <m:r>
                              <a:rPr lang="en-US" b="0" i="1" smtClean="0">
                                <a:latin typeface="Cambria Math" panose="02040503050406030204" pitchFamily="18" charset="0"/>
                              </a:rPr>
                              <m:t>𝑖</m:t>
                            </m:r>
                          </m:sub>
                        </m:sSub>
                        <m:r>
                          <a:rPr lang="en-US" b="0" i="1" smtClean="0">
                            <a:latin typeface="Cambria Math" panose="02040503050406030204" pitchFamily="18" charset="0"/>
                          </a:rPr>
                          <m:t>)</m:t>
                        </m:r>
                      </m:num>
                      <m:den>
                        <m:r>
                          <a:rPr lang="en-US" b="0" i="1" smtClean="0">
                            <a:latin typeface="Cambria Math" panose="02040503050406030204" pitchFamily="18" charset="0"/>
                          </a:rPr>
                          <m:t>𝐶𝑜𝑣</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𝑋</m:t>
                            </m:r>
                          </m:e>
                          <m:sub>
                            <m:r>
                              <a:rPr lang="en-US" b="0" i="1" smtClean="0">
                                <a:latin typeface="Cambria Math" panose="02040503050406030204" pitchFamily="18" charset="0"/>
                              </a:rPr>
                              <m:t>𝑖</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𝑍</m:t>
                            </m:r>
                          </m:e>
                          <m:sub>
                            <m:r>
                              <a:rPr lang="en-US" b="0" i="1" smtClean="0">
                                <a:latin typeface="Cambria Math" panose="02040503050406030204" pitchFamily="18" charset="0"/>
                              </a:rPr>
                              <m:t>𝑖</m:t>
                            </m:r>
                          </m:sub>
                        </m:sSub>
                        <m:r>
                          <a:rPr lang="en-US" b="0" i="1" smtClean="0">
                            <a:latin typeface="Cambria Math" panose="02040503050406030204" pitchFamily="18" charset="0"/>
                          </a:rPr>
                          <m:t>)</m:t>
                        </m:r>
                      </m:den>
                    </m:f>
                  </m:oMath>
                </a14:m>
                <a:endParaRPr lang="en-US" dirty="0"/>
              </a:p>
              <a:p>
                <a:r>
                  <a:rPr lang="en-US" dirty="0"/>
                  <a:t>Note that this expression is only valid if the covariance of </a:t>
                </a:r>
                <a:r>
                  <a:rPr lang="en-US" dirty="0" smtClean="0"/>
                  <a:t>the instrument </a:t>
                </a:r>
                <a:r>
                  <a:rPr lang="en-US" dirty="0"/>
                  <a:t>and the independent variable is </a:t>
                </a:r>
                <a:r>
                  <a:rPr lang="en-US" dirty="0" smtClean="0"/>
                  <a:t>different </a:t>
                </a:r>
                <a:r>
                  <a:rPr lang="en-US" dirty="0"/>
                  <a:t>from </a:t>
                </a:r>
                <a:r>
                  <a:rPr lang="en-US" dirty="0" smtClean="0"/>
                  <a:t>zero </a:t>
                </a:r>
              </a:p>
              <a:p>
                <a:r>
                  <a:rPr lang="en-US" dirty="0" smtClean="0"/>
                  <a:t>In practice</a:t>
                </a:r>
                <a:r>
                  <a:rPr lang="en-US" dirty="0"/>
                  <a:t>, instrumental variables estimates are not particularly </a:t>
                </a:r>
                <a:r>
                  <a:rPr lang="en-US" dirty="0" smtClean="0"/>
                  <a:t>useful if </a:t>
                </a:r>
                <a14:m>
                  <m:oMath xmlns:m="http://schemas.openxmlformats.org/officeDocument/2006/math">
                    <m:r>
                      <a:rPr lang="en-US" i="1">
                        <a:latin typeface="Cambria Math" panose="02040503050406030204" pitchFamily="18" charset="0"/>
                      </a:rPr>
                      <m:t>𝐶𝑜𝑣</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𝑋</m:t>
                        </m:r>
                      </m:e>
                      <m:sub>
                        <m:r>
                          <a:rPr lang="en-US" i="1">
                            <a:latin typeface="Cambria Math" panose="02040503050406030204" pitchFamily="18" charset="0"/>
                          </a:rPr>
                          <m:t>𝑖</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𝑍</m:t>
                        </m:r>
                      </m:e>
                      <m:sub>
                        <m:r>
                          <a:rPr lang="en-US" i="1">
                            <a:latin typeface="Cambria Math" panose="02040503050406030204" pitchFamily="18" charset="0"/>
                          </a:rPr>
                          <m:t>𝑖</m:t>
                        </m:r>
                      </m:sub>
                    </m:sSub>
                    <m:r>
                      <a:rPr lang="en-US" i="1">
                        <a:latin typeface="Cambria Math" panose="02040503050406030204" pitchFamily="18" charset="0"/>
                      </a:rPr>
                      <m:t>) </m:t>
                    </m:r>
                  </m:oMath>
                </a14:m>
                <a:r>
                  <a:rPr lang="en-US" dirty="0"/>
                  <a:t>is only marginally </a:t>
                </a:r>
                <a:r>
                  <a:rPr lang="en-US" dirty="0" smtClean="0"/>
                  <a:t>different </a:t>
                </a:r>
                <a:r>
                  <a:rPr lang="en-US" dirty="0"/>
                  <a:t>from </a:t>
                </a:r>
                <a:r>
                  <a:rPr lang="en-US" dirty="0" smtClean="0"/>
                  <a:t>zero</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43" t="-3081" r="-406"/>
                </a:stretch>
              </a:blipFill>
            </p:spPr>
            <p:txBody>
              <a:bodyPr/>
              <a:lstStyle/>
              <a:p>
                <a:r>
                  <a:rPr lang="en-US">
                    <a:noFill/>
                  </a:rPr>
                  <a:t> </a:t>
                </a:r>
              </a:p>
            </p:txBody>
          </p:sp>
        </mc:Fallback>
      </mc:AlternateContent>
    </p:spTree>
    <p:extLst>
      <p:ext uri="{BB962C8B-B14F-4D97-AF65-F5344CB8AC3E}">
        <p14:creationId xmlns:p14="http://schemas.microsoft.com/office/powerpoint/2010/main" val="36506500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Instrument for governance (democracy)</a:t>
            </a:r>
            <a:endParaRPr lang="en-US" dirty="0"/>
          </a:p>
        </p:txBody>
      </p:sp>
      <p:sp>
        <p:nvSpPr>
          <p:cNvPr id="3" name="Content Placeholder 2"/>
          <p:cNvSpPr>
            <a:spLocks noGrp="1"/>
          </p:cNvSpPr>
          <p:nvPr>
            <p:ph idx="1"/>
          </p:nvPr>
        </p:nvSpPr>
        <p:spPr/>
        <p:txBody>
          <a:bodyPr/>
          <a:lstStyle/>
          <a:p>
            <a:r>
              <a:rPr lang="en-US" dirty="0" smtClean="0"/>
              <a:t>The level of constraints on the executive in 1900, coded from the Polity IV database</a:t>
            </a:r>
          </a:p>
          <a:p>
            <a:r>
              <a:rPr lang="en-US" dirty="0" smtClean="0"/>
              <a:t>It refers to the extent of institutional constraints on the decisionmaking powers of the executive branch </a:t>
            </a:r>
            <a:endParaRPr lang="en-US" dirty="0"/>
          </a:p>
        </p:txBody>
      </p:sp>
    </p:spTree>
    <p:extLst>
      <p:ext uri="{BB962C8B-B14F-4D97-AF65-F5344CB8AC3E}">
        <p14:creationId xmlns:p14="http://schemas.microsoft.com/office/powerpoint/2010/main" val="39595270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results</a:t>
            </a:r>
            <a:endParaRPr lang="en-US" dirty="0"/>
          </a:p>
        </p:txBody>
      </p:sp>
      <p:sp>
        <p:nvSpPr>
          <p:cNvPr id="3" name="Content Placeholder 2"/>
          <p:cNvSpPr>
            <a:spLocks noGrp="1"/>
          </p:cNvSpPr>
          <p:nvPr>
            <p:ph idx="1"/>
          </p:nvPr>
        </p:nvSpPr>
        <p:spPr/>
        <p:txBody>
          <a:bodyPr/>
          <a:lstStyle/>
          <a:p>
            <a:r>
              <a:rPr lang="en-US" dirty="0" smtClean="0"/>
              <a:t>Use pdf file with regression results</a:t>
            </a:r>
            <a:endParaRPr lang="en-US" dirty="0"/>
          </a:p>
        </p:txBody>
      </p:sp>
    </p:spTree>
    <p:extLst>
      <p:ext uri="{BB962C8B-B14F-4D97-AF65-F5344CB8AC3E}">
        <p14:creationId xmlns:p14="http://schemas.microsoft.com/office/powerpoint/2010/main" val="40938107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and empirical analysis</a:t>
            </a:r>
            <a:endParaRPr lang="en-US" dirty="0"/>
          </a:p>
        </p:txBody>
      </p:sp>
      <p:sp>
        <p:nvSpPr>
          <p:cNvPr id="3" name="Content Placeholder 2"/>
          <p:cNvSpPr>
            <a:spLocks noGrp="1"/>
          </p:cNvSpPr>
          <p:nvPr>
            <p:ph idx="1"/>
          </p:nvPr>
        </p:nvSpPr>
        <p:spPr/>
        <p:txBody>
          <a:bodyPr/>
          <a:lstStyle/>
          <a:p>
            <a:r>
              <a:rPr lang="en-US" dirty="0" smtClean="0"/>
              <a:t>Please use provided dataset and Stata do files</a:t>
            </a:r>
            <a:endParaRPr lang="en-US" dirty="0"/>
          </a:p>
        </p:txBody>
      </p:sp>
    </p:spTree>
    <p:extLst>
      <p:ext uri="{BB962C8B-B14F-4D97-AF65-F5344CB8AC3E}">
        <p14:creationId xmlns:p14="http://schemas.microsoft.com/office/powerpoint/2010/main" val="20659321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 identification</a:t>
            </a:r>
            <a:endParaRPr lang="en-US" dirty="0"/>
          </a:p>
        </p:txBody>
      </p:sp>
      <p:sp>
        <p:nvSpPr>
          <p:cNvPr id="3" name="Content Placeholder 2"/>
          <p:cNvSpPr>
            <a:spLocks noGrp="1"/>
          </p:cNvSpPr>
          <p:nvPr>
            <p:ph idx="1"/>
          </p:nvPr>
        </p:nvSpPr>
        <p:spPr/>
        <p:txBody>
          <a:bodyPr/>
          <a:lstStyle/>
          <a:p>
            <a:r>
              <a:rPr lang="en-US" dirty="0" smtClean="0"/>
              <a:t>Do </a:t>
            </a:r>
            <a:r>
              <a:rPr lang="en-US" dirty="0"/>
              <a:t>you </a:t>
            </a:r>
            <a:r>
              <a:rPr lang="en-US" dirty="0" smtClean="0"/>
              <a:t>find </a:t>
            </a:r>
            <a:r>
              <a:rPr lang="en-US" dirty="0"/>
              <a:t>the </a:t>
            </a:r>
            <a:r>
              <a:rPr lang="en-US" dirty="0" smtClean="0"/>
              <a:t>identification </a:t>
            </a:r>
            <a:r>
              <a:rPr lang="en-US" dirty="0"/>
              <a:t>strategy plausible? </a:t>
            </a:r>
            <a:endParaRPr lang="en-US" dirty="0" smtClean="0"/>
          </a:p>
          <a:p>
            <a:r>
              <a:rPr lang="en-US" dirty="0"/>
              <a:t>What can we observe about the strength of the first stage</a:t>
            </a:r>
            <a:r>
              <a:rPr lang="en-US" dirty="0" smtClean="0"/>
              <a:t>?</a:t>
            </a:r>
          </a:p>
          <a:p>
            <a:pPr lvl="1"/>
            <a:r>
              <a:rPr lang="en-US" dirty="0" smtClean="0"/>
              <a:t>Instrument relevance</a:t>
            </a:r>
          </a:p>
          <a:p>
            <a:pPr lvl="1"/>
            <a:r>
              <a:rPr lang="en-US" dirty="0" smtClean="0"/>
              <a:t>Instrument exogeneity</a:t>
            </a:r>
            <a:endParaRPr lang="en-US" dirty="0"/>
          </a:p>
          <a:p>
            <a:r>
              <a:rPr lang="en-US" dirty="0" smtClean="0"/>
              <a:t>What </a:t>
            </a:r>
            <a:r>
              <a:rPr lang="en-US" dirty="0"/>
              <a:t>are </a:t>
            </a:r>
            <a:r>
              <a:rPr lang="en-US" dirty="0" smtClean="0"/>
              <a:t>potential problems?</a:t>
            </a:r>
            <a:endParaRPr lang="en-US" dirty="0"/>
          </a:p>
        </p:txBody>
      </p:sp>
    </p:spTree>
    <p:extLst>
      <p:ext uri="{BB962C8B-B14F-4D97-AF65-F5344CB8AC3E}">
        <p14:creationId xmlns:p14="http://schemas.microsoft.com/office/powerpoint/2010/main" val="272623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 interpretation</a:t>
            </a:r>
            <a:endParaRPr lang="en-US" dirty="0"/>
          </a:p>
        </p:txBody>
      </p:sp>
      <p:sp>
        <p:nvSpPr>
          <p:cNvPr id="3" name="Content Placeholder 2"/>
          <p:cNvSpPr>
            <a:spLocks noGrp="1"/>
          </p:cNvSpPr>
          <p:nvPr>
            <p:ph idx="1"/>
          </p:nvPr>
        </p:nvSpPr>
        <p:spPr/>
        <p:txBody>
          <a:bodyPr/>
          <a:lstStyle/>
          <a:p>
            <a:r>
              <a:rPr lang="en-US" dirty="0" smtClean="0"/>
              <a:t>Are these results </a:t>
            </a:r>
            <a:r>
              <a:rPr lang="en-US" dirty="0"/>
              <a:t>useful? </a:t>
            </a:r>
            <a:endParaRPr lang="en-US" dirty="0" smtClean="0"/>
          </a:p>
          <a:p>
            <a:r>
              <a:rPr lang="en-US" dirty="0" smtClean="0"/>
              <a:t>Are </a:t>
            </a:r>
            <a:r>
              <a:rPr lang="en-US" dirty="0"/>
              <a:t>there policy implications?</a:t>
            </a:r>
          </a:p>
          <a:p>
            <a:pPr marL="0" indent="0">
              <a:buNone/>
            </a:pPr>
            <a:endParaRPr lang="en-US" dirty="0"/>
          </a:p>
        </p:txBody>
      </p:sp>
    </p:spTree>
    <p:extLst>
      <p:ext uri="{BB962C8B-B14F-4D97-AF65-F5344CB8AC3E}">
        <p14:creationId xmlns:p14="http://schemas.microsoft.com/office/powerpoint/2010/main" val="3206535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 conditions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dirty="0" smtClean="0"/>
                  <a:t>First, there must be a significant </a:t>
                </a:r>
                <a:r>
                  <a:rPr lang="en-US" dirty="0"/>
                  <a:t>relationship between </a:t>
                </a:r>
                <a:r>
                  <a:rPr lang="en-US" dirty="0" smtClean="0"/>
                  <a:t>the instrument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𝑍</m:t>
                        </m:r>
                      </m:e>
                      <m:sub>
                        <m:r>
                          <a:rPr lang="en-US" b="0" i="1" smtClean="0">
                            <a:latin typeface="Cambria Math" panose="02040503050406030204" pitchFamily="18" charset="0"/>
                          </a:rPr>
                          <m:t>𝑖</m:t>
                        </m:r>
                      </m:sub>
                    </m:sSub>
                  </m:oMath>
                </a14:m>
                <a:r>
                  <a:rPr lang="en-US" dirty="0" smtClean="0"/>
                  <a:t> </a:t>
                </a:r>
                <a:r>
                  <a:rPr lang="en-US" dirty="0"/>
                  <a:t>and the explanatory variable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𝑋</m:t>
                        </m:r>
                      </m:e>
                      <m:sub>
                        <m:r>
                          <a:rPr lang="en-US" b="0" i="1" smtClean="0">
                            <a:latin typeface="Cambria Math" panose="02040503050406030204" pitchFamily="18" charset="0"/>
                          </a:rPr>
                          <m:t>𝑖</m:t>
                        </m:r>
                      </m:sub>
                    </m:sSub>
                  </m:oMath>
                </a14:m>
                <a:r>
                  <a:rPr lang="en-US" dirty="0" smtClean="0"/>
                  <a:t>, </a:t>
                </a:r>
                <a:r>
                  <a:rPr lang="en-US" dirty="0" err="1" smtClean="0"/>
                  <a:t>i.e</a:t>
                </a:r>
                <a:r>
                  <a:rPr lang="en-US" dirty="0" smtClean="0"/>
                  <a:t>,</a:t>
                </a:r>
                <a14:m>
                  <m:oMath xmlns:m="http://schemas.openxmlformats.org/officeDocument/2006/math">
                    <m:r>
                      <a:rPr lang="en-US" b="0" i="0" smtClean="0">
                        <a:latin typeface="Cambria Math" panose="02040503050406030204" pitchFamily="18" charset="0"/>
                      </a:rPr>
                      <m:t>  </m:t>
                    </m:r>
                    <m:r>
                      <a:rPr lang="en-US" b="0" i="1" smtClean="0">
                        <a:latin typeface="Cambria Math" panose="02040503050406030204" pitchFamily="18" charset="0"/>
                      </a:rPr>
                      <m:t> </m:t>
                    </m:r>
                    <m:r>
                      <a:rPr lang="en-US" i="1">
                        <a:latin typeface="Cambria Math" panose="02040503050406030204" pitchFamily="18" charset="0"/>
                      </a:rPr>
                      <m:t>𝐶𝑜𝑟𝑟</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𝑍</m:t>
                        </m:r>
                      </m:e>
                      <m:sub>
                        <m:r>
                          <a:rPr lang="en-US" i="1">
                            <a:latin typeface="Cambria Math" panose="02040503050406030204" pitchFamily="18" charset="0"/>
                          </a:rPr>
                          <m:t>𝑖</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𝑋</m:t>
                        </m:r>
                      </m:e>
                      <m:sub>
                        <m:r>
                          <a:rPr lang="en-US" i="1">
                            <a:latin typeface="Cambria Math" panose="02040503050406030204" pitchFamily="18" charset="0"/>
                          </a:rPr>
                          <m:t>𝑖</m:t>
                        </m:r>
                      </m:sub>
                    </m:sSub>
                    <m:r>
                      <a:rPr lang="en-US" i="1">
                        <a:latin typeface="Cambria Math" panose="02040503050406030204" pitchFamily="18" charset="0"/>
                      </a:rPr>
                      <m:t>)</m:t>
                    </m:r>
                    <m:r>
                      <a:rPr lang="en-US" i="1">
                        <a:latin typeface="Cambria Math" panose="02040503050406030204" pitchFamily="18" charset="0"/>
                        <a:ea typeface="Cambria Math" panose="02040503050406030204" pitchFamily="18" charset="0"/>
                      </a:rPr>
                      <m:t>≠0</m:t>
                    </m:r>
                  </m:oMath>
                </a14:m>
                <a:r>
                  <a:rPr lang="en-US" dirty="0" smtClean="0"/>
                  <a:t> </a:t>
                </a:r>
              </a:p>
              <a:p>
                <a:pPr lvl="1"/>
                <a:r>
                  <a:rPr lang="en-US" dirty="0" smtClean="0"/>
                  <a:t>This condition is called </a:t>
                </a:r>
                <a:r>
                  <a:rPr lang="en-US" u="sng" dirty="0" smtClean="0"/>
                  <a:t>instrument relevance</a:t>
                </a:r>
                <a:endParaRPr lang="en-US" u="sng" dirty="0"/>
              </a:p>
              <a:p>
                <a:r>
                  <a:rPr lang="en-US" dirty="0"/>
                  <a:t>Second, the instrument must satisfy an </a:t>
                </a:r>
                <a:r>
                  <a:rPr lang="en-US" u="sng" dirty="0"/>
                  <a:t>exclusion restriction</a:t>
                </a:r>
                <a:r>
                  <a:rPr lang="en-US" dirty="0"/>
                  <a:t>: </a:t>
                </a:r>
                <a:r>
                  <a:rPr lang="en-US" dirty="0" smtClean="0"/>
                  <a:t>the only </a:t>
                </a:r>
                <a:r>
                  <a:rPr lang="en-US" dirty="0"/>
                  <a:t>reason for the relationship between </a:t>
                </a:r>
                <a14:m>
                  <m:oMath xmlns:m="http://schemas.openxmlformats.org/officeDocument/2006/math">
                    <m:sSub>
                      <m:sSubPr>
                        <m:ctrlPr>
                          <a:rPr lang="en-US" i="1">
                            <a:latin typeface="Cambria Math" panose="02040503050406030204" pitchFamily="18" charset="0"/>
                          </a:rPr>
                        </m:ctrlPr>
                      </m:sSubPr>
                      <m:e>
                        <m:r>
                          <a:rPr lang="en-US" b="0" i="1" smtClean="0">
                            <a:latin typeface="Cambria Math" panose="02040503050406030204" pitchFamily="18" charset="0"/>
                          </a:rPr>
                          <m:t>𝑌</m:t>
                        </m:r>
                      </m:e>
                      <m:sub>
                        <m:r>
                          <a:rPr lang="en-US" i="1">
                            <a:latin typeface="Cambria Math" panose="02040503050406030204" pitchFamily="18" charset="0"/>
                          </a:rPr>
                          <m:t>𝑖</m:t>
                        </m:r>
                      </m:sub>
                    </m:sSub>
                  </m:oMath>
                </a14:m>
                <a:r>
                  <a:rPr lang="en-US" dirty="0" smtClean="0"/>
                  <a:t> </a:t>
                </a:r>
                <a:r>
                  <a:rPr lang="en-US" dirty="0"/>
                  <a:t>and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𝑍</m:t>
                        </m:r>
                      </m:e>
                      <m:sub>
                        <m:r>
                          <a:rPr lang="en-US" i="1">
                            <a:latin typeface="Cambria Math" panose="02040503050406030204" pitchFamily="18" charset="0"/>
                          </a:rPr>
                          <m:t>𝑖</m:t>
                        </m:r>
                      </m:sub>
                    </m:sSub>
                  </m:oMath>
                </a14:m>
                <a:r>
                  <a:rPr lang="en-US" dirty="0" smtClean="0"/>
                  <a:t> </a:t>
                </a:r>
                <a:r>
                  <a:rPr lang="en-US" dirty="0"/>
                  <a:t>is the </a:t>
                </a:r>
                <a:r>
                  <a:rPr lang="en-US" dirty="0" smtClean="0"/>
                  <a:t>first stage</a:t>
                </a:r>
                <a:endParaRPr lang="en-US" dirty="0"/>
              </a:p>
              <a:p>
                <a:r>
                  <a:rPr lang="en-US" dirty="0" smtClean="0"/>
                  <a:t>This assumption has two parts</a:t>
                </a:r>
              </a:p>
              <a:p>
                <a:pPr lvl="1"/>
                <a:r>
                  <a:rPr lang="en-US" dirty="0"/>
                  <a:t>The instrument is as good as randomly assigned (i.e., independent </a:t>
                </a:r>
                <a:r>
                  <a:rPr lang="en-US" dirty="0" smtClean="0"/>
                  <a:t>of potential </a:t>
                </a:r>
                <a:r>
                  <a:rPr lang="en-US" dirty="0"/>
                  <a:t>outcomes, conditional on </a:t>
                </a:r>
                <a:r>
                  <a:rPr lang="en-US" dirty="0" smtClean="0"/>
                  <a:t>covariates)</a:t>
                </a:r>
              </a:p>
              <a:p>
                <a:pPr lvl="1"/>
                <a:r>
                  <a:rPr lang="en-US" dirty="0" smtClean="0"/>
                  <a:t>The </a:t>
                </a:r>
                <a:r>
                  <a:rPr lang="en-US" dirty="0"/>
                  <a:t>instrument has no </a:t>
                </a:r>
                <a:r>
                  <a:rPr lang="en-US" dirty="0" smtClean="0"/>
                  <a:t>effect </a:t>
                </a:r>
                <a:r>
                  <a:rPr lang="en-US" dirty="0"/>
                  <a:t>on outcomes other than via </a:t>
                </a:r>
                <a:r>
                  <a:rPr lang="en-US" dirty="0" smtClean="0"/>
                  <a:t>the first-stage </a:t>
                </a:r>
                <a:r>
                  <a:rPr lang="en-US" dirty="0"/>
                  <a:t>channel</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43" t="-2241" r="-986"/>
                </a:stretch>
              </a:blipFill>
            </p:spPr>
            <p:txBody>
              <a:bodyPr/>
              <a:lstStyle/>
              <a:p>
                <a:r>
                  <a:rPr lang="en-US">
                    <a:noFill/>
                  </a:rPr>
                  <a:t> </a:t>
                </a:r>
              </a:p>
            </p:txBody>
          </p:sp>
        </mc:Fallback>
      </mc:AlternateContent>
    </p:spTree>
    <p:extLst>
      <p:ext uri="{BB962C8B-B14F-4D97-AF65-F5344CB8AC3E}">
        <p14:creationId xmlns:p14="http://schemas.microsoft.com/office/powerpoint/2010/main" val="2274242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IV Estimator</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Two stage least squares has two stages – two regressions</a:t>
                </a:r>
              </a:p>
              <a:p>
                <a:r>
                  <a:rPr lang="en-US" dirty="0" smtClean="0"/>
                  <a:t>In the first stage it isolates </a:t>
                </a:r>
                <a:r>
                  <a:rPr lang="en-US" dirty="0"/>
                  <a:t>the part of </a:t>
                </a:r>
                <a:r>
                  <a:rPr lang="en-US" i="1" dirty="0"/>
                  <a:t>X </a:t>
                </a:r>
                <a:r>
                  <a:rPr lang="en-US" dirty="0"/>
                  <a:t>that is uncorrelated with </a:t>
                </a:r>
                <a:r>
                  <a:rPr lang="en-US" i="1" dirty="0" smtClean="0"/>
                  <a:t>u by </a:t>
                </a:r>
                <a:r>
                  <a:rPr lang="en-US" dirty="0" smtClean="0"/>
                  <a:t>regressing </a:t>
                </a:r>
                <a:r>
                  <a:rPr lang="en-US" i="1" dirty="0"/>
                  <a:t>X</a:t>
                </a:r>
                <a:r>
                  <a:rPr lang="en-US" dirty="0"/>
                  <a:t> on </a:t>
                </a:r>
                <a:r>
                  <a:rPr lang="en-US" i="1" dirty="0"/>
                  <a:t>Z</a:t>
                </a:r>
                <a:r>
                  <a:rPr lang="en-US" dirty="0"/>
                  <a:t> using OLS</a:t>
                </a:r>
              </a:p>
              <a:p>
                <a:pPr marL="0" indent="0" algn="ctr">
                  <a:buNone/>
                </a:pPr>
                <a:r>
                  <a:rPr lang="en-US" i="1" dirty="0"/>
                  <a:t> </a:t>
                </a:r>
                <a:r>
                  <a:rPr lang="en-US" i="1" dirty="0" smtClean="0"/>
                  <a:t>X</a:t>
                </a:r>
                <a:r>
                  <a:rPr lang="en-US" i="1" baseline="-25000" dirty="0" smtClean="0"/>
                  <a:t>i</a:t>
                </a:r>
                <a:r>
                  <a:rPr lang="en-US" dirty="0" smtClean="0"/>
                  <a:t> </a:t>
                </a:r>
                <a:r>
                  <a:rPr lang="en-US" dirty="0"/>
                  <a:t>= </a:t>
                </a:r>
                <a:r>
                  <a:rPr lang="en-US" i="1" dirty="0">
                    <a:sym typeface="Symbol" panose="05050102010706020507" pitchFamily="18" charset="2"/>
                  </a:rPr>
                  <a:t></a:t>
                </a:r>
                <a:r>
                  <a:rPr lang="en-US" baseline="-25000" dirty="0"/>
                  <a:t>0</a:t>
                </a:r>
                <a:r>
                  <a:rPr lang="en-US" dirty="0"/>
                  <a:t> + </a:t>
                </a:r>
                <a:r>
                  <a:rPr lang="en-US" i="1" dirty="0">
                    <a:sym typeface="Symbol" panose="05050102010706020507" pitchFamily="18" charset="2"/>
                  </a:rPr>
                  <a:t></a:t>
                </a:r>
                <a:r>
                  <a:rPr lang="en-US" baseline="-25000" dirty="0"/>
                  <a:t>1</a:t>
                </a:r>
                <a:r>
                  <a:rPr lang="en-US" i="1" dirty="0"/>
                  <a:t>Z</a:t>
                </a:r>
                <a:r>
                  <a:rPr lang="en-US" i="1" baseline="-25000" dirty="0"/>
                  <a:t>i</a:t>
                </a:r>
                <a:r>
                  <a:rPr lang="en-US" dirty="0"/>
                  <a:t> + </a:t>
                </a:r>
                <a:r>
                  <a:rPr lang="en-US" i="1" dirty="0"/>
                  <a:t>v</a:t>
                </a:r>
                <a:r>
                  <a:rPr lang="en-US" i="1" baseline="-25000" dirty="0"/>
                  <a:t>i</a:t>
                </a:r>
                <a:r>
                  <a:rPr lang="en-US" dirty="0"/>
                  <a:t>	</a:t>
                </a:r>
                <a:endParaRPr lang="en-US" dirty="0" smtClean="0"/>
              </a:p>
              <a:p>
                <a:r>
                  <a:rPr lang="en-US" dirty="0" smtClean="0"/>
                  <a:t>Compute predicted values of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𝑋</m:t>
                        </m:r>
                      </m:e>
                      <m:sub>
                        <m:r>
                          <a:rPr lang="en-US" b="0" i="1" smtClean="0">
                            <a:latin typeface="Cambria Math" panose="02040503050406030204" pitchFamily="18" charset="0"/>
                          </a:rPr>
                          <m:t>𝑖</m:t>
                        </m:r>
                      </m:sub>
                    </m:sSub>
                    <m:r>
                      <a:rPr lang="en-US" b="0" i="1" smtClean="0">
                        <a:latin typeface="Cambria Math" panose="02040503050406030204" pitchFamily="18" charset="0"/>
                      </a:rPr>
                      <m:t> </m:t>
                    </m:r>
                  </m:oMath>
                </a14:m>
                <a:r>
                  <a:rPr lang="en-US" dirty="0" smtClean="0"/>
                  <a:t>(    ) using this regression results</a:t>
                </a:r>
              </a:p>
              <a:p>
                <a:r>
                  <a:rPr lang="en-US" dirty="0" smtClean="0"/>
                  <a:t>In the second stage regress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𝑌</m:t>
                        </m:r>
                      </m:e>
                      <m:sub>
                        <m:r>
                          <a:rPr lang="en-US" b="0" i="1" smtClean="0">
                            <a:latin typeface="Cambria Math" panose="02040503050406030204" pitchFamily="18" charset="0"/>
                          </a:rPr>
                          <m:t>𝑖</m:t>
                        </m:r>
                      </m:sub>
                    </m:sSub>
                  </m:oMath>
                </a14:m>
                <a:r>
                  <a:rPr lang="en-US" dirty="0" smtClean="0"/>
                  <a:t> on</a:t>
                </a:r>
                <a:r>
                  <a:rPr lang="en-US" dirty="0"/>
                  <a:t>	</a:t>
                </a:r>
                <a:r>
                  <a:rPr lang="en-US" dirty="0" smtClean="0"/>
                  <a:t>using OLS</a:t>
                </a:r>
              </a:p>
              <a:p>
                <a:r>
                  <a:rPr lang="en-US" dirty="0" smtClean="0"/>
                  <a:t>The resulting estimator is called the </a:t>
                </a:r>
                <a:r>
                  <a:rPr lang="en-US" dirty="0"/>
                  <a:t>T</a:t>
                </a:r>
                <a:r>
                  <a:rPr lang="en-US" dirty="0" smtClean="0"/>
                  <a:t>SLS estimator, </a:t>
                </a:r>
                <a:r>
                  <a:rPr lang="en-US" dirty="0"/>
                  <a:t>	</a:t>
                </a:r>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43" t="-2241" r="-754"/>
                </a:stretch>
              </a:blipFill>
            </p:spPr>
            <p:txBody>
              <a:bodyPr/>
              <a:lstStyle/>
              <a:p>
                <a:r>
                  <a:rPr lang="en-US">
                    <a:noFill/>
                  </a:rPr>
                  <a:t> </a:t>
                </a:r>
              </a:p>
            </p:txBody>
          </p:sp>
        </mc:Fallback>
      </mc:AlternateContent>
      <p:pic>
        <p:nvPicPr>
          <p:cNvPr id="33" name="Picture 32"/>
          <p:cNvPicPr>
            <a:picLocks noChangeAspect="1"/>
          </p:cNvPicPr>
          <p:nvPr/>
        </p:nvPicPr>
        <p:blipFill>
          <a:blip r:embed="rId3"/>
          <a:stretch>
            <a:fillRect/>
          </a:stretch>
        </p:blipFill>
        <p:spPr>
          <a:xfrm>
            <a:off x="5905524" y="4251734"/>
            <a:ext cx="380952" cy="466667"/>
          </a:xfrm>
          <a:prstGeom prst="rect">
            <a:avLst/>
          </a:prstGeom>
        </p:spPr>
      </p:pic>
      <p:pic>
        <p:nvPicPr>
          <p:cNvPr id="34" name="Picture 33"/>
          <p:cNvPicPr>
            <a:picLocks noChangeAspect="1"/>
          </p:cNvPicPr>
          <p:nvPr/>
        </p:nvPicPr>
        <p:blipFill>
          <a:blip r:embed="rId4"/>
          <a:stretch>
            <a:fillRect/>
          </a:stretch>
        </p:blipFill>
        <p:spPr>
          <a:xfrm>
            <a:off x="5871180" y="3714832"/>
            <a:ext cx="377985" cy="469433"/>
          </a:xfrm>
          <a:prstGeom prst="rect">
            <a:avLst/>
          </a:prstGeom>
        </p:spPr>
      </p:pic>
      <p:pic>
        <p:nvPicPr>
          <p:cNvPr id="35" name="Picture 34"/>
          <p:cNvPicPr>
            <a:picLocks noChangeAspect="1"/>
          </p:cNvPicPr>
          <p:nvPr/>
        </p:nvPicPr>
        <p:blipFill>
          <a:blip r:embed="rId5"/>
          <a:stretch>
            <a:fillRect/>
          </a:stretch>
        </p:blipFill>
        <p:spPr>
          <a:xfrm>
            <a:off x="8667123" y="4718401"/>
            <a:ext cx="704762" cy="476190"/>
          </a:xfrm>
          <a:prstGeom prst="rect">
            <a:avLst/>
          </a:prstGeom>
        </p:spPr>
      </p:pic>
    </p:spTree>
    <p:extLst>
      <p:ext uri="{BB962C8B-B14F-4D97-AF65-F5344CB8AC3E}">
        <p14:creationId xmlns:p14="http://schemas.microsoft.com/office/powerpoint/2010/main" val="2090891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Identification</a:t>
            </a:r>
            <a:endParaRPr lang="en-US" dirty="0"/>
          </a:p>
        </p:txBody>
      </p:sp>
      <p:sp>
        <p:nvSpPr>
          <p:cNvPr id="3" name="Content Placeholder 2"/>
          <p:cNvSpPr>
            <a:spLocks noGrp="1"/>
          </p:cNvSpPr>
          <p:nvPr>
            <p:ph idx="1"/>
          </p:nvPr>
        </p:nvSpPr>
        <p:spPr/>
        <p:txBody>
          <a:bodyPr>
            <a:normAutofit/>
          </a:bodyPr>
          <a:lstStyle/>
          <a:p>
            <a:pPr lvl="0"/>
            <a:r>
              <a:rPr lang="en-US" dirty="0" smtClean="0"/>
              <a:t>In </a:t>
            </a:r>
            <a:r>
              <a:rPr lang="en-US" dirty="0"/>
              <a:t>IV regression, whether the coefficients are identified depends on the relation between the number of instruments (</a:t>
            </a:r>
            <a:r>
              <a:rPr lang="en-US" i="1" dirty="0"/>
              <a:t>m</a:t>
            </a:r>
            <a:r>
              <a:rPr lang="en-US" dirty="0"/>
              <a:t>) and the number of endogenous regressors (</a:t>
            </a:r>
            <a:r>
              <a:rPr lang="en-US" i="1" dirty="0"/>
              <a:t>k</a:t>
            </a:r>
            <a:r>
              <a:rPr lang="en-US" dirty="0"/>
              <a:t>)</a:t>
            </a:r>
          </a:p>
          <a:p>
            <a:pPr lvl="0"/>
            <a:r>
              <a:rPr lang="en-US" dirty="0"/>
              <a:t>Intuitively, if there are fewer instruments than endogenous regressors, we can’t estimate </a:t>
            </a:r>
            <a:r>
              <a:rPr lang="en-US" i="1" dirty="0">
                <a:sym typeface="Symbol" panose="05050102010706020507" pitchFamily="18" charset="2"/>
              </a:rPr>
              <a:t></a:t>
            </a:r>
            <a:r>
              <a:rPr lang="en-US" baseline="-25000" dirty="0"/>
              <a:t>1</a:t>
            </a:r>
            <a:r>
              <a:rPr lang="en-US" dirty="0"/>
              <a:t>,…,</a:t>
            </a:r>
            <a:r>
              <a:rPr lang="en-US" i="1" dirty="0">
                <a:sym typeface="Symbol" panose="05050102010706020507" pitchFamily="18" charset="2"/>
              </a:rPr>
              <a:t></a:t>
            </a:r>
            <a:r>
              <a:rPr lang="en-US" i="1" baseline="-25000" dirty="0"/>
              <a:t>k</a:t>
            </a:r>
            <a:endParaRPr lang="en-US" dirty="0"/>
          </a:p>
          <a:p>
            <a:r>
              <a:rPr lang="en-US" dirty="0"/>
              <a:t>The coefficients </a:t>
            </a:r>
            <a:r>
              <a:rPr lang="en-US" i="1" dirty="0">
                <a:sym typeface="Symbol" panose="05050102010706020507" pitchFamily="18" charset="2"/>
              </a:rPr>
              <a:t></a:t>
            </a:r>
            <a:r>
              <a:rPr lang="en-US" baseline="-25000" dirty="0"/>
              <a:t>1</a:t>
            </a:r>
            <a:r>
              <a:rPr lang="en-US" dirty="0"/>
              <a:t>,…,</a:t>
            </a:r>
            <a:r>
              <a:rPr lang="en-US" i="1" dirty="0">
                <a:sym typeface="Symbol" panose="05050102010706020507" pitchFamily="18" charset="2"/>
              </a:rPr>
              <a:t></a:t>
            </a:r>
            <a:r>
              <a:rPr lang="en-US" i="1" baseline="-25000" dirty="0"/>
              <a:t>k</a:t>
            </a:r>
            <a:r>
              <a:rPr lang="en-US" dirty="0"/>
              <a:t> are said to be</a:t>
            </a:r>
            <a:r>
              <a:rPr lang="en-US" dirty="0" smtClean="0"/>
              <a:t>:</a:t>
            </a:r>
          </a:p>
          <a:p>
            <a:pPr lvl="1"/>
            <a:r>
              <a:rPr lang="en-US" dirty="0"/>
              <a:t>exactly identified if </a:t>
            </a:r>
            <a:r>
              <a:rPr lang="en-US" i="1" dirty="0"/>
              <a:t>m</a:t>
            </a:r>
            <a:r>
              <a:rPr lang="en-US" dirty="0"/>
              <a:t> = </a:t>
            </a:r>
            <a:r>
              <a:rPr lang="en-US" i="1" dirty="0" smtClean="0"/>
              <a:t>k</a:t>
            </a:r>
          </a:p>
          <a:p>
            <a:pPr lvl="1"/>
            <a:r>
              <a:rPr lang="en-US" dirty="0"/>
              <a:t>overidentified if m &gt; </a:t>
            </a:r>
            <a:r>
              <a:rPr lang="en-US" dirty="0" smtClean="0"/>
              <a:t>k</a:t>
            </a:r>
          </a:p>
          <a:p>
            <a:pPr lvl="1"/>
            <a:r>
              <a:rPr lang="en-US" dirty="0"/>
              <a:t>underidentified if m &lt; k</a:t>
            </a:r>
          </a:p>
        </p:txBody>
      </p:sp>
    </p:spTree>
    <p:extLst>
      <p:ext uri="{BB962C8B-B14F-4D97-AF65-F5344CB8AC3E}">
        <p14:creationId xmlns:p14="http://schemas.microsoft.com/office/powerpoint/2010/main" val="2237485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Checking Instrument Validity: Relevance</a:t>
            </a:r>
            <a:endParaRPr lang="en-US" dirty="0"/>
          </a:p>
        </p:txBody>
      </p:sp>
      <p:sp>
        <p:nvSpPr>
          <p:cNvPr id="3" name="Content Placeholder 2"/>
          <p:cNvSpPr>
            <a:spLocks noGrp="1"/>
          </p:cNvSpPr>
          <p:nvPr>
            <p:ph idx="1"/>
          </p:nvPr>
        </p:nvSpPr>
        <p:spPr/>
        <p:txBody>
          <a:bodyPr/>
          <a:lstStyle/>
          <a:p>
            <a:r>
              <a:rPr lang="en-US" dirty="0" smtClean="0"/>
              <a:t>First stage regression</a:t>
            </a:r>
          </a:p>
          <a:p>
            <a:pPr marL="0" indent="0" algn="ctr">
              <a:buNone/>
            </a:pPr>
            <a:r>
              <a:rPr lang="en-US" i="1" dirty="0"/>
              <a:t>X</a:t>
            </a:r>
            <a:r>
              <a:rPr lang="en-US" i="1" baseline="-25000" dirty="0"/>
              <a:t>i</a:t>
            </a:r>
            <a:r>
              <a:rPr lang="en-US" dirty="0"/>
              <a:t> = </a:t>
            </a:r>
            <a:r>
              <a:rPr lang="en-US" i="1" dirty="0">
                <a:sym typeface="Symbol" panose="05050102010706020507" pitchFamily="18" charset="2"/>
              </a:rPr>
              <a:t></a:t>
            </a:r>
            <a:r>
              <a:rPr lang="en-US" baseline="-25000" dirty="0"/>
              <a:t>0</a:t>
            </a:r>
            <a:r>
              <a:rPr lang="en-US" dirty="0"/>
              <a:t> + </a:t>
            </a:r>
            <a:r>
              <a:rPr lang="en-US" i="1" dirty="0">
                <a:sym typeface="Symbol" panose="05050102010706020507" pitchFamily="18" charset="2"/>
              </a:rPr>
              <a:t></a:t>
            </a:r>
            <a:r>
              <a:rPr lang="en-US" baseline="-25000" dirty="0"/>
              <a:t>1</a:t>
            </a:r>
            <a:r>
              <a:rPr lang="en-US" i="1" dirty="0"/>
              <a:t>Z</a:t>
            </a:r>
            <a:r>
              <a:rPr lang="en-US" baseline="-25000" dirty="0"/>
              <a:t>1</a:t>
            </a:r>
            <a:r>
              <a:rPr lang="en-US" i="1" baseline="-25000" dirty="0"/>
              <a:t>i</a:t>
            </a:r>
            <a:r>
              <a:rPr lang="en-US" dirty="0"/>
              <a:t> +…+ </a:t>
            </a:r>
            <a:r>
              <a:rPr lang="en-US" i="1" dirty="0">
                <a:sym typeface="Symbol" panose="05050102010706020507" pitchFamily="18" charset="2"/>
              </a:rPr>
              <a:t></a:t>
            </a:r>
            <a:r>
              <a:rPr lang="en-US" i="1" baseline="-25000" dirty="0" err="1"/>
              <a:t>mi</a:t>
            </a:r>
            <a:r>
              <a:rPr lang="en-US" i="1" dirty="0" err="1"/>
              <a:t>Z</a:t>
            </a:r>
            <a:r>
              <a:rPr lang="en-US" i="1" baseline="-25000" dirty="0" err="1"/>
              <a:t>mi</a:t>
            </a:r>
            <a:r>
              <a:rPr lang="en-US" dirty="0"/>
              <a:t> + </a:t>
            </a:r>
            <a:r>
              <a:rPr lang="en-US" i="1" dirty="0">
                <a:sym typeface="Symbol" panose="05050102010706020507" pitchFamily="18" charset="2"/>
              </a:rPr>
              <a:t></a:t>
            </a:r>
            <a:r>
              <a:rPr lang="en-US" i="1" baseline="-25000" dirty="0"/>
              <a:t>m</a:t>
            </a:r>
            <a:r>
              <a:rPr lang="en-US" baseline="-25000" dirty="0"/>
              <a:t>+1</a:t>
            </a:r>
            <a:r>
              <a:rPr lang="en-US" i="1" baseline="-25000" dirty="0"/>
              <a:t>i</a:t>
            </a:r>
            <a:r>
              <a:rPr lang="en-US" i="1" dirty="0"/>
              <a:t>W</a:t>
            </a:r>
            <a:r>
              <a:rPr lang="en-US" baseline="-25000" dirty="0"/>
              <a:t>1</a:t>
            </a:r>
            <a:r>
              <a:rPr lang="en-US" i="1" baseline="-25000" dirty="0"/>
              <a:t>i</a:t>
            </a:r>
            <a:r>
              <a:rPr lang="en-US" dirty="0"/>
              <a:t> +…+ </a:t>
            </a:r>
            <a:r>
              <a:rPr lang="en-US" i="1" dirty="0">
                <a:sym typeface="Symbol" panose="05050102010706020507" pitchFamily="18" charset="2"/>
              </a:rPr>
              <a:t></a:t>
            </a:r>
            <a:r>
              <a:rPr lang="en-US" i="1" baseline="-25000" dirty="0" err="1"/>
              <a:t>m</a:t>
            </a:r>
            <a:r>
              <a:rPr lang="en-US" baseline="-25000" dirty="0" err="1"/>
              <a:t>+</a:t>
            </a:r>
            <a:r>
              <a:rPr lang="en-US" i="1" baseline="-25000" dirty="0" err="1"/>
              <a:t>ki</a:t>
            </a:r>
            <a:r>
              <a:rPr lang="en-US" i="1" dirty="0" err="1"/>
              <a:t>W</a:t>
            </a:r>
            <a:r>
              <a:rPr lang="en-US" i="1" baseline="-25000" dirty="0" err="1"/>
              <a:t>ki</a:t>
            </a:r>
            <a:r>
              <a:rPr lang="en-US" dirty="0"/>
              <a:t> + </a:t>
            </a:r>
            <a:r>
              <a:rPr lang="en-US" i="1" dirty="0" err="1" smtClean="0"/>
              <a:t>u</a:t>
            </a:r>
            <a:r>
              <a:rPr lang="en-US" i="1" baseline="-25000" dirty="0" err="1" smtClean="0"/>
              <a:t>i</a:t>
            </a:r>
            <a:endParaRPr lang="en-US" i="1" baseline="-25000" dirty="0" smtClean="0"/>
          </a:p>
          <a:p>
            <a:r>
              <a:rPr lang="en-US" dirty="0"/>
              <a:t>The instruments are relevant if at least one of </a:t>
            </a:r>
            <a:r>
              <a:rPr lang="en-US" i="1" dirty="0">
                <a:sym typeface="Symbol" panose="05050102010706020507" pitchFamily="18" charset="2"/>
              </a:rPr>
              <a:t></a:t>
            </a:r>
            <a:r>
              <a:rPr lang="en-US" baseline="-25000" dirty="0"/>
              <a:t>1</a:t>
            </a:r>
            <a:r>
              <a:rPr lang="en-US" dirty="0"/>
              <a:t>,…,</a:t>
            </a:r>
            <a:r>
              <a:rPr lang="en-US" i="1" dirty="0">
                <a:sym typeface="Symbol" panose="05050102010706020507" pitchFamily="18" charset="2"/>
              </a:rPr>
              <a:t></a:t>
            </a:r>
            <a:r>
              <a:rPr lang="en-US" i="1" baseline="-25000" dirty="0"/>
              <a:t>m</a:t>
            </a:r>
            <a:r>
              <a:rPr lang="en-US" dirty="0"/>
              <a:t> are </a:t>
            </a:r>
            <a:r>
              <a:rPr lang="en-US" dirty="0" smtClean="0"/>
              <a:t>nonzero</a:t>
            </a:r>
          </a:p>
          <a:p>
            <a:r>
              <a:rPr lang="en-US" dirty="0"/>
              <a:t>The instruments are said to be </a:t>
            </a:r>
            <a:r>
              <a:rPr lang="en-US" b="1" i="1" dirty="0"/>
              <a:t>weak</a:t>
            </a:r>
            <a:r>
              <a:rPr lang="en-US" dirty="0"/>
              <a:t> if all the </a:t>
            </a:r>
            <a:r>
              <a:rPr lang="en-US" i="1" dirty="0">
                <a:sym typeface="Symbol" panose="05050102010706020507" pitchFamily="18" charset="2"/>
              </a:rPr>
              <a:t></a:t>
            </a:r>
            <a:r>
              <a:rPr lang="en-US" baseline="-25000" dirty="0"/>
              <a:t>1</a:t>
            </a:r>
            <a:r>
              <a:rPr lang="en-US" dirty="0"/>
              <a:t>,…,</a:t>
            </a:r>
            <a:r>
              <a:rPr lang="en-US" i="1" dirty="0">
                <a:sym typeface="Symbol" panose="05050102010706020507" pitchFamily="18" charset="2"/>
              </a:rPr>
              <a:t></a:t>
            </a:r>
            <a:r>
              <a:rPr lang="en-US" i="1" baseline="-25000" dirty="0"/>
              <a:t>m</a:t>
            </a:r>
            <a:r>
              <a:rPr lang="en-US" dirty="0"/>
              <a:t> are either zero or nearly </a:t>
            </a:r>
            <a:r>
              <a:rPr lang="en-US" dirty="0" smtClean="0"/>
              <a:t>zero</a:t>
            </a:r>
          </a:p>
          <a:p>
            <a:r>
              <a:rPr lang="en-US" b="1" i="1" dirty="0"/>
              <a:t>Weak instruments</a:t>
            </a:r>
            <a:r>
              <a:rPr lang="en-US" dirty="0"/>
              <a:t> explain very little of the variation in </a:t>
            </a:r>
            <a:r>
              <a:rPr lang="en-US" i="1" dirty="0"/>
              <a:t>X</a:t>
            </a:r>
            <a:r>
              <a:rPr lang="en-US" dirty="0"/>
              <a:t>, beyond that explained by the </a:t>
            </a:r>
            <a:r>
              <a:rPr lang="en-US" i="1" dirty="0" smtClean="0"/>
              <a:t>W</a:t>
            </a:r>
            <a:r>
              <a:rPr lang="en-US" dirty="0" smtClean="0"/>
              <a:t>’s</a:t>
            </a:r>
          </a:p>
          <a:p>
            <a:r>
              <a:rPr lang="en-US" dirty="0"/>
              <a:t>If instruments are weak, the usual methods of inference are unreliable – potentially very unreliable</a:t>
            </a:r>
          </a:p>
        </p:txBody>
      </p:sp>
    </p:spTree>
    <p:extLst>
      <p:ext uri="{BB962C8B-B14F-4D97-AF65-F5344CB8AC3E}">
        <p14:creationId xmlns:p14="http://schemas.microsoft.com/office/powerpoint/2010/main" val="2127266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Measuring </a:t>
            </a:r>
            <a:r>
              <a:rPr lang="en-US" dirty="0" smtClean="0"/>
              <a:t>Instrument Strength in Practice</a:t>
            </a:r>
            <a:r>
              <a:rPr lang="en-US" dirty="0"/>
              <a:t>:</a:t>
            </a:r>
            <a:br>
              <a:rPr lang="en-US" dirty="0"/>
            </a:br>
            <a:r>
              <a:rPr lang="en-US" dirty="0"/>
              <a:t>The first-stage </a:t>
            </a:r>
            <a:r>
              <a:rPr lang="en-US" i="1" dirty="0"/>
              <a:t>F</a:t>
            </a:r>
            <a:r>
              <a:rPr lang="en-US" dirty="0"/>
              <a:t>-statistic</a:t>
            </a:r>
          </a:p>
        </p:txBody>
      </p:sp>
      <p:sp>
        <p:nvSpPr>
          <p:cNvPr id="3" name="Content Placeholder 2"/>
          <p:cNvSpPr>
            <a:spLocks noGrp="1"/>
          </p:cNvSpPr>
          <p:nvPr>
            <p:ph idx="1"/>
          </p:nvPr>
        </p:nvSpPr>
        <p:spPr/>
        <p:txBody>
          <a:bodyPr>
            <a:normAutofit lnSpcReduction="10000"/>
          </a:bodyPr>
          <a:lstStyle/>
          <a:p>
            <a:pPr lvl="0"/>
            <a:r>
              <a:rPr lang="en-US" dirty="0"/>
              <a:t>The first stage regression (one </a:t>
            </a:r>
            <a:r>
              <a:rPr lang="en-US" i="1" dirty="0"/>
              <a:t>X</a:t>
            </a:r>
            <a:r>
              <a:rPr lang="en-US" dirty="0" smtClean="0"/>
              <a:t>): regress </a:t>
            </a:r>
            <a:r>
              <a:rPr lang="en-US" i="1" dirty="0"/>
              <a:t>X</a:t>
            </a:r>
            <a:r>
              <a:rPr lang="en-US" dirty="0"/>
              <a:t> on </a:t>
            </a:r>
            <a:r>
              <a:rPr lang="en-US" i="1" dirty="0"/>
              <a:t>Z</a:t>
            </a:r>
            <a:r>
              <a:rPr lang="en-US" baseline="-25000" dirty="0"/>
              <a:t>1</a:t>
            </a:r>
            <a:r>
              <a:rPr lang="en-US" dirty="0"/>
              <a:t>,..,</a:t>
            </a:r>
            <a:r>
              <a:rPr lang="en-US" i="1" dirty="0"/>
              <a:t>Z</a:t>
            </a:r>
            <a:r>
              <a:rPr lang="en-US" i="1" baseline="-25000" dirty="0"/>
              <a:t>m</a:t>
            </a:r>
            <a:r>
              <a:rPr lang="en-US" dirty="0"/>
              <a:t>,</a:t>
            </a:r>
            <a:r>
              <a:rPr lang="en-US" i="1" dirty="0"/>
              <a:t>W</a:t>
            </a:r>
            <a:r>
              <a:rPr lang="en-US" baseline="-25000" dirty="0"/>
              <a:t>1</a:t>
            </a:r>
            <a:r>
              <a:rPr lang="en-US" dirty="0"/>
              <a:t>,…,</a:t>
            </a:r>
            <a:r>
              <a:rPr lang="en-US" i="1" dirty="0" err="1" smtClean="0"/>
              <a:t>W</a:t>
            </a:r>
            <a:r>
              <a:rPr lang="en-US" i="1" baseline="-25000" dirty="0" err="1" smtClean="0"/>
              <a:t>k</a:t>
            </a:r>
            <a:endParaRPr lang="en-US" dirty="0"/>
          </a:p>
          <a:p>
            <a:pPr lvl="0"/>
            <a:r>
              <a:rPr lang="en-US" dirty="0"/>
              <a:t>Totally irrelevant </a:t>
            </a:r>
            <a:r>
              <a:rPr lang="en-US" dirty="0" smtClean="0"/>
              <a:t>instruments: </a:t>
            </a:r>
            <a:r>
              <a:rPr lang="en-US" i="1" dirty="0"/>
              <a:t>all</a:t>
            </a:r>
            <a:r>
              <a:rPr lang="en-US" dirty="0"/>
              <a:t> the coefficients on </a:t>
            </a:r>
            <a:r>
              <a:rPr lang="en-US" i="1" dirty="0"/>
              <a:t>Z</a:t>
            </a:r>
            <a:r>
              <a:rPr lang="en-US" baseline="-25000" dirty="0"/>
              <a:t>1</a:t>
            </a:r>
            <a:r>
              <a:rPr lang="en-US" dirty="0"/>
              <a:t>,…,</a:t>
            </a:r>
            <a:r>
              <a:rPr lang="en-US" i="1" dirty="0" err="1"/>
              <a:t>Z</a:t>
            </a:r>
            <a:r>
              <a:rPr lang="en-US" i="1" baseline="-25000" dirty="0" err="1"/>
              <a:t>m</a:t>
            </a:r>
            <a:r>
              <a:rPr lang="en-US" baseline="-25000" dirty="0"/>
              <a:t> </a:t>
            </a:r>
            <a:r>
              <a:rPr lang="en-US" dirty="0"/>
              <a:t>are </a:t>
            </a:r>
            <a:r>
              <a:rPr lang="en-US" dirty="0" smtClean="0"/>
              <a:t>zero</a:t>
            </a:r>
            <a:endParaRPr lang="en-US" dirty="0"/>
          </a:p>
          <a:p>
            <a:pPr lvl="0"/>
            <a:r>
              <a:rPr lang="en-US" dirty="0" smtClean="0"/>
              <a:t>The </a:t>
            </a:r>
            <a:r>
              <a:rPr lang="en-US" b="1" i="1" dirty="0" smtClean="0"/>
              <a:t>first-stage F-statistic</a:t>
            </a:r>
            <a:r>
              <a:rPr lang="en-US" dirty="0" smtClean="0"/>
              <a:t> tests the strength of instruments in the first stage regression</a:t>
            </a:r>
          </a:p>
          <a:p>
            <a:r>
              <a:rPr lang="en-US" i="1" dirty="0" smtClean="0"/>
              <a:t>Rule-of-thumb:  If the first stage F-statistic is less than 10, then the set of instruments is weak</a:t>
            </a:r>
          </a:p>
          <a:p>
            <a:pPr lvl="0"/>
            <a:r>
              <a:rPr lang="en-US" dirty="0" smtClean="0"/>
              <a:t>Weak </a:t>
            </a:r>
            <a:r>
              <a:rPr lang="en-US" dirty="0"/>
              <a:t>instruments imply a small first stage </a:t>
            </a:r>
            <a:r>
              <a:rPr lang="en-US" i="1" dirty="0" smtClean="0"/>
              <a:t>F</a:t>
            </a:r>
            <a:r>
              <a:rPr lang="en-US" dirty="0" smtClean="0"/>
              <a:t>-statistic</a:t>
            </a:r>
            <a:endParaRPr lang="en-US" dirty="0"/>
          </a:p>
          <a:p>
            <a:pPr lvl="0"/>
            <a:r>
              <a:rPr lang="en-US" dirty="0"/>
              <a:t>If so, the TSLS estimator will be biased, and statistical inferences (standard errors, hypothesis tests, confidence intervals) can be </a:t>
            </a:r>
            <a:r>
              <a:rPr lang="en-US" dirty="0" smtClean="0"/>
              <a:t>misleading</a:t>
            </a:r>
            <a:endParaRPr lang="en-US" dirty="0"/>
          </a:p>
          <a:p>
            <a:pPr lvl="0"/>
            <a:endParaRPr lang="en-US" dirty="0"/>
          </a:p>
        </p:txBody>
      </p:sp>
    </p:spTree>
    <p:extLst>
      <p:ext uri="{BB962C8B-B14F-4D97-AF65-F5344CB8AC3E}">
        <p14:creationId xmlns:p14="http://schemas.microsoft.com/office/powerpoint/2010/main" val="12405531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4680</TotalTime>
  <Words>2457</Words>
  <Application>Microsoft Office PowerPoint</Application>
  <PresentationFormat>Widescreen</PresentationFormat>
  <Paragraphs>243</Paragraphs>
  <Slides>44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Arial</vt:lpstr>
      <vt:lpstr>Calibri</vt:lpstr>
      <vt:lpstr>Calibri Light</vt:lpstr>
      <vt:lpstr>Cambria Math</vt:lpstr>
      <vt:lpstr>Symbol</vt:lpstr>
      <vt:lpstr>Office Theme</vt:lpstr>
      <vt:lpstr>Research in Development Economics: Using IV Regressions in Empirical Work Dr. Kamiljon T. Akramov IFPRI, Washington, DC, USA </vt:lpstr>
      <vt:lpstr>Outline</vt:lpstr>
      <vt:lpstr>Principles of IV estimation</vt:lpstr>
      <vt:lpstr>Principles of IV estimation (cont.)</vt:lpstr>
      <vt:lpstr>IV conditions</vt:lpstr>
      <vt:lpstr>The IV Estimator</vt:lpstr>
      <vt:lpstr>Identification</vt:lpstr>
      <vt:lpstr>Checking Instrument Validity: Relevance</vt:lpstr>
      <vt:lpstr>Measuring Instrument Strength in Practice: The first-stage F-statistic</vt:lpstr>
      <vt:lpstr>What to Do If You Have Weak Instruments?</vt:lpstr>
      <vt:lpstr>Checking Instrument Validity: Exogeniety</vt:lpstr>
      <vt:lpstr>Testing overidentifying restrictions</vt:lpstr>
      <vt:lpstr>The J-test of Overidentifying Restrictions </vt:lpstr>
      <vt:lpstr>The J-test of Overidentifying Restrictions (cont.)</vt:lpstr>
      <vt:lpstr>How to find valid instruments</vt:lpstr>
      <vt:lpstr>Example 1: Colonial Origins of Comparative Development by Acemoglu et al. (2001)</vt:lpstr>
      <vt:lpstr>Overview of identification strategy</vt:lpstr>
      <vt:lpstr>Reduced form relationship in a graph</vt:lpstr>
      <vt:lpstr>Empirical specification</vt:lpstr>
      <vt:lpstr>Sources of bias in OLS regression</vt:lpstr>
      <vt:lpstr>Discussion questions: identification</vt:lpstr>
      <vt:lpstr>Discussion questions: interpretation</vt:lpstr>
      <vt:lpstr>Scholarly debate</vt:lpstr>
      <vt:lpstr>Example 2: Foreign aid and economic growth (Akramov 2012)</vt:lpstr>
      <vt:lpstr>What is ODA?</vt:lpstr>
      <vt:lpstr>Past studies on aid-growth relationship</vt:lpstr>
      <vt:lpstr>This study</vt:lpstr>
      <vt:lpstr>Analytical framework</vt:lpstr>
      <vt:lpstr>Hypotheses</vt:lpstr>
      <vt:lpstr>Model specifications</vt:lpstr>
      <vt:lpstr>Econometric estimation issues and identification</vt:lpstr>
      <vt:lpstr>Econometric estimation issues and identification (cont.)</vt:lpstr>
      <vt:lpstr>Econometric estimation issues and identification (cont.)</vt:lpstr>
      <vt:lpstr>Econometric estimation issues and identification (cont.)</vt:lpstr>
      <vt:lpstr>Econometric estimation issues and identification (cont.)</vt:lpstr>
      <vt:lpstr>Results</vt:lpstr>
      <vt:lpstr>Instrument for aid</vt:lpstr>
      <vt:lpstr>Instrument for aid: modifications &amp; extensions</vt:lpstr>
      <vt:lpstr>Instrument for aid: modifications &amp; extensions (cont.)</vt:lpstr>
      <vt:lpstr>Instrument for governance (democracy)</vt:lpstr>
      <vt:lpstr>Main results</vt:lpstr>
      <vt:lpstr>Data and empirical analysis</vt:lpstr>
      <vt:lpstr>Discussion questions: identification</vt:lpstr>
      <vt:lpstr>Discussion questions: interpretation</vt:lpstr>
    </vt:vector>
  </TitlesOfParts>
  <Company>IFPRI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Instrumental Variable Regressions 2 Dr. Kamiljon T. Akramov IFPRI, Washington, DC, USA</dc:title>
  <dc:creator>Akramov, Kamiljon (IFPRI)</dc:creator>
  <cp:lastModifiedBy>Akramov, Kamiljon (IFPRI)</cp:lastModifiedBy>
  <cp:revision>51</cp:revision>
  <dcterms:created xsi:type="dcterms:W3CDTF">2014-05-27T02:18:19Z</dcterms:created>
  <dcterms:modified xsi:type="dcterms:W3CDTF">2016-09-20T16:37:16Z</dcterms:modified>
</cp:coreProperties>
</file>