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4" r:id="rId3"/>
    <p:sldId id="307" r:id="rId4"/>
    <p:sldId id="305" r:id="rId5"/>
    <p:sldId id="308" r:id="rId6"/>
    <p:sldId id="310" r:id="rId7"/>
    <p:sldId id="311" r:id="rId8"/>
    <p:sldId id="312" r:id="rId9"/>
    <p:sldId id="309" r:id="rId10"/>
    <p:sldId id="31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34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6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58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57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893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79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223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9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7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38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567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E9BB5-BBE9-4B8B-ADED-9A54ADBDF260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322D-9361-4E2B-B37F-EC3676A91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78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625389"/>
          </a:xfrm>
        </p:spPr>
        <p:txBody>
          <a:bodyPr>
            <a:normAutofit/>
          </a:bodyPr>
          <a:lstStyle/>
          <a:p>
            <a:pPr algn="l"/>
            <a:r>
              <a:rPr lang="en-US" sz="4400" dirty="0" smtClean="0"/>
              <a:t>Research in Development Economics: </a:t>
            </a:r>
            <a:r>
              <a:rPr lang="en-US" sz="4400" dirty="0" smtClean="0"/>
              <a:t>Natural Experiments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dirty="0" smtClean="0"/>
              <a:t>Dr. Kamiljon T. Akramov</a:t>
            </a:r>
            <a:br>
              <a:rPr lang="en-US" sz="2800" dirty="0" smtClean="0"/>
            </a:br>
            <a:r>
              <a:rPr lang="en-US" sz="2800" dirty="0" smtClean="0"/>
              <a:t>IFPRI, Washington, DC, USA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88664"/>
            <a:ext cx="9144000" cy="969135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669900"/>
                </a:solidFill>
              </a:rPr>
              <a:t>Training </a:t>
            </a:r>
            <a:r>
              <a:rPr lang="en-US" dirty="0">
                <a:solidFill>
                  <a:srgbClr val="669900"/>
                </a:solidFill>
              </a:rPr>
              <a:t>Course on Applied Econometric Analysis</a:t>
            </a:r>
          </a:p>
          <a:p>
            <a:pPr algn="l"/>
            <a:r>
              <a:rPr lang="en-US" dirty="0" smtClean="0">
                <a:solidFill>
                  <a:srgbClr val="669900"/>
                </a:solidFill>
              </a:rPr>
              <a:t>September 13-23, 2016, </a:t>
            </a:r>
            <a:r>
              <a:rPr lang="en-US" dirty="0">
                <a:solidFill>
                  <a:srgbClr val="669900"/>
                </a:solidFill>
              </a:rPr>
              <a:t>WIUT, Tashkent, Uzbekistan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332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study finds that </a:t>
            </a:r>
            <a:r>
              <a:rPr lang="en-US" dirty="0"/>
              <a:t>villages that were assigned a </a:t>
            </a:r>
            <a:r>
              <a:rPr lang="en-US" dirty="0" smtClean="0"/>
              <a:t>higher share </a:t>
            </a:r>
            <a:r>
              <a:rPr lang="en-US" dirty="0"/>
              <a:t>of migrants from </a:t>
            </a:r>
            <a:r>
              <a:rPr lang="en-US" dirty="0" err="1"/>
              <a:t>agroclimatically</a:t>
            </a:r>
            <a:r>
              <a:rPr lang="en-US" dirty="0"/>
              <a:t> similar origins in </a:t>
            </a:r>
            <a:r>
              <a:rPr lang="en-US" dirty="0" smtClean="0"/>
              <a:t>inner island </a:t>
            </a:r>
            <a:r>
              <a:rPr lang="en-US" dirty="0"/>
              <a:t>exhibit </a:t>
            </a:r>
            <a:r>
              <a:rPr lang="en-US" dirty="0" smtClean="0"/>
              <a:t>greater rice </a:t>
            </a:r>
            <a:r>
              <a:rPr lang="en-US" dirty="0"/>
              <a:t>productivity compared to villages that were assigned migrants from less </a:t>
            </a:r>
            <a:r>
              <a:rPr lang="en-US" dirty="0" smtClean="0"/>
              <a:t>similar origins</a:t>
            </a:r>
          </a:p>
          <a:p>
            <a:r>
              <a:rPr lang="en-US" dirty="0" smtClean="0"/>
              <a:t>It finds large effects for </a:t>
            </a:r>
            <a:r>
              <a:rPr lang="en-US" dirty="0"/>
              <a:t>rice and </a:t>
            </a:r>
            <a:r>
              <a:rPr lang="en-US" dirty="0" smtClean="0"/>
              <a:t>moderate </a:t>
            </a:r>
            <a:r>
              <a:rPr lang="en-US" dirty="0"/>
              <a:t>effects for other food </a:t>
            </a:r>
            <a:r>
              <a:rPr lang="en-US" dirty="0" smtClean="0"/>
              <a:t>crops</a:t>
            </a:r>
          </a:p>
          <a:p>
            <a:r>
              <a:rPr lang="en-US" dirty="0" smtClean="0"/>
              <a:t>Findings suggest </a:t>
            </a:r>
            <a:r>
              <a:rPr lang="en-US" dirty="0"/>
              <a:t>that </a:t>
            </a:r>
            <a:r>
              <a:rPr lang="en-US" dirty="0" smtClean="0"/>
              <a:t>some of </a:t>
            </a:r>
            <a:r>
              <a:rPr lang="en-US" dirty="0"/>
              <a:t>the observed spatial productivity gaps may be explained by barriers to </a:t>
            </a:r>
            <a:r>
              <a:rPr lang="en-US" dirty="0" smtClean="0"/>
              <a:t>transferring skills </a:t>
            </a:r>
            <a:r>
              <a:rPr lang="en-US" dirty="0"/>
              <a:t>and ultimately adjusting to new economic </a:t>
            </a:r>
            <a:r>
              <a:rPr lang="en-US" dirty="0" smtClean="0"/>
              <a:t>environments</a:t>
            </a:r>
          </a:p>
          <a:p>
            <a:r>
              <a:rPr lang="en-US" dirty="0" smtClean="0"/>
              <a:t>The results have </a:t>
            </a:r>
            <a:r>
              <a:rPr lang="en-US" dirty="0"/>
              <a:t>important implications for the design of future </a:t>
            </a:r>
            <a:r>
              <a:rPr lang="en-US" dirty="0" smtClean="0"/>
              <a:t>resettlement programs</a:t>
            </a:r>
          </a:p>
          <a:p>
            <a:pPr lvl="1"/>
            <a:r>
              <a:rPr lang="en-US" dirty="0" smtClean="0"/>
              <a:t>Evidence </a:t>
            </a:r>
            <a:r>
              <a:rPr lang="en-US" dirty="0"/>
              <a:t>from a simulation exercise </a:t>
            </a:r>
            <a:r>
              <a:rPr lang="en-US" dirty="0" smtClean="0"/>
              <a:t>suggests sizable aggregate </a:t>
            </a:r>
            <a:r>
              <a:rPr lang="en-US" dirty="0"/>
              <a:t>rice productivity gains from optimally allocating migrants on the basis </a:t>
            </a:r>
            <a:r>
              <a:rPr lang="en-US" dirty="0" smtClean="0"/>
              <a:t>of agroclimatic similarity</a:t>
            </a:r>
          </a:p>
          <a:p>
            <a:r>
              <a:rPr lang="en-US" dirty="0" smtClean="0"/>
              <a:t>Paper finds </a:t>
            </a:r>
            <a:r>
              <a:rPr lang="en-US" dirty="0"/>
              <a:t>the largest barriers to transferability for </a:t>
            </a:r>
            <a:r>
              <a:rPr lang="en-US" dirty="0" smtClean="0"/>
              <a:t>soil-specific skills </a:t>
            </a:r>
            <a:r>
              <a:rPr lang="en-US" dirty="0"/>
              <a:t>and for villages in the bottom </a:t>
            </a:r>
            <a:r>
              <a:rPr lang="en-US" dirty="0" err="1"/>
              <a:t>tercile</a:t>
            </a:r>
            <a:r>
              <a:rPr lang="en-US" dirty="0"/>
              <a:t> of agroclimatic </a:t>
            </a:r>
            <a:r>
              <a:rPr lang="en-US" dirty="0" smtClean="0"/>
              <a:t>similarity </a:t>
            </a:r>
          </a:p>
          <a:p>
            <a:r>
              <a:rPr lang="en-US" dirty="0" smtClean="0"/>
              <a:t>It also finds </a:t>
            </a:r>
            <a:r>
              <a:rPr lang="en-US" dirty="0"/>
              <a:t>that </a:t>
            </a:r>
            <a:r>
              <a:rPr lang="en-US" dirty="0" smtClean="0"/>
              <a:t>both social </a:t>
            </a:r>
            <a:r>
              <a:rPr lang="en-US" dirty="0"/>
              <a:t>capital within resettlement areas and interacting with natives are </a:t>
            </a:r>
            <a:r>
              <a:rPr lang="en-US" dirty="0" smtClean="0"/>
              <a:t>important adaptation </a:t>
            </a:r>
            <a:r>
              <a:rPr lang="en-US" dirty="0"/>
              <a:t>mechanisms that should be considered when resettling people to </a:t>
            </a:r>
            <a:r>
              <a:rPr lang="en-US" dirty="0" smtClean="0"/>
              <a:t>new growing </a:t>
            </a:r>
            <a:r>
              <a:rPr lang="en-US" dirty="0"/>
              <a:t>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234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Skill Transferability, Migration, and Development:</a:t>
            </a:r>
            <a:br>
              <a:rPr lang="en-US" dirty="0"/>
            </a:br>
            <a:r>
              <a:rPr lang="en-US" dirty="0"/>
              <a:t>Evidence from Population Resettlement in </a:t>
            </a:r>
            <a:r>
              <a:rPr lang="en-US" dirty="0" smtClean="0"/>
              <a:t>Indonesia (</a:t>
            </a:r>
            <a:r>
              <a:rPr lang="en-US" dirty="0" err="1" smtClean="0"/>
              <a:t>Bazzi</a:t>
            </a:r>
            <a:r>
              <a:rPr lang="en-US" dirty="0" smtClean="0"/>
              <a:t> et al., AER, 2016)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009103"/>
            <a:ext cx="10515600" cy="4167859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paper uses </a:t>
            </a:r>
            <a:r>
              <a:rPr lang="en-US" sz="2600" dirty="0"/>
              <a:t>a natural experiment </a:t>
            </a:r>
            <a:r>
              <a:rPr lang="en-US" sz="2600" dirty="0" smtClean="0"/>
              <a:t>design to examine the </a:t>
            </a:r>
            <a:r>
              <a:rPr lang="en-US" sz="2600" dirty="0"/>
              <a:t>role of </a:t>
            </a:r>
            <a:r>
              <a:rPr lang="en-US" sz="2600" dirty="0"/>
              <a:t>location-specific </a:t>
            </a:r>
            <a:r>
              <a:rPr lang="en-US" sz="2600" dirty="0"/>
              <a:t>human capital and skill </a:t>
            </a:r>
            <a:r>
              <a:rPr lang="en-US" sz="2600" dirty="0"/>
              <a:t>transferability in </a:t>
            </a:r>
            <a:r>
              <a:rPr lang="en-US" sz="2600" dirty="0"/>
              <a:t>shaping the spatial distribution of </a:t>
            </a:r>
            <a:r>
              <a:rPr lang="en-US" sz="2600" dirty="0" smtClean="0"/>
              <a:t>productivity</a:t>
            </a:r>
          </a:p>
          <a:p>
            <a:r>
              <a:rPr lang="en-US" sz="2600" dirty="0"/>
              <a:t>It </a:t>
            </a:r>
            <a:r>
              <a:rPr lang="en-US" sz="2600" dirty="0"/>
              <a:t>uses plausibly exogenous variation from a </a:t>
            </a:r>
            <a:r>
              <a:rPr lang="en-US" sz="2600" dirty="0"/>
              <a:t>large-scale rural-to-rural resettlement </a:t>
            </a:r>
            <a:r>
              <a:rPr lang="en-US" sz="2600" dirty="0"/>
              <a:t>program in Indonesia to identify the causal impact of skill </a:t>
            </a:r>
            <a:r>
              <a:rPr lang="en-US" sz="2600" dirty="0"/>
              <a:t>transferability on </a:t>
            </a:r>
            <a:r>
              <a:rPr lang="en-US" sz="2600" dirty="0"/>
              <a:t>agricultural productivity.</a:t>
            </a:r>
            <a:endParaRPr lang="en-US" sz="2600" dirty="0"/>
          </a:p>
          <a:p>
            <a:r>
              <a:rPr lang="en-US" sz="2600" dirty="0"/>
              <a:t>Villages assigned migrants from regions with more similar agroclimatic endowments exhibit higher rice productivity intensity one to two decades later. </a:t>
            </a:r>
          </a:p>
          <a:p>
            <a:r>
              <a:rPr lang="en-US" sz="2600" dirty="0"/>
              <a:t>The paper also finds some evidence of migrants’ adaptation to agroclimatic </a:t>
            </a:r>
            <a:r>
              <a:rPr lang="en-US" sz="2600" dirty="0"/>
              <a:t>change 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900056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Relationship between migration and regional productivity differences</a:t>
            </a:r>
          </a:p>
          <a:p>
            <a:r>
              <a:rPr lang="en-US" dirty="0" smtClean="0"/>
              <a:t>This is important for several reasons</a:t>
            </a:r>
          </a:p>
          <a:p>
            <a:pPr lvl="1"/>
            <a:r>
              <a:rPr lang="en-US" dirty="0" smtClean="0"/>
              <a:t>Recent </a:t>
            </a:r>
            <a:r>
              <a:rPr lang="en-US" dirty="0"/>
              <a:t>debate </a:t>
            </a:r>
            <a:r>
              <a:rPr lang="en-US" dirty="0" smtClean="0"/>
              <a:t>on whether </a:t>
            </a:r>
            <a:r>
              <a:rPr lang="en-US" dirty="0"/>
              <a:t>labor is misallocated across space and whether migration can </a:t>
            </a:r>
            <a:r>
              <a:rPr lang="en-US" dirty="0" smtClean="0"/>
              <a:t>equalize regional </a:t>
            </a:r>
            <a:r>
              <a:rPr lang="en-US" dirty="0"/>
              <a:t>productivity differences (</a:t>
            </a:r>
            <a:r>
              <a:rPr lang="en-US" dirty="0" err="1"/>
              <a:t>Munshi</a:t>
            </a:r>
            <a:r>
              <a:rPr lang="en-US" dirty="0"/>
              <a:t> and </a:t>
            </a:r>
            <a:r>
              <a:rPr lang="en-US" dirty="0" err="1"/>
              <a:t>Rosenzweig</a:t>
            </a:r>
            <a:r>
              <a:rPr lang="en-US" dirty="0"/>
              <a:t> 2016; Young 2013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Growing </a:t>
            </a:r>
            <a:r>
              <a:rPr lang="en-US" dirty="0"/>
              <a:t>risks </a:t>
            </a:r>
            <a:r>
              <a:rPr lang="en-US" dirty="0" smtClean="0"/>
              <a:t>of population </a:t>
            </a:r>
            <a:r>
              <a:rPr lang="en-US" dirty="0"/>
              <a:t>displacement from natural disasters, conflict, or climate change, </a:t>
            </a:r>
            <a:r>
              <a:rPr lang="en-US" dirty="0" smtClean="0"/>
              <a:t>force various governments to plan </a:t>
            </a:r>
            <a:r>
              <a:rPr lang="en-US" dirty="0"/>
              <a:t>for resettlement (see IPCC 2014; de </a:t>
            </a:r>
            <a:r>
              <a:rPr lang="en-US" dirty="0" err="1" smtClean="0"/>
              <a:t>Sherbinin</a:t>
            </a:r>
            <a:r>
              <a:rPr lang="en-US" dirty="0" smtClean="0"/>
              <a:t> et </a:t>
            </a:r>
            <a:r>
              <a:rPr lang="en-US" dirty="0"/>
              <a:t>al. 2011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Extreme weather events are expected to uproot over 60 million </a:t>
            </a:r>
            <a:r>
              <a:rPr lang="en-US" dirty="0" smtClean="0"/>
              <a:t>people in </a:t>
            </a:r>
            <a:r>
              <a:rPr lang="en-US" dirty="0"/>
              <a:t>South Asia alone (Stern 2007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U</a:t>
            </a:r>
            <a:r>
              <a:rPr lang="en-US" dirty="0" smtClean="0"/>
              <a:t>nderstanding </a:t>
            </a:r>
            <a:r>
              <a:rPr lang="en-US" dirty="0"/>
              <a:t>how abrupt changes </a:t>
            </a:r>
            <a:r>
              <a:rPr lang="en-US" dirty="0" smtClean="0"/>
              <a:t>in agroclimatic </a:t>
            </a:r>
            <a:r>
              <a:rPr lang="en-US" dirty="0"/>
              <a:t>conditions affect productivity is important in light of climate change</a:t>
            </a:r>
            <a:r>
              <a:rPr lang="en-US" dirty="0" smtClean="0"/>
              <a:t> 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385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 research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paper provides a causal evidence on the economic impact of Transmigration program in shaping spatial productivity differences in Indonesia</a:t>
            </a:r>
          </a:p>
          <a:p>
            <a:r>
              <a:rPr lang="en-US" dirty="0"/>
              <a:t>The </a:t>
            </a:r>
            <a:r>
              <a:rPr lang="en-US" dirty="0"/>
              <a:t>Transmigration Program </a:t>
            </a:r>
            <a:r>
              <a:rPr lang="en-US" dirty="0" smtClean="0"/>
              <a:t>relocated </a:t>
            </a:r>
            <a:r>
              <a:rPr lang="en-US" dirty="0"/>
              <a:t>two </a:t>
            </a:r>
            <a:r>
              <a:rPr lang="en-US" dirty="0"/>
              <a:t>million voluntary migrants </a:t>
            </a:r>
            <a:r>
              <a:rPr lang="en-US" dirty="0"/>
              <a:t>from </a:t>
            </a:r>
            <a:r>
              <a:rPr lang="en-US" dirty="0" smtClean="0"/>
              <a:t>rural areas of overpopulated inner islands to </a:t>
            </a:r>
            <a:r>
              <a:rPr lang="en-US" dirty="0"/>
              <a:t>newly created agricultural settlements in </a:t>
            </a:r>
            <a:r>
              <a:rPr lang="en-US" dirty="0" smtClean="0"/>
              <a:t>relatively unsettled outer islands</a:t>
            </a:r>
          </a:p>
          <a:p>
            <a:r>
              <a:rPr lang="en-US" dirty="0"/>
              <a:t>The program targeted entire families for </a:t>
            </a:r>
            <a:r>
              <a:rPr lang="en-US" dirty="0" smtClean="0"/>
              <a:t>resettlement</a:t>
            </a:r>
            <a:endParaRPr lang="en-US" dirty="0"/>
          </a:p>
          <a:p>
            <a:pPr lvl="1"/>
            <a:r>
              <a:rPr lang="en-US" dirty="0" smtClean="0"/>
              <a:t>Participating </a:t>
            </a:r>
            <a:r>
              <a:rPr lang="en-US" dirty="0"/>
              <a:t>couples had to be legally married, with the household head between </a:t>
            </a:r>
            <a:r>
              <a:rPr lang="en-US" dirty="0" smtClean="0"/>
              <a:t>20 and </a:t>
            </a:r>
            <a:r>
              <a:rPr lang="en-US" dirty="0"/>
              <a:t>40 years of </a:t>
            </a:r>
            <a:r>
              <a:rPr lang="en-US" dirty="0" smtClean="0"/>
              <a:t>age</a:t>
            </a:r>
          </a:p>
          <a:p>
            <a:pPr lvl="1"/>
            <a:r>
              <a:rPr lang="en-US" dirty="0" smtClean="0"/>
              <a:t>Most </a:t>
            </a:r>
            <a:r>
              <a:rPr lang="en-US" dirty="0"/>
              <a:t>participants were poor, landless </a:t>
            </a:r>
            <a:r>
              <a:rPr lang="en-US" dirty="0" smtClean="0"/>
              <a:t>agricultural laborers</a:t>
            </a:r>
            <a:r>
              <a:rPr lang="en-US" dirty="0"/>
              <a:t>, and </a:t>
            </a:r>
            <a:r>
              <a:rPr lang="en-US" dirty="0" smtClean="0"/>
              <a:t>less educated</a:t>
            </a:r>
          </a:p>
          <a:p>
            <a:pPr lvl="1"/>
            <a:r>
              <a:rPr lang="en-US" dirty="0"/>
              <a:t>Transmigrants were given free transport </a:t>
            </a:r>
            <a:r>
              <a:rPr lang="en-US" dirty="0" smtClean="0"/>
              <a:t>to new settlements and </a:t>
            </a:r>
            <a:r>
              <a:rPr lang="en-US" dirty="0"/>
              <a:t>free </a:t>
            </a:r>
            <a:r>
              <a:rPr lang="en-US" dirty="0" smtClean="0"/>
              <a:t>housing</a:t>
            </a:r>
          </a:p>
          <a:p>
            <a:pPr lvl="1"/>
            <a:r>
              <a:rPr lang="en-US" dirty="0" smtClean="0"/>
              <a:t>They received a </a:t>
            </a:r>
            <a:r>
              <a:rPr lang="en-US" dirty="0"/>
              <a:t>two hectare plot of agricultural land </a:t>
            </a:r>
            <a:r>
              <a:rPr lang="en-US" dirty="0" smtClean="0"/>
              <a:t>allocated by </a:t>
            </a:r>
            <a:r>
              <a:rPr lang="en-US" dirty="0"/>
              <a:t>lottery upon arrival, and provisions for the first few growing seasons, </a:t>
            </a:r>
            <a:r>
              <a:rPr lang="en-US" dirty="0" smtClean="0"/>
              <a:t>including seeds</a:t>
            </a:r>
            <a:r>
              <a:rPr lang="en-US" dirty="0"/>
              <a:t>, tools, and food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285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Assignment of the Transmigrants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Time</a:t>
            </a:r>
            <a:r>
              <a:rPr lang="en-US" dirty="0"/>
              <a:t>, information, and institutional constraints prevented </a:t>
            </a:r>
            <a:r>
              <a:rPr lang="en-US" dirty="0" smtClean="0"/>
              <a:t>policymakers from </a:t>
            </a:r>
            <a:r>
              <a:rPr lang="en-US" dirty="0"/>
              <a:t>systematically assigning transmigrants to destination </a:t>
            </a:r>
            <a:r>
              <a:rPr lang="en-US" dirty="0" smtClean="0"/>
              <a:t>villages</a:t>
            </a:r>
          </a:p>
          <a:p>
            <a:pPr lvl="1"/>
            <a:r>
              <a:rPr lang="en-US" dirty="0" smtClean="0"/>
              <a:t>Sharp </a:t>
            </a:r>
            <a:r>
              <a:rPr lang="en-US" dirty="0"/>
              <a:t>changes in world oil prices strongly affected government revenue, </a:t>
            </a:r>
            <a:r>
              <a:rPr lang="en-US" dirty="0" smtClean="0"/>
              <a:t>leading to </a:t>
            </a:r>
            <a:r>
              <a:rPr lang="en-US" dirty="0"/>
              <a:t>a rapid expansion and sudden contraction of the </a:t>
            </a:r>
            <a:r>
              <a:rPr lang="en-US" dirty="0" smtClean="0"/>
              <a:t>program</a:t>
            </a:r>
          </a:p>
          <a:p>
            <a:pPr lvl="1"/>
            <a:r>
              <a:rPr lang="en-US" dirty="0" smtClean="0"/>
              <a:t>Government planners </a:t>
            </a:r>
            <a:r>
              <a:rPr lang="en-US" dirty="0"/>
              <a:t>had neither the interest nor the resources to match </a:t>
            </a:r>
            <a:r>
              <a:rPr lang="en-US" dirty="0" smtClean="0"/>
              <a:t>transmigrants on </a:t>
            </a:r>
            <a:r>
              <a:rPr lang="en-US" dirty="0"/>
              <a:t>the basis of agroclimatic </a:t>
            </a:r>
            <a:r>
              <a:rPr lang="en-US" dirty="0" smtClean="0"/>
              <a:t>conditions</a:t>
            </a:r>
          </a:p>
          <a:p>
            <a:pPr lvl="1"/>
            <a:r>
              <a:rPr lang="en-US" dirty="0" smtClean="0"/>
              <a:t>Coincidental </a:t>
            </a:r>
            <a:r>
              <a:rPr lang="en-US" dirty="0"/>
              <a:t>timing of transmigrants’ arrival to the transit camps </a:t>
            </a:r>
            <a:r>
              <a:rPr lang="en-US" dirty="0" smtClean="0"/>
              <a:t>and the </a:t>
            </a:r>
            <a:r>
              <a:rPr lang="en-US" dirty="0"/>
              <a:t>opening of new settlements in the Outer Islands played a key role in </a:t>
            </a:r>
            <a:r>
              <a:rPr lang="en-US" dirty="0" smtClean="0"/>
              <a:t>determining </a:t>
            </a:r>
            <a:r>
              <a:rPr lang="en-US" dirty="0"/>
              <a:t>where transmigrants were </a:t>
            </a:r>
            <a:r>
              <a:rPr lang="en-US" dirty="0" smtClean="0"/>
              <a:t>placed</a:t>
            </a:r>
          </a:p>
          <a:p>
            <a:pPr lvl="1"/>
            <a:r>
              <a:rPr lang="en-US" dirty="0" smtClean="0"/>
              <a:t>Program participants </a:t>
            </a:r>
            <a:r>
              <a:rPr lang="en-US" dirty="0"/>
              <a:t>could not choose their destination in the Outer </a:t>
            </a:r>
            <a:r>
              <a:rPr lang="en-US" dirty="0" smtClean="0"/>
              <a:t>Islands</a:t>
            </a:r>
          </a:p>
          <a:p>
            <a:r>
              <a:rPr lang="en-US" dirty="0"/>
              <a:t>T</a:t>
            </a:r>
            <a:r>
              <a:rPr lang="en-US" dirty="0" smtClean="0"/>
              <a:t>hese </a:t>
            </a:r>
            <a:r>
              <a:rPr lang="en-US" dirty="0"/>
              <a:t>factors resulted in significant transmigrant diversity at </a:t>
            </a:r>
            <a:r>
              <a:rPr lang="en-US" dirty="0" smtClean="0"/>
              <a:t>new settlements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median Transmigration village has </a:t>
            </a:r>
            <a:r>
              <a:rPr lang="en-US" dirty="0" smtClean="0"/>
              <a:t>migrants from </a:t>
            </a:r>
            <a:r>
              <a:rPr lang="en-US" dirty="0"/>
              <a:t>46 sending districts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175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Empirical strategy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Study investigates </a:t>
                </a:r>
                <a:r>
                  <a:rPr lang="en-US" dirty="0"/>
                  <a:t>the relationship between productivity and agroclimatic </a:t>
                </a:r>
                <a:r>
                  <a:rPr lang="en-US" dirty="0" smtClean="0"/>
                  <a:t>similarity using this key regression specification</a:t>
                </a:r>
              </a:p>
              <a:p>
                <a:pPr marL="0" indent="0">
                  <a:buNone/>
                </a:pPr>
                <a:r>
                  <a:rPr lang="en-US" dirty="0" smtClean="0"/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 panose="02040503050406030204" pitchFamily="18" charset="0"/>
                      </a:rPr>
                      <m:t>γ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 smtClean="0"/>
                  <a:t>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where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i="1" dirty="0" smtClean="0">
                    <a:latin typeface="Cambria Math" panose="02040503050406030204" pitchFamily="18" charset="0"/>
                  </a:rPr>
                  <a:t> </a:t>
                </a:r>
                <a:r>
                  <a:rPr lang="en-US" sz="2900" dirty="0"/>
                  <a:t>is </a:t>
                </a:r>
                <a:r>
                  <a:rPr lang="en-US" sz="2900" dirty="0" smtClean="0"/>
                  <a:t>a village level productivity </a:t>
                </a:r>
                <a:endParaRPr lang="en-US" sz="29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 panose="02040503050406030204" pitchFamily="18" charset="0"/>
                      </a:rPr>
                      <m:t>γ</m:t>
                    </m:r>
                  </m:oMath>
                </a14:m>
                <a:r>
                  <a:rPr lang="en-US" dirty="0" smtClean="0"/>
                  <a:t>, a key parameter of interest, measures </a:t>
                </a:r>
                <a:r>
                  <a:rPr lang="en-US" dirty="0"/>
                  <a:t>the </a:t>
                </a:r>
                <a:r>
                  <a:rPr lang="en-US" dirty="0" smtClean="0"/>
                  <a:t>semi-elasticity </a:t>
                </a:r>
                <a:r>
                  <a:rPr lang="en-US" dirty="0"/>
                  <a:t>of aggregate productivity with respect to </a:t>
                </a:r>
                <a:r>
                  <a:rPr lang="en-US" dirty="0" smtClean="0"/>
                  <a:t>average agroclimatic </a:t>
                </a:r>
                <a:r>
                  <a:rPr lang="en-US" dirty="0"/>
                  <a:t>similarity for the </a:t>
                </a:r>
                <a:r>
                  <a:rPr lang="en-US" dirty="0" smtClean="0"/>
                  <a:t>village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 smtClean="0"/>
                  <a:t>, the key sources of exogenous variation at village-level, includes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(</a:t>
                </a:r>
                <a:r>
                  <a:rPr lang="en-US" dirty="0" err="1"/>
                  <a:t>i</a:t>
                </a:r>
                <a:r>
                  <a:rPr lang="en-US" dirty="0"/>
                  <a:t>) variation in the absolute </a:t>
                </a:r>
                <a:r>
                  <a:rPr lang="en-US" dirty="0" smtClean="0"/>
                  <a:t>differences between </a:t>
                </a:r>
                <a:r>
                  <a:rPr lang="en-US" dirty="0"/>
                  <a:t>predetermined </a:t>
                </a:r>
                <a:r>
                  <a:rPr lang="en-US" dirty="0" smtClean="0"/>
                  <a:t>		 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dirty="0" smtClean="0"/>
                  <a:t>	     agroclimatic characteristics, </a:t>
                </a:r>
                <a:r>
                  <a:rPr lang="en-US" dirty="0"/>
                  <a:t>and 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(</a:t>
                </a:r>
                <a:r>
                  <a:rPr lang="en-US" dirty="0"/>
                  <a:t>ii) variation in the share of Java/Bali migrants in destination village </a:t>
                </a:r>
                <a:r>
                  <a:rPr lang="en-US" i="1" dirty="0" smtClean="0"/>
                  <a:t>j </a:t>
                </a:r>
                <a:r>
                  <a:rPr lang="en-US" dirty="0" smtClean="0"/>
                  <a:t>who 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      are </a:t>
                </a:r>
                <a:r>
                  <a:rPr lang="en-US" dirty="0"/>
                  <a:t>from origin district </a:t>
                </a:r>
                <a:r>
                  <a:rPr lang="en-US" i="1" dirty="0" err="1"/>
                  <a:t>i</a:t>
                </a:r>
                <a:r>
                  <a:rPr lang="en-US" dirty="0" smtClean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maps observable agroclimatic characteristics of location </a:t>
                </a:r>
                <a:r>
                  <a:rPr lang="en-US" i="1" dirty="0"/>
                  <a:t>j </a:t>
                </a:r>
                <a:r>
                  <a:rPr lang="en-US" dirty="0"/>
                  <a:t>into productivity</a:t>
                </a:r>
                <a:r>
                  <a:rPr lang="en-US" dirty="0" smtClean="0"/>
                  <a:t>   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38" t="-2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0426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Endogenous </a:t>
            </a:r>
            <a:r>
              <a:rPr lang="en-US" dirty="0"/>
              <a:t>location, crop, and occupation choices could </a:t>
            </a:r>
            <a:r>
              <a:rPr lang="en-US" dirty="0" smtClean="0"/>
              <a:t>undermine the </a:t>
            </a:r>
            <a:r>
              <a:rPr lang="en-US" dirty="0"/>
              <a:t>comparison of rice productivity in high and low similarity </a:t>
            </a:r>
            <a:r>
              <a:rPr lang="en-US" dirty="0" smtClean="0"/>
              <a:t>villages</a:t>
            </a:r>
          </a:p>
          <a:p>
            <a:r>
              <a:rPr lang="en-US" dirty="0" smtClean="0"/>
              <a:t>To estimate </a:t>
            </a:r>
            <a:r>
              <a:rPr lang="en-US" dirty="0"/>
              <a:t>skill transferability across locations in the agricultural context, </a:t>
            </a:r>
            <a:r>
              <a:rPr lang="en-US" dirty="0" smtClean="0"/>
              <a:t>one needs </a:t>
            </a:r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Randomly </a:t>
            </a:r>
            <a:r>
              <a:rPr lang="en-US" dirty="0"/>
              <a:t>assign farmers from many origins to many </a:t>
            </a:r>
            <a:r>
              <a:rPr lang="en-US" dirty="0" smtClean="0"/>
              <a:t>destinations, and</a:t>
            </a:r>
          </a:p>
          <a:p>
            <a:pPr lvl="1"/>
            <a:r>
              <a:rPr lang="en-US" dirty="0" smtClean="0"/>
              <a:t>(ii) Minimize </a:t>
            </a:r>
            <a:r>
              <a:rPr lang="en-US" dirty="0"/>
              <a:t>selection biases due to </a:t>
            </a:r>
            <a:r>
              <a:rPr lang="en-US" dirty="0" smtClean="0"/>
              <a:t>crop and </a:t>
            </a:r>
            <a:r>
              <a:rPr lang="en-US" dirty="0"/>
              <a:t>occupational </a:t>
            </a:r>
            <a:r>
              <a:rPr lang="en-US" dirty="0" smtClean="0"/>
              <a:t>choices</a:t>
            </a: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exogenous relocation </a:t>
            </a:r>
            <a:r>
              <a:rPr lang="en-US" dirty="0" smtClean="0"/>
              <a:t>process assures (</a:t>
            </a:r>
            <a:r>
              <a:rPr lang="en-US" dirty="0" err="1" smtClean="0"/>
              <a:t>i</a:t>
            </a:r>
            <a:r>
              <a:rPr lang="en-US" dirty="0" smtClean="0"/>
              <a:t>)</a:t>
            </a:r>
          </a:p>
          <a:p>
            <a:r>
              <a:rPr lang="en-US" dirty="0" smtClean="0"/>
              <a:t>Selection bias (ii) is minimized by</a:t>
            </a:r>
          </a:p>
          <a:p>
            <a:pPr lvl="1"/>
            <a:r>
              <a:rPr lang="en-US" dirty="0" smtClean="0"/>
              <a:t>The fact that previously </a:t>
            </a:r>
            <a:r>
              <a:rPr lang="en-US" dirty="0"/>
              <a:t>landless transmigrants embarked on the program with the goal of farming</a:t>
            </a:r>
            <a:r>
              <a:rPr lang="en-US" dirty="0" smtClean="0"/>
              <a:t>, and </a:t>
            </a:r>
            <a:r>
              <a:rPr lang="en-US" dirty="0"/>
              <a:t>their newly acquired land tied the first generation movers to </a:t>
            </a:r>
            <a:r>
              <a:rPr lang="en-US" dirty="0" smtClean="0"/>
              <a:t>farming</a:t>
            </a:r>
          </a:p>
          <a:p>
            <a:pPr lvl="1"/>
            <a:r>
              <a:rPr lang="en-US" dirty="0" smtClean="0"/>
              <a:t>Rice </a:t>
            </a:r>
            <a:r>
              <a:rPr lang="en-US" dirty="0"/>
              <a:t>was grown by virtually all transmigrants prior to departure, and its </a:t>
            </a:r>
            <a:r>
              <a:rPr lang="en-US" dirty="0" smtClean="0"/>
              <a:t>pervasiveness across </a:t>
            </a:r>
            <a:r>
              <a:rPr lang="en-US" dirty="0"/>
              <a:t>program villages makes it a natural focal crop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087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Identification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checks show that</a:t>
            </a:r>
          </a:p>
          <a:p>
            <a:pPr lvl="1"/>
            <a:r>
              <a:rPr lang="en-US" dirty="0" smtClean="0"/>
              <a:t>Agroclimatic </a:t>
            </a:r>
            <a:r>
              <a:rPr lang="en-US" dirty="0"/>
              <a:t>similarity is uncorrelated with </a:t>
            </a:r>
            <a:r>
              <a:rPr lang="en-US" dirty="0" smtClean="0"/>
              <a:t>pre-program correlates </a:t>
            </a:r>
            <a:r>
              <a:rPr lang="en-US" dirty="0"/>
              <a:t>of </a:t>
            </a:r>
            <a:r>
              <a:rPr lang="en-US" dirty="0" smtClean="0"/>
              <a:t>productivity, which rules </a:t>
            </a:r>
            <a:r>
              <a:rPr lang="en-US" dirty="0"/>
              <a:t>out </a:t>
            </a:r>
            <a:r>
              <a:rPr lang="en-US" dirty="0" smtClean="0"/>
              <a:t>first-order </a:t>
            </a:r>
            <a:r>
              <a:rPr lang="en-US" dirty="0"/>
              <a:t>concerns about unobserved </a:t>
            </a:r>
            <a:r>
              <a:rPr lang="en-US" dirty="0" smtClean="0"/>
              <a:t>natural advantages</a:t>
            </a:r>
          </a:p>
          <a:p>
            <a:pPr lvl="1"/>
            <a:r>
              <a:rPr lang="en-US" dirty="0"/>
              <a:t>individuals from origin districts in the bottom </a:t>
            </a:r>
            <a:r>
              <a:rPr lang="en-US" dirty="0" smtClean="0"/>
              <a:t>quintile of </a:t>
            </a:r>
            <a:r>
              <a:rPr lang="en-US" dirty="0"/>
              <a:t>potential rice productivity in </a:t>
            </a:r>
            <a:r>
              <a:rPr lang="en-US" dirty="0" smtClean="0"/>
              <a:t>inner island have </a:t>
            </a:r>
            <a:r>
              <a:rPr lang="en-US" dirty="0"/>
              <a:t>significantly higher </a:t>
            </a:r>
            <a:r>
              <a:rPr lang="en-US" dirty="0" smtClean="0"/>
              <a:t>individual agroclimatic </a:t>
            </a:r>
            <a:r>
              <a:rPr lang="en-US" dirty="0"/>
              <a:t>similarity than those coming from origin districts in the top quintile </a:t>
            </a:r>
            <a:r>
              <a:rPr lang="en-US" dirty="0" smtClean="0"/>
              <a:t>of potential productivity</a:t>
            </a:r>
          </a:p>
          <a:p>
            <a:r>
              <a:rPr lang="en-US" dirty="0" smtClean="0"/>
              <a:t>These evidences </a:t>
            </a:r>
            <a:r>
              <a:rPr lang="en-US" dirty="0"/>
              <a:t>suggests that agroclimatic similarity is </a:t>
            </a:r>
            <a:r>
              <a:rPr lang="en-US" dirty="0" smtClean="0"/>
              <a:t>balanced across </a:t>
            </a:r>
            <a:r>
              <a:rPr lang="en-US" dirty="0"/>
              <a:t>Transmigration villages and is not proxying for unobservable natural </a:t>
            </a:r>
            <a:r>
              <a:rPr lang="en-US" dirty="0" smtClean="0"/>
              <a:t>advantages prevailing </a:t>
            </a:r>
            <a:r>
              <a:rPr lang="en-US" dirty="0"/>
              <a:t>in </a:t>
            </a:r>
            <a:r>
              <a:rPr lang="en-US" dirty="0" smtClean="0"/>
              <a:t>inner islands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935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Study focuses </a:t>
            </a:r>
            <a:r>
              <a:rPr lang="en-US" dirty="0"/>
              <a:t>on 814 villages that were created under </a:t>
            </a:r>
            <a:r>
              <a:rPr lang="en-US" dirty="0" smtClean="0"/>
              <a:t>the Transmigration program</a:t>
            </a:r>
          </a:p>
          <a:p>
            <a:r>
              <a:rPr lang="en-US" dirty="0" smtClean="0"/>
              <a:t>The study uses the following data sources</a:t>
            </a:r>
          </a:p>
          <a:p>
            <a:pPr lvl="1"/>
            <a:r>
              <a:rPr lang="en-US" dirty="0" smtClean="0"/>
              <a:t>Digitized census of </a:t>
            </a:r>
            <a:r>
              <a:rPr lang="en-US" dirty="0"/>
              <a:t>program settlements, produced by the Ministry of </a:t>
            </a:r>
            <a:r>
              <a:rPr lang="en-US" dirty="0" smtClean="0"/>
              <a:t>Transmigration to identify transmigrant villages</a:t>
            </a:r>
          </a:p>
          <a:p>
            <a:pPr lvl="1"/>
            <a:r>
              <a:rPr lang="en-US" dirty="0" smtClean="0"/>
              <a:t>Harmonized </a:t>
            </a:r>
            <a:r>
              <a:rPr lang="en-US" dirty="0"/>
              <a:t>World Soil Database (HWSD) </a:t>
            </a:r>
            <a:r>
              <a:rPr lang="en-US" dirty="0" smtClean="0"/>
              <a:t>to </a:t>
            </a:r>
            <a:r>
              <a:rPr lang="en-US" dirty="0"/>
              <a:t>measure </a:t>
            </a:r>
            <a:r>
              <a:rPr lang="en-US" dirty="0" smtClean="0"/>
              <a:t>agroclimatic </a:t>
            </a:r>
            <a:r>
              <a:rPr lang="en-US" dirty="0"/>
              <a:t>characteristics including elevation</a:t>
            </a:r>
            <a:r>
              <a:rPr lang="en-US" dirty="0" smtClean="0"/>
              <a:t>, slope</a:t>
            </a:r>
            <a:r>
              <a:rPr lang="en-US" dirty="0"/>
              <a:t>, ruggedness, altitude, distance to rivers and the sea coast, rainfall, temperature</a:t>
            </a:r>
            <a:r>
              <a:rPr lang="en-US" dirty="0" smtClean="0"/>
              <a:t>, and </a:t>
            </a:r>
            <a:r>
              <a:rPr lang="en-US" dirty="0"/>
              <a:t>soil texture, drainage, sodicity, acidity, and carbon </a:t>
            </a:r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Temperature and precipitation data from </a:t>
            </a:r>
            <a:r>
              <a:rPr lang="en-US" dirty="0" err="1" smtClean="0"/>
              <a:t>UDel</a:t>
            </a:r>
            <a:r>
              <a:rPr lang="en-US" dirty="0" smtClean="0"/>
              <a:t> 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2000 population </a:t>
            </a:r>
            <a:r>
              <a:rPr lang="en-US" dirty="0" smtClean="0"/>
              <a:t>census to identify </a:t>
            </a:r>
            <a:r>
              <a:rPr lang="en-US" dirty="0"/>
              <a:t>each individual’s district of </a:t>
            </a:r>
            <a:r>
              <a:rPr lang="en-US" dirty="0" smtClean="0"/>
              <a:t>birth and </a:t>
            </a:r>
            <a:r>
              <a:rPr lang="en-US" dirty="0"/>
              <a:t>his or her current village of </a:t>
            </a:r>
            <a:r>
              <a:rPr lang="en-US" dirty="0" smtClean="0"/>
              <a:t>residence</a:t>
            </a:r>
          </a:p>
          <a:p>
            <a:pPr lvl="1"/>
            <a:r>
              <a:rPr lang="en-US" dirty="0" smtClean="0"/>
              <a:t>The 2002 round of triennial administrative census </a:t>
            </a:r>
            <a:r>
              <a:rPr lang="en-US" dirty="0"/>
              <a:t>known as </a:t>
            </a:r>
            <a:r>
              <a:rPr lang="en-US" i="1" dirty="0" err="1"/>
              <a:t>Podes</a:t>
            </a:r>
            <a:r>
              <a:rPr lang="en-US" i="1" dirty="0"/>
              <a:t> </a:t>
            </a:r>
            <a:r>
              <a:rPr lang="en-US" dirty="0"/>
              <a:t>(or Village Potential</a:t>
            </a:r>
            <a:r>
              <a:rPr lang="en-US" dirty="0" smtClean="0"/>
              <a:t>) to measure agricultural productivity</a:t>
            </a:r>
          </a:p>
          <a:p>
            <a:pPr lvl="1"/>
            <a:r>
              <a:rPr lang="en-US" dirty="0" smtClean="0"/>
              <a:t>Various auxiliary datasets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167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4979</TotalTime>
  <Words>986</Words>
  <Application>Microsoft Office PowerPoint</Application>
  <PresentationFormat>Widescreen</PresentationFormat>
  <Paragraphs>74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Office Theme</vt:lpstr>
      <vt:lpstr>Research in Development Economics: Natural Experiments Dr. Kamiljon T. Akramov IFPRI, Washington, DC, USA </vt:lpstr>
      <vt:lpstr>Skill Transferability, Migration, and Development: Evidence from Population Resettlement in Indonesia (Bazzi et al., AER, 2016)</vt:lpstr>
      <vt:lpstr>Policy question</vt:lpstr>
      <vt:lpstr>Specific research question</vt:lpstr>
      <vt:lpstr>Assignment of the Transmigrants</vt:lpstr>
      <vt:lpstr>Empirical strategy</vt:lpstr>
      <vt:lpstr>Identification</vt:lpstr>
      <vt:lpstr>Identification (cont.)</vt:lpstr>
      <vt:lpstr>Data</vt:lpstr>
      <vt:lpstr>Findings</vt:lpstr>
    </vt:vector>
  </TitlesOfParts>
  <Company>IFPRI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Instrumental Variable Regressions 2 Dr. Kamiljon T. Akramov IFPRI, Washington, DC, USA</dc:title>
  <dc:creator>Akramov, Kamiljon (IFPRI)</dc:creator>
  <cp:lastModifiedBy>Akramov, Kamiljon (IFPRI)</cp:lastModifiedBy>
  <cp:revision>73</cp:revision>
  <dcterms:created xsi:type="dcterms:W3CDTF">2014-05-27T02:18:19Z</dcterms:created>
  <dcterms:modified xsi:type="dcterms:W3CDTF">2016-09-20T21:35:53Z</dcterms:modified>
</cp:coreProperties>
</file>