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8" r:id="rId10"/>
    <p:sldId id="270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3" r:id="rId31"/>
    <p:sldId id="299" r:id="rId32"/>
    <p:sldId id="301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87" d="100"/>
          <a:sy n="87" d="100"/>
        </p:scale>
        <p:origin x="147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4" Type="http://schemas.openxmlformats.org/officeDocument/2006/relationships/image" Target="../media/image33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4" Type="http://schemas.openxmlformats.org/officeDocument/2006/relationships/image" Target="../media/image45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4" Type="http://schemas.openxmlformats.org/officeDocument/2006/relationships/image" Target="../media/image51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4" Type="http://schemas.openxmlformats.org/officeDocument/2006/relationships/image" Target="../media/image55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4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A1E786B-D97C-4583-9922-5D75933362D1}" type="datetimeFigureOut">
              <a:rPr lang="ru-RU"/>
              <a:pPr>
                <a:defRPr/>
              </a:pPr>
              <a:t>28.06.2017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3BEC009-B81F-45A9-AA6D-CE88918B41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885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D58F9B1-6824-49C8-A3C0-163CAF92EF2F}" type="datetimeFigureOut">
              <a:rPr lang="ru-RU"/>
              <a:pPr>
                <a:defRPr/>
              </a:pPr>
              <a:t>28.06.2017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848BD5C-A3AA-423E-921E-969FE3E081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432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15348D8-5C46-498C-81A2-84E2FDD841DC}" type="datetimeFigureOut">
              <a:rPr lang="ru-RU" smtClean="0"/>
              <a:pPr>
                <a:defRPr/>
              </a:pPr>
              <a:t>28.06.2017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76DC3B4-696B-42AD-93B8-17579F46AAE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D564F3B-2D10-4000-9170-092E2300D069}" type="datetimeFigureOut">
              <a:rPr lang="ru-RU" smtClean="0"/>
              <a:pPr>
                <a:defRPr/>
              </a:pPr>
              <a:t>28.06.2017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598D58F-9BBE-4FA5-884E-12F588524C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B0136C4-FB54-4C2C-BE31-0DA526A19D54}" type="datetimeFigureOut">
              <a:rPr lang="ru-RU" smtClean="0"/>
              <a:pPr>
                <a:defRPr/>
              </a:pPr>
              <a:t>28.06.2017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6384049-D0B8-4F01-A266-A870BB36CB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24345-562B-4A75-877B-4B8A82AD679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93CF8-4207-4B93-BE7E-FCFF098534C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5A0D99-C21F-4253-83CB-E7F4C731514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C5952D9-76F9-4F4C-8913-93417CBB9273}" type="datetimeFigureOut">
              <a:rPr lang="ru-RU" smtClean="0"/>
              <a:pPr>
                <a:defRPr/>
              </a:pPr>
              <a:t>28.06.2017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36E614C-8424-49C3-B361-C69E9D2AF4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0650DF4-5876-4C86-B4F7-6F8623172C1F}" type="datetimeFigureOut">
              <a:rPr lang="ru-RU" smtClean="0"/>
              <a:pPr>
                <a:defRPr/>
              </a:pPr>
              <a:t>28.06.2017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1BDE0CA-11DB-4E58-9A58-01E16F1982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6518C12-E445-4021-A701-F65245A6F97F}" type="datetimeFigureOut">
              <a:rPr lang="ru-RU" smtClean="0"/>
              <a:pPr>
                <a:defRPr/>
              </a:pPr>
              <a:t>28.06.2017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EB0B7E9-6A2F-4423-9EF1-9DBDD755F2A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00A633A-FA95-4608-A9C3-54D08DCDE75B}" type="datetimeFigureOut">
              <a:rPr lang="ru-RU" smtClean="0"/>
              <a:pPr>
                <a:defRPr/>
              </a:pPr>
              <a:t>28.06.2017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44F23DF-6533-44B1-9FB9-75075A397F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9F58DE7-B4CB-4611-9DBA-920A3E88502C}" type="datetimeFigureOut">
              <a:rPr lang="ru-RU" smtClean="0"/>
              <a:pPr>
                <a:defRPr/>
              </a:pPr>
              <a:t>28.06.2017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379C342-786B-4879-8E3F-649C0E917F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BB766BE-2FA3-4BC0-A57F-3CFE21DDF595}" type="datetimeFigureOut">
              <a:rPr lang="ru-RU" smtClean="0"/>
              <a:pPr>
                <a:defRPr/>
              </a:pPr>
              <a:t>28.06.2017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5FB2920-2221-472B-9285-7D9E32B7AE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fld id="{20162E41-7744-41A7-856F-E7A746ABA521}" type="datetimeFigureOut">
              <a:rPr lang="ru-RU" smtClean="0"/>
              <a:pPr>
                <a:defRPr/>
              </a:pPr>
              <a:t>28.06.2017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F62ED32-0EB2-469E-B7DD-5444E5B7C5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AE6F5DB-E4CD-4754-B27B-883674C72049}" type="datetimeFigureOut">
              <a:rPr lang="ru-RU" smtClean="0"/>
              <a:pPr>
                <a:defRPr/>
              </a:pPr>
              <a:t>28.06.2017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90E58C3-42B5-4169-B27C-DBEC967F7C7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6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9A0AF6E-390E-4086-8ECD-6DB65EFDEB62}" type="datetimeFigureOut">
              <a:rPr lang="ru-RU" smtClean="0"/>
              <a:pPr>
                <a:defRPr/>
              </a:pPr>
              <a:t>28.06.2017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A75BA4E-7A82-4FF8-AF7D-102670FA118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5.wmf"/><Relationship Id="rId2" Type="http://schemas.openxmlformats.org/officeDocument/2006/relationships/vmlDrawing" Target="../drawings/vmlDrawing5.vml"/><Relationship Id="rId1" Type="http://schemas.openxmlformats.org/officeDocument/2006/relationships/themeOverride" Target="../theme/themeOverride2.x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3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19.wmf"/><Relationship Id="rId4" Type="http://schemas.openxmlformats.org/officeDocument/2006/relationships/image" Target="../media/image16.wmf"/><Relationship Id="rId9" Type="http://schemas.openxmlformats.org/officeDocument/2006/relationships/oleObject" Target="../embeddings/oleObject18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0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25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24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2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28.wmf"/><Relationship Id="rId4" Type="http://schemas.openxmlformats.org/officeDocument/2006/relationships/image" Target="../media/image24.wmf"/><Relationship Id="rId9" Type="http://schemas.openxmlformats.org/officeDocument/2006/relationships/oleObject" Target="../embeddings/oleObject28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31.bin"/><Relationship Id="rId10" Type="http://schemas.openxmlformats.org/officeDocument/2006/relationships/image" Target="../media/image33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33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12" Type="http://schemas.openxmlformats.org/officeDocument/2006/relationships/image" Target="../media/image38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5.bin"/><Relationship Id="rId10" Type="http://schemas.openxmlformats.org/officeDocument/2006/relationships/image" Target="../media/image37.wmf"/><Relationship Id="rId4" Type="http://schemas.openxmlformats.org/officeDocument/2006/relationships/image" Target="../media/image34.wmf"/><Relationship Id="rId9" Type="http://schemas.openxmlformats.org/officeDocument/2006/relationships/oleObject" Target="../embeddings/oleObject37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39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43.bin"/><Relationship Id="rId10" Type="http://schemas.openxmlformats.org/officeDocument/2006/relationships/image" Target="../media/image45.wmf"/><Relationship Id="rId4" Type="http://schemas.openxmlformats.org/officeDocument/2006/relationships/image" Target="../media/image42.wmf"/><Relationship Id="rId9" Type="http://schemas.openxmlformats.org/officeDocument/2006/relationships/oleObject" Target="../embeddings/oleObject45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46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49.bin"/><Relationship Id="rId10" Type="http://schemas.openxmlformats.org/officeDocument/2006/relationships/image" Target="../media/image51.wmf"/><Relationship Id="rId4" Type="http://schemas.openxmlformats.org/officeDocument/2006/relationships/image" Target="../media/image48.wmf"/><Relationship Id="rId9" Type="http://schemas.openxmlformats.org/officeDocument/2006/relationships/oleObject" Target="../embeddings/oleObject51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oleObject" Target="../embeddings/oleObject52.bin"/><Relationship Id="rId7" Type="http://schemas.openxmlformats.org/officeDocument/2006/relationships/oleObject" Target="../embeddings/oleObject5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53.wmf"/><Relationship Id="rId5" Type="http://schemas.openxmlformats.org/officeDocument/2006/relationships/oleObject" Target="../embeddings/oleObject53.bin"/><Relationship Id="rId10" Type="http://schemas.openxmlformats.org/officeDocument/2006/relationships/image" Target="../media/image55.wmf"/><Relationship Id="rId4" Type="http://schemas.openxmlformats.org/officeDocument/2006/relationships/image" Target="../media/image52.wmf"/><Relationship Id="rId9" Type="http://schemas.openxmlformats.org/officeDocument/2006/relationships/oleObject" Target="../embeddings/oleObject55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57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5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58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59.w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9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8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1.wmf"/><Relationship Id="rId2" Type="http://schemas.openxmlformats.org/officeDocument/2006/relationships/vmlDrawing" Target="../drawings/vmlDrawing3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916832"/>
            <a:ext cx="7772400" cy="1199704"/>
          </a:xfrm>
        </p:spPr>
        <p:txBody>
          <a:bodyPr>
            <a:noAutofit/>
          </a:bodyPr>
          <a:lstStyle/>
          <a:p>
            <a:r>
              <a:rPr lang="en-US" sz="2000" dirty="0" err="1" smtClean="0">
                <a:solidFill>
                  <a:srgbClr val="443329"/>
                </a:solidFill>
              </a:rPr>
              <a:t>Kakhramon</a:t>
            </a:r>
            <a:r>
              <a:rPr lang="en-US" sz="2000" dirty="0" smtClean="0">
                <a:solidFill>
                  <a:srgbClr val="443329"/>
                </a:solidFill>
              </a:rPr>
              <a:t> </a:t>
            </a:r>
            <a:r>
              <a:rPr lang="en-US" sz="2000" dirty="0" err="1" smtClean="0">
                <a:solidFill>
                  <a:srgbClr val="443329"/>
                </a:solidFill>
              </a:rPr>
              <a:t>Yusupov</a:t>
            </a:r>
            <a:endParaRPr lang="en-US" sz="2000" dirty="0" smtClean="0">
              <a:solidFill>
                <a:srgbClr val="443329"/>
              </a:solidFill>
            </a:endParaRPr>
          </a:p>
          <a:p>
            <a:endParaRPr lang="en-US" sz="2000" dirty="0" smtClean="0">
              <a:solidFill>
                <a:srgbClr val="443329"/>
              </a:solidFill>
            </a:endParaRPr>
          </a:p>
          <a:p>
            <a:r>
              <a:rPr lang="en-US" sz="2000" dirty="0" smtClean="0">
                <a:solidFill>
                  <a:srgbClr val="443329"/>
                </a:solidFill>
              </a:rPr>
              <a:t>June 15</a:t>
            </a:r>
            <a:r>
              <a:rPr lang="en-US" sz="2000" baseline="30000" dirty="0" smtClean="0">
                <a:solidFill>
                  <a:srgbClr val="443329"/>
                </a:solidFill>
              </a:rPr>
              <a:t>th</a:t>
            </a:r>
            <a:r>
              <a:rPr lang="en-US" sz="2000" dirty="0" smtClean="0">
                <a:solidFill>
                  <a:srgbClr val="443329"/>
                </a:solidFill>
              </a:rPr>
              <a:t>, 2017</a:t>
            </a:r>
          </a:p>
          <a:p>
            <a:r>
              <a:rPr lang="en-US" sz="2000" dirty="0" smtClean="0">
                <a:solidFill>
                  <a:srgbClr val="443329"/>
                </a:solidFill>
              </a:rPr>
              <a:t>1:30pm </a:t>
            </a:r>
            <a:r>
              <a:rPr lang="en-US" sz="2000" dirty="0" smtClean="0">
                <a:solidFill>
                  <a:srgbClr val="443329"/>
                </a:solidFill>
              </a:rPr>
              <a:t>– </a:t>
            </a:r>
            <a:r>
              <a:rPr lang="en-US" sz="2000" dirty="0" smtClean="0">
                <a:solidFill>
                  <a:srgbClr val="443329"/>
                </a:solidFill>
              </a:rPr>
              <a:t>3</a:t>
            </a:r>
            <a:r>
              <a:rPr lang="en-US" sz="2000" dirty="0" smtClean="0">
                <a:solidFill>
                  <a:srgbClr val="443329"/>
                </a:solidFill>
              </a:rPr>
              <a:t>:00pm</a:t>
            </a:r>
            <a:endParaRPr lang="en-US" sz="2000" dirty="0" smtClean="0">
              <a:solidFill>
                <a:srgbClr val="443329"/>
              </a:solidFill>
            </a:endParaRPr>
          </a:p>
          <a:p>
            <a:r>
              <a:rPr lang="en-US" sz="2000" dirty="0" smtClean="0">
                <a:solidFill>
                  <a:srgbClr val="443329"/>
                </a:solidFill>
              </a:rPr>
              <a:t>Session </a:t>
            </a:r>
            <a:r>
              <a:rPr lang="en-US" sz="2000" dirty="0" smtClean="0">
                <a:solidFill>
                  <a:srgbClr val="443329"/>
                </a:solidFill>
              </a:rPr>
              <a:t>3</a:t>
            </a:r>
            <a:endParaRPr lang="en-US" sz="2000" dirty="0" smtClean="0">
              <a:solidFill>
                <a:srgbClr val="443329"/>
              </a:solidFill>
            </a:endParaRPr>
          </a:p>
          <a:p>
            <a:endParaRPr lang="en-US" sz="2000" dirty="0" smtClean="0">
              <a:solidFill>
                <a:srgbClr val="443329"/>
              </a:solidFill>
            </a:endParaRPr>
          </a:p>
          <a:p>
            <a:r>
              <a:rPr lang="en-US" sz="2000" b="1" dirty="0" smtClean="0">
                <a:solidFill>
                  <a:srgbClr val="443329"/>
                </a:solidFill>
              </a:rPr>
              <a:t>MODEL DIAGNOSTICS AND SPECIFICATION</a:t>
            </a:r>
            <a:endParaRPr lang="ru-RU" sz="2000" b="1" dirty="0" smtClean="0">
              <a:solidFill>
                <a:srgbClr val="443329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981075"/>
            <a:ext cx="8229600" cy="5184775"/>
          </a:xfrm>
        </p:spPr>
        <p:txBody>
          <a:bodyPr/>
          <a:lstStyle/>
          <a:p>
            <a:r>
              <a:rPr lang="en-US" smtClean="0">
                <a:latin typeface="Times New Roman" pitchFamily="18" charset="0"/>
              </a:rPr>
              <a:t>Error learning models; </a:t>
            </a:r>
          </a:p>
          <a:p>
            <a:r>
              <a:rPr lang="en-US" smtClean="0">
                <a:latin typeface="Times New Roman" pitchFamily="18" charset="0"/>
              </a:rPr>
              <a:t>Higher variability in independent variable might increase higher variability in dependent variable.</a:t>
            </a:r>
          </a:p>
          <a:p>
            <a:r>
              <a:rPr lang="en-US" smtClean="0">
                <a:latin typeface="Times New Roman" pitchFamily="18" charset="0"/>
              </a:rPr>
              <a:t>Spatial Correlation.</a:t>
            </a:r>
          </a:p>
          <a:p>
            <a:r>
              <a:rPr lang="en-US" smtClean="0">
                <a:latin typeface="Times New Roman" pitchFamily="18" charset="0"/>
              </a:rPr>
              <a:t>Data collecting biases. </a:t>
            </a:r>
          </a:p>
          <a:p>
            <a:r>
              <a:rPr lang="en-US" smtClean="0">
                <a:latin typeface="Times New Roman" pitchFamily="18" charset="0"/>
              </a:rPr>
              <a:t> Existence of extreme observations (outliers) </a:t>
            </a:r>
          </a:p>
          <a:p>
            <a:r>
              <a:rPr lang="en-US" smtClean="0">
                <a:latin typeface="Times New Roman" pitchFamily="18" charset="0"/>
              </a:rPr>
              <a:t>Incorrect specification of Model </a:t>
            </a:r>
          </a:p>
          <a:p>
            <a:r>
              <a:rPr lang="en-US" smtClean="0">
                <a:latin typeface="Times New Roman" pitchFamily="18" charset="0"/>
              </a:rPr>
              <a:t>Skewness in the distribution</a:t>
            </a:r>
          </a:p>
          <a:p>
            <a:endParaRPr lang="en-US" smtClean="0">
              <a:latin typeface="Times New Roman" pitchFamily="18" charset="0"/>
            </a:endParaRPr>
          </a:p>
          <a:p>
            <a:endParaRPr lang="en-US" smtClean="0">
              <a:latin typeface="Times New Roman" pitchFamily="18" charset="0"/>
            </a:endParaRPr>
          </a:p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-357188"/>
            <a:ext cx="8229600" cy="1143001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Reasons: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1458913" y="1081088"/>
          <a:ext cx="5613400" cy="364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Equation" r:id="rId4" imgW="2895480" imgH="1879560" progId="Equation.3">
                  <p:embed/>
                </p:oleObj>
              </mc:Choice>
              <mc:Fallback>
                <p:oleObj name="Equation" r:id="rId4" imgW="2895480" imgH="18795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8913" y="1081088"/>
                        <a:ext cx="5613400" cy="364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3563938" y="4652963"/>
          <a:ext cx="2559050" cy="153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Equation" r:id="rId6" imgW="1231560" imgH="736560" progId="Equation.3">
                  <p:embed/>
                </p:oleObj>
              </mc:Choice>
              <mc:Fallback>
                <p:oleObj name="Equation" r:id="rId6" imgW="1231560" imgH="73656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4652963"/>
                        <a:ext cx="2559050" cy="1530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/>
              <a:t>OLS Estimation: Hetroscedasticity</a:t>
            </a:r>
            <a:endParaRPr lang="ru-RU" sz="4000"/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3543300" y="25844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latin typeface="Franklin Gothic Book" pitchFamily="34" charset="0"/>
            </a:endParaRPr>
          </a:p>
        </p:txBody>
      </p:sp>
      <p:sp>
        <p:nvSpPr>
          <p:cNvPr id="9222" name="Text Box 5"/>
          <p:cNvSpPr txBox="1">
            <a:spLocks noChangeArrowheads="1"/>
          </p:cNvSpPr>
          <p:nvPr/>
        </p:nvSpPr>
        <p:spPr bwMode="auto">
          <a:xfrm>
            <a:off x="3108325" y="3068638"/>
            <a:ext cx="60356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Franklin Gothic Book" pitchFamily="34" charset="0"/>
              </a:rPr>
              <a:t>If variance of residuals is constant then </a:t>
            </a:r>
          </a:p>
          <a:p>
            <a:r>
              <a:rPr lang="en-US" sz="2400">
                <a:latin typeface="Franklin Gothic Book" pitchFamily="34" charset="0"/>
              </a:rPr>
              <a:t>Our equation collapses to original variance </a:t>
            </a:r>
          </a:p>
          <a:p>
            <a:r>
              <a:rPr lang="en-US" sz="2400">
                <a:latin typeface="Franklin Gothic Book" pitchFamily="34" charset="0"/>
              </a:rPr>
              <a:t>Formula.</a:t>
            </a:r>
          </a:p>
          <a:p>
            <a:endParaRPr lang="ru-RU" sz="2400">
              <a:latin typeface="Franklin Gothic Book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714500"/>
            <a:ext cx="8229600" cy="4857750"/>
          </a:xfrm>
        </p:spPr>
        <p:txBody>
          <a:bodyPr/>
          <a:lstStyle/>
          <a:p>
            <a:r>
              <a:rPr lang="en-US" smtClean="0"/>
              <a:t>The regression coefficients are unbiased </a:t>
            </a:r>
          </a:p>
          <a:p>
            <a:r>
              <a:rPr lang="en-US" smtClean="0"/>
              <a:t>The usual formula for coefficient variances is wrong</a:t>
            </a:r>
          </a:p>
          <a:p>
            <a:r>
              <a:rPr lang="en-US" smtClean="0"/>
              <a:t>The OLS estimation is BLU but not efficient.</a:t>
            </a:r>
          </a:p>
          <a:p>
            <a:r>
              <a:rPr lang="en-US" smtClean="0"/>
              <a:t> t-test and F test are not valid.</a:t>
            </a:r>
          </a:p>
          <a:p>
            <a:endParaRPr lang="ru-RU" smtClean="0"/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/>
              <a:t>Consequences:</a:t>
            </a:r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Content Placeholder 3"/>
          <p:cNvGraphicFramePr>
            <a:graphicFrameLocks noGrp="1" noChangeAspect="1"/>
          </p:cNvGraphicFramePr>
          <p:nvPr>
            <p:ph idx="1"/>
          </p:nvPr>
        </p:nvGraphicFramePr>
        <p:xfrm>
          <a:off x="1785938" y="1571625"/>
          <a:ext cx="4319587" cy="143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Equation" r:id="rId3" imgW="1371600" imgH="457200" progId="Equation.3">
                  <p:embed/>
                </p:oleObj>
              </mc:Choice>
              <mc:Fallback>
                <p:oleObj name="Equation" r:id="rId3" imgW="1371600" imgH="457200" progId="Equation.3">
                  <p:embed/>
                  <p:pic>
                    <p:nvPicPr>
                      <p:cNvPr id="0" name="Content Placeholder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5938" y="1571625"/>
                        <a:ext cx="4319587" cy="1439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Method of Generalized Least Squares</a:t>
            </a:r>
            <a:endParaRPr lang="ru-RU" dirty="0"/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6429375" y="2214563"/>
          <a:ext cx="1519238" cy="76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Equation" r:id="rId5" imgW="482400" imgH="241200" progId="Equation.3">
                  <p:embed/>
                </p:oleObj>
              </mc:Choice>
              <mc:Fallback>
                <p:oleObj name="Equation" r:id="rId5" imgW="482400" imgH="241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375" y="2214563"/>
                        <a:ext cx="1519238" cy="760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Object 4"/>
          <p:cNvGraphicFramePr>
            <a:graphicFrameLocks noChangeAspect="1"/>
          </p:cNvGraphicFramePr>
          <p:nvPr/>
        </p:nvGraphicFramePr>
        <p:xfrm>
          <a:off x="1655763" y="3214688"/>
          <a:ext cx="4957762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Equation" r:id="rId7" imgW="1574640" imgH="444240" progId="Equation.3">
                  <p:embed/>
                </p:oleObj>
              </mc:Choice>
              <mc:Fallback>
                <p:oleObj name="Equation" r:id="rId7" imgW="1574640" imgH="4442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5763" y="3214688"/>
                        <a:ext cx="4957762" cy="1400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5" name="Object 5"/>
          <p:cNvGraphicFramePr>
            <a:graphicFrameLocks noChangeAspect="1"/>
          </p:cNvGraphicFramePr>
          <p:nvPr/>
        </p:nvGraphicFramePr>
        <p:xfrm>
          <a:off x="857250" y="5286375"/>
          <a:ext cx="7316788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Equation" r:id="rId9" imgW="3365280" imgH="507960" progId="Equation.3">
                  <p:embed/>
                </p:oleObj>
              </mc:Choice>
              <mc:Fallback>
                <p:oleObj name="Equation" r:id="rId9" imgW="3365280" imgH="50796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5286375"/>
                        <a:ext cx="7316788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257425" y="3286125"/>
          <a:ext cx="4127500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Equation" r:id="rId3" imgW="2501640" imgH="1015920" progId="Equation.3">
                  <p:embed/>
                </p:oleObj>
              </mc:Choice>
              <mc:Fallback>
                <p:oleObj name="Equation" r:id="rId3" imgW="2501640" imgH="101592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7425" y="3286125"/>
                        <a:ext cx="4127500" cy="167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Method of Generalized Least Squares</a:t>
            </a:r>
            <a:endParaRPr lang="ru-RU" dirty="0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928688" y="1643063"/>
          <a:ext cx="7180262" cy="1230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Equation" r:id="rId5" imgW="3187440" imgH="545760" progId="Equation.3">
                  <p:embed/>
                </p:oleObj>
              </mc:Choice>
              <mc:Fallback>
                <p:oleObj name="Equation" r:id="rId5" imgW="3187440" imgH="54576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88" y="1643063"/>
                        <a:ext cx="7180262" cy="1230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Graphical Method </a:t>
            </a:r>
          </a:p>
          <a:p>
            <a:r>
              <a:rPr lang="en-US" smtClean="0"/>
              <a:t>Park test </a:t>
            </a:r>
          </a:p>
          <a:p>
            <a:r>
              <a:rPr lang="en-US" smtClean="0"/>
              <a:t>White’s general Hetroscedasticity test </a:t>
            </a:r>
          </a:p>
          <a:p>
            <a:r>
              <a:rPr lang="en-US" smtClean="0"/>
              <a:t>Breush-Pagan-Godfrey Test </a:t>
            </a:r>
          </a:p>
          <a:p>
            <a:pPr>
              <a:buFontTx/>
              <a:buNone/>
            </a:pPr>
            <a:endParaRPr lang="ru-RU" smtClean="0"/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/>
              <a:t>Hetroscedasticity: Detection.</a:t>
            </a:r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83" name="Object 7"/>
          <p:cNvGraphicFramePr>
            <a:graphicFrameLocks noGrp="1" noChangeAspect="1"/>
          </p:cNvGraphicFramePr>
          <p:nvPr>
            <p:ph idx="1"/>
          </p:nvPr>
        </p:nvGraphicFramePr>
        <p:xfrm>
          <a:off x="857250" y="2214563"/>
          <a:ext cx="6623050" cy="1398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Equation" r:id="rId3" imgW="2527200" imgH="533160" progId="Equation.3">
                  <p:embed/>
                </p:oleObj>
              </mc:Choice>
              <mc:Fallback>
                <p:oleObj name="Equation" r:id="rId3" imgW="2527200" imgH="53316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2214563"/>
                        <a:ext cx="6623050" cy="1398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0"/>
            <a:ext cx="7467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Park test</a:t>
            </a:r>
            <a:endParaRPr lang="ru-RU" dirty="0"/>
          </a:p>
        </p:txBody>
      </p:sp>
      <p:sp>
        <p:nvSpPr>
          <p:cNvPr id="12295" name="Text Box 8"/>
          <p:cNvSpPr txBox="1">
            <a:spLocks noChangeArrowheads="1"/>
          </p:cNvSpPr>
          <p:nvPr/>
        </p:nvSpPr>
        <p:spPr bwMode="auto">
          <a:xfrm>
            <a:off x="642938" y="5572125"/>
            <a:ext cx="77089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Times New Roman" pitchFamily="18" charset="0"/>
              </a:rPr>
              <a:t>If coefficient beta is statistically different from zero, </a:t>
            </a:r>
          </a:p>
          <a:p>
            <a:r>
              <a:rPr lang="en-US" sz="2800">
                <a:latin typeface="Times New Roman" pitchFamily="18" charset="0"/>
              </a:rPr>
              <a:t>it indicates that Hetroscedasticity is present.  </a:t>
            </a:r>
            <a:endParaRPr lang="ru-RU" sz="2800">
              <a:latin typeface="Times New Roman" pitchFamily="18" charset="0"/>
            </a:endParaRPr>
          </a:p>
        </p:txBody>
      </p:sp>
      <p:graphicFrame>
        <p:nvGraphicFramePr>
          <p:cNvPr id="12291" name="Object 5"/>
          <p:cNvGraphicFramePr>
            <a:graphicFrameLocks noChangeAspect="1"/>
          </p:cNvGraphicFramePr>
          <p:nvPr/>
        </p:nvGraphicFramePr>
        <p:xfrm>
          <a:off x="928688" y="3643313"/>
          <a:ext cx="50006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Equation" r:id="rId5" imgW="203040" imgH="203040" progId="Equation.3">
                  <p:embed/>
                </p:oleObj>
              </mc:Choice>
              <mc:Fallback>
                <p:oleObj name="Equation" r:id="rId5" imgW="203040" imgH="2030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88" y="3643313"/>
                        <a:ext cx="500062" cy="346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6" name="TextBox 5"/>
          <p:cNvSpPr txBox="1">
            <a:spLocks noChangeArrowheads="1"/>
          </p:cNvSpPr>
          <p:nvPr/>
        </p:nvSpPr>
        <p:spPr bwMode="auto">
          <a:xfrm>
            <a:off x="1500188" y="3643313"/>
            <a:ext cx="2714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Franklin Gothic Book" pitchFamily="34" charset="0"/>
              </a:rPr>
              <a:t>Is not known and we use  </a:t>
            </a:r>
            <a:endParaRPr lang="ru-RU">
              <a:latin typeface="Franklin Gothic Book" pitchFamily="34" charset="0"/>
            </a:endParaRPr>
          </a:p>
        </p:txBody>
      </p:sp>
      <p:graphicFrame>
        <p:nvGraphicFramePr>
          <p:cNvPr id="12292" name="Object 8"/>
          <p:cNvGraphicFramePr>
            <a:graphicFrameLocks noChangeAspect="1"/>
          </p:cNvGraphicFramePr>
          <p:nvPr/>
        </p:nvGraphicFramePr>
        <p:xfrm>
          <a:off x="2214563" y="1214438"/>
          <a:ext cx="442912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Equation" r:id="rId7" imgW="1028520" imgH="228600" progId="Equation.3">
                  <p:embed/>
                </p:oleObj>
              </mc:Choice>
              <mc:Fallback>
                <p:oleObj name="Equation" r:id="rId7" imgW="102852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4563" y="1214438"/>
                        <a:ext cx="4429125" cy="669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5"/>
          <p:cNvGraphicFramePr>
            <a:graphicFrameLocks noChangeAspect="1"/>
          </p:cNvGraphicFramePr>
          <p:nvPr/>
        </p:nvGraphicFramePr>
        <p:xfrm>
          <a:off x="890588" y="4437063"/>
          <a:ext cx="655637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name="Equation" r:id="rId9" imgW="2501640" imgH="253800" progId="Equation.3">
                  <p:embed/>
                </p:oleObj>
              </mc:Choice>
              <mc:Fallback>
                <p:oleObj name="Equation" r:id="rId9" imgW="2501640" imgH="2538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0588" y="4437063"/>
                        <a:ext cx="6556375" cy="66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8"/>
          <p:cNvGraphicFramePr>
            <a:graphicFrameLocks noGrp="1" noChangeAspect="1"/>
          </p:cNvGraphicFramePr>
          <p:nvPr>
            <p:ph idx="1"/>
          </p:nvPr>
        </p:nvGraphicFramePr>
        <p:xfrm>
          <a:off x="2714625" y="1143000"/>
          <a:ext cx="2928938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Equation" r:id="rId3" imgW="1028520" imgH="228600" progId="Equation.3">
                  <p:embed/>
                </p:oleObj>
              </mc:Choice>
              <mc:Fallback>
                <p:oleObj name="Equation" r:id="rId3" imgW="102852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25" y="1143000"/>
                        <a:ext cx="2928938" cy="650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5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/>
              <a:t>Goldfeld-Quandt</a:t>
            </a:r>
            <a:r>
              <a:rPr lang="en-US" dirty="0" smtClean="0"/>
              <a:t> Test</a:t>
            </a:r>
            <a:endParaRPr lang="ru-RU" dirty="0"/>
          </a:p>
        </p:txBody>
      </p:sp>
      <p:sp>
        <p:nvSpPr>
          <p:cNvPr id="13320" name="TextBox 5"/>
          <p:cNvSpPr txBox="1">
            <a:spLocks noChangeArrowheads="1"/>
          </p:cNvSpPr>
          <p:nvPr/>
        </p:nvSpPr>
        <p:spPr bwMode="auto">
          <a:xfrm>
            <a:off x="714375" y="1785938"/>
            <a:ext cx="7456488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>
                <a:latin typeface="Franklin Gothic Book" pitchFamily="34" charset="0"/>
              </a:rPr>
              <a:t>Order your sample from lowest to highest. Omit your central</a:t>
            </a:r>
          </a:p>
          <a:p>
            <a:pPr marL="342900" indent="-342900"/>
            <a:r>
              <a:rPr lang="en-US">
                <a:latin typeface="Franklin Gothic Book" pitchFamily="34" charset="0"/>
              </a:rPr>
              <a:t>your central observation and divide your sample into two samples. </a:t>
            </a:r>
          </a:p>
          <a:p>
            <a:pPr marL="342900" indent="-342900"/>
            <a:endParaRPr lang="en-US">
              <a:latin typeface="Franklin Gothic Book" pitchFamily="34" charset="0"/>
            </a:endParaRPr>
          </a:p>
          <a:p>
            <a:pPr marL="342900" indent="-342900"/>
            <a:r>
              <a:rPr lang="en-US">
                <a:latin typeface="Franklin Gothic Book" pitchFamily="34" charset="0"/>
              </a:rPr>
              <a:t>2. Run two regressions for two samples and obtain RSS1 and RSS2. </a:t>
            </a:r>
          </a:p>
          <a:p>
            <a:pPr marL="342900" indent="-342900"/>
            <a:r>
              <a:rPr lang="en-US">
                <a:latin typeface="Franklin Gothic Book" pitchFamily="34" charset="0"/>
              </a:rPr>
              <a:t>RSS1 represents RSS from small X sample.</a:t>
            </a:r>
          </a:p>
          <a:p>
            <a:pPr marL="342900" indent="-342900"/>
            <a:endParaRPr lang="en-US">
              <a:latin typeface="Franklin Gothic Book" pitchFamily="34" charset="0"/>
            </a:endParaRPr>
          </a:p>
          <a:p>
            <a:pPr marL="342900" indent="-342900"/>
            <a:r>
              <a:rPr lang="en-US">
                <a:latin typeface="Franklin Gothic Book" pitchFamily="34" charset="0"/>
              </a:rPr>
              <a:t>3. Each RSS has following degrees of freedom</a:t>
            </a:r>
          </a:p>
          <a:p>
            <a:pPr marL="342900" indent="-342900"/>
            <a:endParaRPr lang="en-US">
              <a:latin typeface="Franklin Gothic Book" pitchFamily="34" charset="0"/>
            </a:endParaRPr>
          </a:p>
          <a:p>
            <a:pPr marL="342900" indent="-342900"/>
            <a:r>
              <a:rPr lang="en-US">
                <a:latin typeface="Franklin Gothic Book" pitchFamily="34" charset="0"/>
              </a:rPr>
              <a:t> </a:t>
            </a:r>
            <a:endParaRPr lang="ru-RU">
              <a:latin typeface="Franklin Gothic Book" pitchFamily="34" charset="0"/>
            </a:endParaRPr>
          </a:p>
        </p:txBody>
      </p:sp>
      <p:graphicFrame>
        <p:nvGraphicFramePr>
          <p:cNvPr id="13315" name="Object 4"/>
          <p:cNvGraphicFramePr>
            <a:graphicFrameLocks noChangeAspect="1"/>
          </p:cNvGraphicFramePr>
          <p:nvPr/>
        </p:nvGraphicFramePr>
        <p:xfrm>
          <a:off x="2643188" y="3786188"/>
          <a:ext cx="3363912" cy="126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Equation" r:id="rId5" imgW="1180800" imgH="812520" progId="Equation.3">
                  <p:embed/>
                </p:oleObj>
              </mc:Choice>
              <mc:Fallback>
                <p:oleObj name="Equation" r:id="rId5" imgW="1180800" imgH="81252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3188" y="3786188"/>
                        <a:ext cx="3363912" cy="1266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1" name="TextBox 7"/>
          <p:cNvSpPr txBox="1">
            <a:spLocks noChangeArrowheads="1"/>
          </p:cNvSpPr>
          <p:nvPr/>
        </p:nvSpPr>
        <p:spPr bwMode="auto">
          <a:xfrm>
            <a:off x="714375" y="5429250"/>
            <a:ext cx="2571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Franklin Gothic Book" pitchFamily="34" charset="0"/>
              </a:rPr>
              <a:t>Calculate </a:t>
            </a:r>
            <a:endParaRPr lang="ru-RU">
              <a:latin typeface="Franklin Gothic Book" pitchFamily="34" charset="0"/>
            </a:endParaRPr>
          </a:p>
        </p:txBody>
      </p:sp>
      <p:graphicFrame>
        <p:nvGraphicFramePr>
          <p:cNvPr id="13316" name="Object 5"/>
          <p:cNvGraphicFramePr>
            <a:graphicFrameLocks noChangeAspect="1"/>
          </p:cNvGraphicFramePr>
          <p:nvPr/>
        </p:nvGraphicFramePr>
        <p:xfrm>
          <a:off x="3000375" y="5197475"/>
          <a:ext cx="2428875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name="Equation" r:id="rId7" imgW="901440" imgH="431640" progId="Equation.3">
                  <p:embed/>
                </p:oleObj>
              </mc:Choice>
              <mc:Fallback>
                <p:oleObj name="Equation" r:id="rId7" imgW="901440" imgH="4316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75" y="5197475"/>
                        <a:ext cx="2428875" cy="889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7" name="Object 6"/>
          <p:cNvGraphicFramePr>
            <a:graphicFrameLocks noChangeAspect="1"/>
          </p:cNvGraphicFramePr>
          <p:nvPr/>
        </p:nvGraphicFramePr>
        <p:xfrm>
          <a:off x="714375" y="6215063"/>
          <a:ext cx="598488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2" name="Equation" r:id="rId9" imgW="139680" imgH="177480" progId="Equation.3">
                  <p:embed/>
                </p:oleObj>
              </mc:Choice>
              <mc:Fallback>
                <p:oleObj name="Equation" r:id="rId9" imgW="139680" imgH="177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5" y="6215063"/>
                        <a:ext cx="598488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2" name="TextBox 11"/>
          <p:cNvSpPr txBox="1">
            <a:spLocks noChangeArrowheads="1"/>
          </p:cNvSpPr>
          <p:nvPr/>
        </p:nvSpPr>
        <p:spPr bwMode="auto">
          <a:xfrm>
            <a:off x="1357313" y="6215063"/>
            <a:ext cx="47863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Franklin Gothic Book" pitchFamily="34" charset="0"/>
              </a:rPr>
              <a:t>Follows F distribution with df of num and denom equal to</a:t>
            </a:r>
            <a:endParaRPr lang="ru-RU">
              <a:latin typeface="Franklin Gothic Book" pitchFamily="34" charset="0"/>
            </a:endParaRPr>
          </a:p>
        </p:txBody>
      </p:sp>
      <p:graphicFrame>
        <p:nvGraphicFramePr>
          <p:cNvPr id="13318" name="Object 7"/>
          <p:cNvGraphicFramePr>
            <a:graphicFrameLocks noChangeAspect="1"/>
          </p:cNvGraphicFramePr>
          <p:nvPr/>
        </p:nvGraphicFramePr>
        <p:xfrm>
          <a:off x="6215063" y="5715000"/>
          <a:ext cx="1616075" cy="982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3" name="Equation" r:id="rId11" imgW="647640" imgH="393480" progId="Equation.3">
                  <p:embed/>
                </p:oleObj>
              </mc:Choice>
              <mc:Fallback>
                <p:oleObj name="Equation" r:id="rId11" imgW="647640" imgH="393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5063" y="5715000"/>
                        <a:ext cx="1616075" cy="982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/>
              <a:t>Breush-Pagan-Godfrey Test </a:t>
            </a:r>
            <a:br>
              <a:rPr lang="en-US" sz="4000"/>
            </a:br>
            <a:endParaRPr lang="ru-RU" sz="4000"/>
          </a:p>
        </p:txBody>
      </p:sp>
      <p:graphicFrame>
        <p:nvGraphicFramePr>
          <p:cNvPr id="80899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714500" y="2000250"/>
          <a:ext cx="5040313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" name="Equation" r:id="rId3" imgW="2387520" imgH="457200" progId="Equation.3">
                  <p:embed/>
                </p:oleObj>
              </mc:Choice>
              <mc:Fallback>
                <p:oleObj name="Equation" r:id="rId3" imgW="2387520" imgH="457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500" y="2000250"/>
                        <a:ext cx="5040313" cy="96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1" name="Object 5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214438" y="1143000"/>
          <a:ext cx="6296025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Equation" r:id="rId5" imgW="2184120" imgH="228600" progId="Equation.3">
                  <p:embed/>
                </p:oleObj>
              </mc:Choice>
              <mc:Fallback>
                <p:oleObj name="Equation" r:id="rId5" imgW="218412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38" y="1143000"/>
                        <a:ext cx="6296025" cy="658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3" name="Object 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701925" y="3517900"/>
          <a:ext cx="352425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" name="Equation" r:id="rId7" imgW="2628720" imgH="457200" progId="Equation.3">
                  <p:embed/>
                </p:oleObj>
              </mc:Choice>
              <mc:Fallback>
                <p:oleObj name="Equation" r:id="rId7" imgW="2628720" imgH="457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1925" y="3517900"/>
                        <a:ext cx="3524250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5" name="Object 9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2411413" y="2492375"/>
          <a:ext cx="4535487" cy="96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" name="Equation" r:id="rId9" imgW="2158920" imgH="457200" progId="Equation.3">
                  <p:embed/>
                </p:oleObj>
              </mc:Choice>
              <mc:Fallback>
                <p:oleObj name="Equation" r:id="rId9" imgW="2158920" imgH="4572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2492375"/>
                        <a:ext cx="4535487" cy="960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3" name="Text Box 4"/>
          <p:cNvSpPr txBox="1">
            <a:spLocks noChangeArrowheads="1"/>
          </p:cNvSpPr>
          <p:nvPr/>
        </p:nvSpPr>
        <p:spPr bwMode="auto">
          <a:xfrm>
            <a:off x="684213" y="4149725"/>
            <a:ext cx="73263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If you reject your Null hypothesis then there is </a:t>
            </a:r>
          </a:p>
          <a:p>
            <a:r>
              <a:rPr lang="en-US" sz="2800" b="1">
                <a:latin typeface="Times New Roman" pitchFamily="18" charset="0"/>
              </a:rPr>
              <a:t>Hetroscedasticity.</a:t>
            </a:r>
          </a:p>
          <a:p>
            <a:r>
              <a:rPr lang="en-US" sz="2800">
                <a:latin typeface="Times New Roman" pitchFamily="18" charset="0"/>
              </a:rPr>
              <a:t> .</a:t>
            </a:r>
          </a:p>
          <a:p>
            <a:r>
              <a:rPr lang="en-US" sz="2800">
                <a:latin typeface="Times New Roman" pitchFamily="18" charset="0"/>
              </a:rPr>
              <a:t>  </a:t>
            </a:r>
            <a:endParaRPr lang="ru-RU" sz="28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/>
              <a:t>Breush-Pagan-Godfrey Test </a:t>
            </a:r>
            <a:br>
              <a:rPr lang="en-US" sz="4000"/>
            </a:br>
            <a:endParaRPr lang="ru-RU" sz="4000"/>
          </a:p>
        </p:txBody>
      </p:sp>
      <p:graphicFrame>
        <p:nvGraphicFramePr>
          <p:cNvPr id="85004" name="Object 1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555875" y="1125538"/>
          <a:ext cx="2230438" cy="979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" name="Equation" r:id="rId3" imgW="1041120" imgH="457200" progId="Equation.3">
                  <p:embed/>
                </p:oleObj>
              </mc:Choice>
              <mc:Fallback>
                <p:oleObj name="Equation" r:id="rId3" imgW="1041120" imgH="4572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75" y="1125538"/>
                        <a:ext cx="2230438" cy="979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06" name="Object 1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508625" y="1412875"/>
          <a:ext cx="1420813" cy="151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8" name="Equation" r:id="rId5" imgW="787320" imgH="838080" progId="Equation.3">
                  <p:embed/>
                </p:oleObj>
              </mc:Choice>
              <mc:Fallback>
                <p:oleObj name="Equation" r:id="rId5" imgW="787320" imgH="8380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5" y="1412875"/>
                        <a:ext cx="1420813" cy="1512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09" name="Object 1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563938" y="2276475"/>
          <a:ext cx="892175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9" name="Equation" r:id="rId7" imgW="545760" imgH="660240" progId="Equation.3">
                  <p:embed/>
                </p:oleObj>
              </mc:Choice>
              <mc:Fallback>
                <p:oleObj name="Equation" r:id="rId7" imgW="545760" imgH="66024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2276475"/>
                        <a:ext cx="892175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16" name="Object 24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2627313" y="3716338"/>
          <a:ext cx="3313112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0" name="Equation" r:id="rId9" imgW="2145960" imgH="457200" progId="Equation.3">
                  <p:embed/>
                </p:oleObj>
              </mc:Choice>
              <mc:Fallback>
                <p:oleObj name="Equation" r:id="rId9" imgW="2145960" imgH="4572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3716338"/>
                        <a:ext cx="3313112" cy="706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8" name="Text Box 6"/>
          <p:cNvSpPr txBox="1">
            <a:spLocks noChangeArrowheads="1"/>
          </p:cNvSpPr>
          <p:nvPr/>
        </p:nvSpPr>
        <p:spPr bwMode="auto">
          <a:xfrm>
            <a:off x="684213" y="692150"/>
            <a:ext cx="74168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Step1. </a:t>
            </a:r>
            <a:r>
              <a:rPr lang="en-US" sz="2800">
                <a:latin typeface="Times New Roman" pitchFamily="18" charset="0"/>
              </a:rPr>
              <a:t>Estimate original regression model and get </a:t>
            </a:r>
          </a:p>
          <a:p>
            <a:r>
              <a:rPr lang="en-US" sz="2800">
                <a:latin typeface="Times New Roman" pitchFamily="18" charset="0"/>
              </a:rPr>
              <a:t>residuals .</a:t>
            </a:r>
          </a:p>
          <a:p>
            <a:r>
              <a:rPr lang="en-US" sz="2800">
                <a:latin typeface="Times New Roman" pitchFamily="18" charset="0"/>
              </a:rPr>
              <a:t>  </a:t>
            </a:r>
            <a:endParaRPr lang="ru-RU" sz="2800">
              <a:latin typeface="Times New Roman" pitchFamily="18" charset="0"/>
            </a:endParaRPr>
          </a:p>
        </p:txBody>
      </p:sp>
      <p:sp>
        <p:nvSpPr>
          <p:cNvPr id="15369" name="Text Box 13"/>
          <p:cNvSpPr txBox="1">
            <a:spLocks noChangeArrowheads="1"/>
          </p:cNvSpPr>
          <p:nvPr/>
        </p:nvSpPr>
        <p:spPr bwMode="auto">
          <a:xfrm>
            <a:off x="684213" y="1700213"/>
            <a:ext cx="29511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Step2. </a:t>
            </a:r>
            <a:r>
              <a:rPr lang="en-US" sz="2800">
                <a:latin typeface="Times New Roman" pitchFamily="18" charset="0"/>
              </a:rPr>
              <a:t>Obtain </a:t>
            </a:r>
          </a:p>
          <a:p>
            <a:r>
              <a:rPr lang="en-US" sz="2800">
                <a:latin typeface="Times New Roman" pitchFamily="18" charset="0"/>
              </a:rPr>
              <a:t>  </a:t>
            </a:r>
            <a:endParaRPr lang="ru-RU" sz="2800">
              <a:latin typeface="Times New Roman" pitchFamily="18" charset="0"/>
            </a:endParaRPr>
          </a:p>
        </p:txBody>
      </p:sp>
      <p:sp>
        <p:nvSpPr>
          <p:cNvPr id="15370" name="Text Box 16"/>
          <p:cNvSpPr txBox="1">
            <a:spLocks noChangeArrowheads="1"/>
          </p:cNvSpPr>
          <p:nvPr/>
        </p:nvSpPr>
        <p:spPr bwMode="auto">
          <a:xfrm>
            <a:off x="539750" y="2420938"/>
            <a:ext cx="31686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Step3. </a:t>
            </a:r>
            <a:r>
              <a:rPr lang="en-US" sz="2800">
                <a:latin typeface="Times New Roman" pitchFamily="18" charset="0"/>
              </a:rPr>
              <a:t>Construct  </a:t>
            </a:r>
          </a:p>
          <a:p>
            <a:r>
              <a:rPr lang="en-US" sz="2800">
                <a:latin typeface="Times New Roman" pitchFamily="18" charset="0"/>
              </a:rPr>
              <a:t>  </a:t>
            </a:r>
            <a:endParaRPr lang="ru-RU" sz="2800">
              <a:latin typeface="Times New Roman" pitchFamily="18" charset="0"/>
            </a:endParaRPr>
          </a:p>
        </p:txBody>
      </p:sp>
      <p:sp>
        <p:nvSpPr>
          <p:cNvPr id="15371" name="Text Box 21"/>
          <p:cNvSpPr txBox="1">
            <a:spLocks noChangeArrowheads="1"/>
          </p:cNvSpPr>
          <p:nvPr/>
        </p:nvSpPr>
        <p:spPr bwMode="auto">
          <a:xfrm>
            <a:off x="539750" y="3141663"/>
            <a:ext cx="7200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Step4. </a:t>
            </a:r>
            <a:r>
              <a:rPr lang="en-US" sz="2800">
                <a:latin typeface="Times New Roman" pitchFamily="18" charset="0"/>
              </a:rPr>
              <a:t>Estimate the following regression model. </a:t>
            </a:r>
            <a:endParaRPr lang="ru-RU" sz="2800">
              <a:latin typeface="Times New Roman" pitchFamily="18" charset="0"/>
            </a:endParaRPr>
          </a:p>
        </p:txBody>
      </p:sp>
      <p:sp>
        <p:nvSpPr>
          <p:cNvPr id="15372" name="Text Box 26"/>
          <p:cNvSpPr txBox="1">
            <a:spLocks noChangeArrowheads="1"/>
          </p:cNvSpPr>
          <p:nvPr/>
        </p:nvSpPr>
        <p:spPr bwMode="auto">
          <a:xfrm>
            <a:off x="611188" y="4365625"/>
            <a:ext cx="23764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Step5. Obtain </a:t>
            </a:r>
            <a:r>
              <a:rPr lang="en-US" sz="2800">
                <a:latin typeface="Times New Roman" pitchFamily="18" charset="0"/>
              </a:rPr>
              <a:t> </a:t>
            </a:r>
            <a:endParaRPr lang="ru-RU" sz="2800">
              <a:latin typeface="Times New Roman" pitchFamily="18" charset="0"/>
            </a:endParaRPr>
          </a:p>
        </p:txBody>
      </p:sp>
      <p:graphicFrame>
        <p:nvGraphicFramePr>
          <p:cNvPr id="85019" name="Object 27"/>
          <p:cNvGraphicFramePr>
            <a:graphicFrameLocks noChangeAspect="1"/>
          </p:cNvGraphicFramePr>
          <p:nvPr/>
        </p:nvGraphicFramePr>
        <p:xfrm>
          <a:off x="3419475" y="4437063"/>
          <a:ext cx="1873250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1" name="Equation" r:id="rId11" imgW="698400" imgH="863280" progId="Equation.3">
                  <p:embed/>
                </p:oleObj>
              </mc:Choice>
              <mc:Fallback>
                <p:oleObj name="Equation" r:id="rId11" imgW="698400" imgH="86328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4437063"/>
                        <a:ext cx="1873250" cy="1533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3" name="Text Box 28"/>
          <p:cNvSpPr txBox="1">
            <a:spLocks noChangeArrowheads="1"/>
          </p:cNvSpPr>
          <p:nvPr/>
        </p:nvSpPr>
        <p:spPr bwMode="auto">
          <a:xfrm>
            <a:off x="539750" y="5589588"/>
            <a:ext cx="75612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m- is number of parameters of Step 4 regression</a:t>
            </a:r>
            <a:endParaRPr lang="en-US" sz="2800">
              <a:latin typeface="Times New Roman" pitchFamily="18" charset="0"/>
            </a:endParaRPr>
          </a:p>
          <a:p>
            <a:r>
              <a:rPr lang="en-US" sz="2800">
                <a:latin typeface="Times New Roman" pitchFamily="18" charset="0"/>
              </a:rPr>
              <a:t>  </a:t>
            </a:r>
            <a:endParaRPr lang="ru-RU" sz="28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5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5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5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5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5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Data collection process </a:t>
            </a:r>
          </a:p>
          <a:p>
            <a:r>
              <a:rPr lang="en-US" smtClean="0"/>
              <a:t>Constraints on model or in the population being sampled.</a:t>
            </a:r>
          </a:p>
          <a:p>
            <a:r>
              <a:rPr lang="en-US" smtClean="0"/>
              <a:t>Model specification </a:t>
            </a:r>
          </a:p>
          <a:p>
            <a:r>
              <a:rPr lang="en-US" smtClean="0"/>
              <a:t>An over-determined models   </a:t>
            </a:r>
            <a:endParaRPr lang="ru-RU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/>
              <a:t>Multicollinearity</a:t>
            </a:r>
            <a:r>
              <a:rPr lang="en-US" dirty="0"/>
              <a:t>:</a:t>
            </a:r>
            <a:r>
              <a:rPr lang="en-US" dirty="0" smtClean="0"/>
              <a:t> reasons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/>
              <a:t>White’s general </a:t>
            </a:r>
            <a:r>
              <a:rPr lang="en-US" sz="3200" dirty="0" err="1" smtClean="0"/>
              <a:t>Heteroscedasticity</a:t>
            </a:r>
            <a:r>
              <a:rPr lang="en-US" sz="3200" dirty="0" smtClean="0"/>
              <a:t> </a:t>
            </a:r>
            <a:r>
              <a:rPr lang="en-US" sz="3200" dirty="0"/>
              <a:t>test </a:t>
            </a:r>
            <a:br>
              <a:rPr lang="en-US" sz="3200" dirty="0"/>
            </a:br>
            <a:endParaRPr lang="ru-RU" sz="3200" dirty="0"/>
          </a:p>
        </p:txBody>
      </p:sp>
      <p:graphicFrame>
        <p:nvGraphicFramePr>
          <p:cNvPr id="91143" name="Object 7"/>
          <p:cNvGraphicFramePr>
            <a:graphicFrameLocks noGrp="1" noChangeAspect="1"/>
          </p:cNvGraphicFramePr>
          <p:nvPr>
            <p:ph sz="half" idx="1"/>
          </p:nvPr>
        </p:nvGraphicFramePr>
        <p:xfrm>
          <a:off x="1835150" y="2636838"/>
          <a:ext cx="5614988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Equation" r:id="rId3" imgW="3301920" imgH="482400" progId="Equation.3">
                  <p:embed/>
                </p:oleObj>
              </mc:Choice>
              <mc:Fallback>
                <p:oleObj name="Equation" r:id="rId3" imgW="3301920" imgH="4824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2636838"/>
                        <a:ext cx="5614988" cy="820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0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701925" y="1484313"/>
          <a:ext cx="4894263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0" name="Equation" r:id="rId5" imgW="1612800" imgH="228600" progId="Equation.3">
                  <p:embed/>
                </p:oleObj>
              </mc:Choice>
              <mc:Fallback>
                <p:oleObj name="Equation" r:id="rId5" imgW="161280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1925" y="1484313"/>
                        <a:ext cx="4894263" cy="693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8" name="Object 1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708400" y="3675236"/>
          <a:ext cx="1439863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1" name="Equation" r:id="rId7" imgW="672840" imgH="457200" progId="Equation.3">
                  <p:embed/>
                </p:oleObj>
              </mc:Choice>
              <mc:Fallback>
                <p:oleObj name="Equation" r:id="rId7" imgW="672840" imgH="4572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3675236"/>
                        <a:ext cx="1439863" cy="977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684213" y="4581525"/>
            <a:ext cx="73263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If you reject your Null hypothesis then there is </a:t>
            </a:r>
          </a:p>
          <a:p>
            <a:r>
              <a:rPr lang="en-US" sz="2800" b="1">
                <a:latin typeface="Times New Roman" pitchFamily="18" charset="0"/>
              </a:rPr>
              <a:t>Hetroscedasticity.</a:t>
            </a:r>
          </a:p>
          <a:p>
            <a:r>
              <a:rPr lang="en-US" sz="2800">
                <a:latin typeface="Times New Roman" pitchFamily="18" charset="0"/>
              </a:rPr>
              <a:t> .</a:t>
            </a:r>
          </a:p>
          <a:p>
            <a:r>
              <a:rPr lang="en-US" sz="2800">
                <a:latin typeface="Times New Roman" pitchFamily="18" charset="0"/>
              </a:rPr>
              <a:t>  </a:t>
            </a:r>
            <a:endParaRPr lang="ru-RU" sz="2800">
              <a:latin typeface="Times New Roman" pitchFamily="18" charset="0"/>
            </a:endParaRPr>
          </a:p>
        </p:txBody>
      </p:sp>
      <p:sp>
        <p:nvSpPr>
          <p:cNvPr id="16391" name="Text Box 9"/>
          <p:cNvSpPr txBox="1">
            <a:spLocks noChangeArrowheads="1"/>
          </p:cNvSpPr>
          <p:nvPr/>
        </p:nvSpPr>
        <p:spPr bwMode="auto">
          <a:xfrm>
            <a:off x="539750" y="981075"/>
            <a:ext cx="74168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Step1. </a:t>
            </a:r>
            <a:r>
              <a:rPr lang="en-US" sz="2800">
                <a:latin typeface="Times New Roman" pitchFamily="18" charset="0"/>
              </a:rPr>
              <a:t>Estimate original regression model and get </a:t>
            </a:r>
          </a:p>
          <a:p>
            <a:r>
              <a:rPr lang="en-US" sz="2800">
                <a:latin typeface="Times New Roman" pitchFamily="18" charset="0"/>
              </a:rPr>
              <a:t>residuals .</a:t>
            </a:r>
          </a:p>
          <a:p>
            <a:r>
              <a:rPr lang="en-US" sz="2800">
                <a:latin typeface="Times New Roman" pitchFamily="18" charset="0"/>
              </a:rPr>
              <a:t>  </a:t>
            </a:r>
            <a:endParaRPr lang="ru-RU" sz="2800">
              <a:latin typeface="Times New Roman" pitchFamily="18" charset="0"/>
            </a:endParaRPr>
          </a:p>
        </p:txBody>
      </p:sp>
      <p:sp>
        <p:nvSpPr>
          <p:cNvPr id="16392" name="Text Box 10"/>
          <p:cNvSpPr txBox="1">
            <a:spLocks noChangeArrowheads="1"/>
          </p:cNvSpPr>
          <p:nvPr/>
        </p:nvSpPr>
        <p:spPr bwMode="auto">
          <a:xfrm>
            <a:off x="468313" y="2060575"/>
            <a:ext cx="7416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Step2. </a:t>
            </a:r>
            <a:r>
              <a:rPr lang="en-US" sz="2800">
                <a:latin typeface="Times New Roman" pitchFamily="18" charset="0"/>
              </a:rPr>
              <a:t>Estimate </a:t>
            </a:r>
          </a:p>
          <a:p>
            <a:r>
              <a:rPr lang="en-US" sz="2800">
                <a:latin typeface="Times New Roman" pitchFamily="18" charset="0"/>
              </a:rPr>
              <a:t>  </a:t>
            </a:r>
            <a:endParaRPr lang="ru-RU" sz="28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Weighted Least squares </a:t>
            </a:r>
          </a:p>
          <a:p>
            <a:r>
              <a:rPr lang="en-US" smtClean="0"/>
              <a:t>White’s Hetroscedasticity consistent variance and standard errors.</a:t>
            </a:r>
          </a:p>
          <a:p>
            <a:r>
              <a:rPr lang="en-US" smtClean="0"/>
              <a:t>Transformations according to Hetroscedasticity pattern.</a:t>
            </a:r>
            <a:endParaRPr lang="ru-RU" smtClean="0"/>
          </a:p>
        </p:txBody>
      </p:sp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/>
              <a:t>Remedial Measures</a:t>
            </a:r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214438"/>
            <a:ext cx="8229600" cy="3870746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en-US" dirty="0" smtClean="0"/>
              <a:t>LM test score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and assume that  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en-US" dirty="0" smtClean="0"/>
              <a:t>Regress each element of X2 onto all elements of X1 and collect residual in </a:t>
            </a:r>
            <a:r>
              <a:rPr lang="en-US" b="1" dirty="0" smtClean="0"/>
              <a:t>r </a:t>
            </a:r>
            <a:r>
              <a:rPr lang="en-US" dirty="0" smtClean="0"/>
              <a:t>matrix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en-US" dirty="0" smtClean="0"/>
              <a:t>Then form </a:t>
            </a:r>
            <a:r>
              <a:rPr lang="en-US" b="1" dirty="0" smtClean="0"/>
              <a:t>u*R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en-US" dirty="0" smtClean="0"/>
              <a:t>Then run regression 1 on </a:t>
            </a:r>
            <a:r>
              <a:rPr lang="en-US" b="1" dirty="0" err="1" smtClean="0"/>
              <a:t>ur</a:t>
            </a:r>
            <a:endParaRPr lang="en-US" b="1" dirty="0" smtClean="0"/>
          </a:p>
          <a:p>
            <a:pPr marL="514350" indent="-514350" fontAlgn="auto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/>
              <a:t>Heteroscedasticity</a:t>
            </a:r>
            <a:r>
              <a:rPr lang="en-US" dirty="0" smtClean="0"/>
              <a:t> robust inference </a:t>
            </a:r>
            <a:endParaRPr lang="ru-RU" dirty="0"/>
          </a:p>
        </p:txBody>
      </p:sp>
      <p:graphicFrame>
        <p:nvGraphicFramePr>
          <p:cNvPr id="4" name="Object 30"/>
          <p:cNvGraphicFramePr>
            <a:graphicFrameLocks noChangeAspect="1"/>
          </p:cNvGraphicFramePr>
          <p:nvPr/>
        </p:nvGraphicFramePr>
        <p:xfrm>
          <a:off x="3403600" y="1285875"/>
          <a:ext cx="3592513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5" name="Формула" r:id="rId3" imgW="1307880" imgH="241200" progId="Equation.3">
                  <p:embed/>
                </p:oleObj>
              </mc:Choice>
              <mc:Fallback>
                <p:oleObj name="Формула" r:id="rId3" imgW="1307880" imgH="24120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3600" y="1285875"/>
                        <a:ext cx="3592513" cy="657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4286250" y="1785938"/>
          <a:ext cx="1954213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" name="Формула" r:id="rId5" imgW="711000" imgH="228600" progId="Equation.3">
                  <p:embed/>
                </p:oleObj>
              </mc:Choice>
              <mc:Fallback>
                <p:oleObj name="Формула" r:id="rId5" imgW="711000" imgH="228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0" y="1785938"/>
                        <a:ext cx="1954213" cy="62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4067944" y="4653136"/>
          <a:ext cx="3144838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7" name="Формула" r:id="rId7" imgW="1041120" imgH="241200" progId="Equation.3">
                  <p:embed/>
                </p:oleObj>
              </mc:Choice>
              <mc:Fallback>
                <p:oleObj name="Формула" r:id="rId7" imgW="1041120" imgH="2412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944" y="4653136"/>
                        <a:ext cx="3144838" cy="722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1258888" y="5445125"/>
          <a:ext cx="6418262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8" name="Формула" r:id="rId9" imgW="2336760" imgH="266400" progId="Equation.3">
                  <p:embed/>
                </p:oleObj>
              </mc:Choice>
              <mc:Fallback>
                <p:oleObj name="Формула" r:id="rId9" imgW="2336760" imgH="2664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5445125"/>
                        <a:ext cx="6418262" cy="727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981075"/>
            <a:ext cx="8229600" cy="5184775"/>
          </a:xfrm>
        </p:spPr>
        <p:txBody>
          <a:bodyPr/>
          <a:lstStyle/>
          <a:p>
            <a:r>
              <a:rPr lang="en-US" smtClean="0">
                <a:latin typeface="Times New Roman" pitchFamily="18" charset="0"/>
              </a:rPr>
              <a:t>Inertia. </a:t>
            </a:r>
          </a:p>
          <a:p>
            <a:r>
              <a:rPr lang="en-US" smtClean="0">
                <a:latin typeface="Times New Roman" pitchFamily="18" charset="0"/>
              </a:rPr>
              <a:t>Specification Bias: Omitted relevant variables.</a:t>
            </a:r>
          </a:p>
          <a:p>
            <a:r>
              <a:rPr lang="en-US" smtClean="0">
                <a:latin typeface="Times New Roman" pitchFamily="18" charset="0"/>
              </a:rPr>
              <a:t>Specification bias: Incorrect functional form.</a:t>
            </a:r>
          </a:p>
          <a:p>
            <a:r>
              <a:rPr lang="en-US" smtClean="0">
                <a:latin typeface="Times New Roman" pitchFamily="18" charset="0"/>
              </a:rPr>
              <a:t>Cobweb phenomenon.</a:t>
            </a:r>
          </a:p>
          <a:p>
            <a:r>
              <a:rPr lang="en-US" smtClean="0">
                <a:latin typeface="Times New Roman" pitchFamily="18" charset="0"/>
              </a:rPr>
              <a:t>Lags </a:t>
            </a:r>
          </a:p>
          <a:p>
            <a:r>
              <a:rPr lang="en-US" smtClean="0">
                <a:latin typeface="Times New Roman" pitchFamily="18" charset="0"/>
              </a:rPr>
              <a:t>Data manipulation.</a:t>
            </a:r>
          </a:p>
          <a:p>
            <a:r>
              <a:rPr lang="en-US" smtClean="0">
                <a:latin typeface="Times New Roman" pitchFamily="18" charset="0"/>
              </a:rPr>
              <a:t>Data Transformation.</a:t>
            </a:r>
          </a:p>
          <a:p>
            <a:r>
              <a:rPr lang="en-US" smtClean="0">
                <a:latin typeface="Times New Roman" pitchFamily="18" charset="0"/>
              </a:rPr>
              <a:t>Non-stationary</a:t>
            </a:r>
          </a:p>
          <a:p>
            <a:pPr>
              <a:buFontTx/>
              <a:buNone/>
            </a:pPr>
            <a:endParaRPr lang="en-US" smtClean="0">
              <a:latin typeface="Times New Roman" pitchFamily="18" charset="0"/>
            </a:endParaRPr>
          </a:p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Autocorrelation reasons</a:t>
            </a:r>
            <a:r>
              <a:rPr lang="en-US" dirty="0"/>
              <a:t>: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The regression coefficients are unbiased </a:t>
            </a:r>
          </a:p>
          <a:p>
            <a:r>
              <a:rPr lang="en-US" smtClean="0">
                <a:solidFill>
                  <a:schemeClr val="tx1"/>
                </a:solidFill>
              </a:rPr>
              <a:t>The usual formula for coefficient variances is wrong</a:t>
            </a:r>
          </a:p>
          <a:p>
            <a:r>
              <a:rPr lang="en-US" smtClean="0">
                <a:solidFill>
                  <a:schemeClr val="tx1"/>
                </a:solidFill>
              </a:rPr>
              <a:t>The OLS estimation is BLU but not efficient.</a:t>
            </a:r>
          </a:p>
          <a:p>
            <a:r>
              <a:rPr lang="en-US" smtClean="0">
                <a:solidFill>
                  <a:schemeClr val="tx1"/>
                </a:solidFill>
              </a:rPr>
              <a:t> t-test and F test are not valid.</a:t>
            </a:r>
          </a:p>
          <a:p>
            <a:endParaRPr lang="ru-RU" smtClean="0">
              <a:solidFill>
                <a:schemeClr val="tx1"/>
              </a:solidFill>
            </a:endParaRP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0"/>
            <a:ext cx="7467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Consequences: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Detection. </a:t>
            </a:r>
            <a:endParaRPr lang="ru-RU" dirty="0"/>
          </a:p>
        </p:txBody>
      </p:sp>
      <p:sp>
        <p:nvSpPr>
          <p:cNvPr id="18437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7543800" cy="4525963"/>
          </a:xfrm>
        </p:spPr>
        <p:txBody>
          <a:bodyPr/>
          <a:lstStyle/>
          <a:p>
            <a:r>
              <a:rPr lang="en-US" smtClean="0"/>
              <a:t>DW test: (the regression model includes intercept, there is no lagged dependent variable, the explanatory variables, the X’s are non-stochastic, residuals follow AR(1) process, residuals are normally distributed) 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ru-RU" smtClean="0"/>
          </a:p>
        </p:txBody>
      </p:sp>
      <p:graphicFrame>
        <p:nvGraphicFramePr>
          <p:cNvPr id="105482" name="Object 10"/>
          <p:cNvGraphicFramePr>
            <a:graphicFrameLocks noChangeAspect="1"/>
          </p:cNvGraphicFramePr>
          <p:nvPr/>
        </p:nvGraphicFramePr>
        <p:xfrm>
          <a:off x="5000625" y="5143500"/>
          <a:ext cx="1944688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6" name="Equation" r:id="rId3" imgW="1104840" imgH="482400" progId="Equation.3">
                  <p:embed/>
                </p:oleObj>
              </mc:Choice>
              <mc:Fallback>
                <p:oleObj name="Equation" r:id="rId3" imgW="1104840" imgH="4824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5" y="5143500"/>
                        <a:ext cx="1944688" cy="849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Object 2"/>
          <p:cNvGraphicFramePr>
            <a:graphicFrameLocks noChangeAspect="1"/>
          </p:cNvGraphicFramePr>
          <p:nvPr/>
        </p:nvGraphicFramePr>
        <p:xfrm>
          <a:off x="857250" y="4714875"/>
          <a:ext cx="3405188" cy="173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Equation" r:id="rId5" imgW="1320480" imgH="1346040" progId="Equation.3">
                  <p:embed/>
                </p:oleObj>
              </mc:Choice>
              <mc:Fallback>
                <p:oleObj name="Equation" r:id="rId5" imgW="1320480" imgH="1346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4714875"/>
                        <a:ext cx="3405188" cy="173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5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/>
              <a:t>Detection: Breusch-Godfrey </a:t>
            </a:r>
            <a:endParaRPr lang="ru-RU"/>
          </a:p>
        </p:txBody>
      </p:sp>
      <p:graphicFrame>
        <p:nvGraphicFramePr>
          <p:cNvPr id="115716" name="Object 4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908175" y="1412875"/>
          <a:ext cx="518477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2" name="Equation" r:id="rId3" imgW="2361960" imgH="241200" progId="Equation.3">
                  <p:embed/>
                </p:oleObj>
              </mc:Choice>
              <mc:Fallback>
                <p:oleObj name="Equation" r:id="rId3" imgW="2361960" imgH="2412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1412875"/>
                        <a:ext cx="5184775" cy="53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718" name="Object 6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124075" y="2133600"/>
          <a:ext cx="4824413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3" name="Equation" r:id="rId5" imgW="2425680" imgH="457200" progId="Equation.3">
                  <p:embed/>
                </p:oleObj>
              </mc:Choice>
              <mc:Fallback>
                <p:oleObj name="Equation" r:id="rId5" imgW="2425680" imgH="4572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2133600"/>
                        <a:ext cx="4824413" cy="909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720" name="Object 8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547813" y="3429000"/>
          <a:ext cx="576262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4" name="Equation" r:id="rId7" imgW="291960" imgH="228600" progId="Equation.3">
                  <p:embed/>
                </p:oleObj>
              </mc:Choice>
              <mc:Fallback>
                <p:oleObj name="Equation" r:id="rId7" imgW="29196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3429000"/>
                        <a:ext cx="576262" cy="450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723" name="Object 11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2579688" y="4149725"/>
          <a:ext cx="22510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5" name="Equation" r:id="rId9" imgW="952200" imgH="253800" progId="Equation.3">
                  <p:embed/>
                </p:oleObj>
              </mc:Choice>
              <mc:Fallback>
                <p:oleObj name="Equation" r:id="rId9" imgW="952200" imgH="2538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9688" y="4149725"/>
                        <a:ext cx="2251075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3" name="Text Box 10"/>
          <p:cNvSpPr txBox="1">
            <a:spLocks noChangeArrowheads="1"/>
          </p:cNvSpPr>
          <p:nvPr/>
        </p:nvSpPr>
        <p:spPr bwMode="auto">
          <a:xfrm>
            <a:off x="2195513" y="3429000"/>
            <a:ext cx="44751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latin typeface="Times New Roman" pitchFamily="18" charset="0"/>
              </a:rPr>
              <a:t>There is no kth order serial correlation </a:t>
            </a:r>
            <a:endParaRPr lang="ru-RU" sz="2000" b="1">
              <a:latin typeface="Times New Roman" pitchFamily="18" charset="0"/>
            </a:endParaRPr>
          </a:p>
        </p:txBody>
      </p:sp>
      <p:sp>
        <p:nvSpPr>
          <p:cNvPr id="19464" name="Text Box 13"/>
          <p:cNvSpPr txBox="1">
            <a:spLocks noChangeArrowheads="1"/>
          </p:cNvSpPr>
          <p:nvPr/>
        </p:nvSpPr>
        <p:spPr bwMode="auto">
          <a:xfrm>
            <a:off x="755650" y="4294188"/>
            <a:ext cx="1504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Times New Roman" pitchFamily="18" charset="0"/>
              </a:rPr>
              <a:t>Test Statistic </a:t>
            </a:r>
            <a:endParaRPr lang="ru-RU" b="1">
              <a:latin typeface="Times New Roman" pitchFamily="18" charset="0"/>
            </a:endParaRPr>
          </a:p>
        </p:txBody>
      </p:sp>
      <p:sp>
        <p:nvSpPr>
          <p:cNvPr id="19465" name="Text Box 14"/>
          <p:cNvSpPr txBox="1">
            <a:spLocks noChangeArrowheads="1"/>
          </p:cNvSpPr>
          <p:nvPr/>
        </p:nvSpPr>
        <p:spPr bwMode="auto">
          <a:xfrm>
            <a:off x="1042988" y="5157788"/>
            <a:ext cx="6864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Times New Roman" pitchFamily="18" charset="0"/>
              </a:rPr>
              <a:t>Where </a:t>
            </a:r>
            <a:r>
              <a:rPr lang="en-US" b="1" i="1">
                <a:latin typeface="Times New Roman" pitchFamily="18" charset="0"/>
              </a:rPr>
              <a:t>n- number of observations, p-number of residual lag variables.</a:t>
            </a:r>
            <a:r>
              <a:rPr lang="en-US" b="1">
                <a:latin typeface="Times New Roman" pitchFamily="18" charset="0"/>
              </a:rPr>
              <a:t> </a:t>
            </a:r>
            <a:endParaRPr lang="ru-RU" b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5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GLS</a:t>
            </a:r>
          </a:p>
          <a:p>
            <a:r>
              <a:rPr lang="en-US" smtClean="0"/>
              <a:t>Newey-West Autocorrelation consistent variance and standard errors.</a:t>
            </a:r>
          </a:p>
          <a:p>
            <a:r>
              <a:rPr lang="en-US" smtClean="0"/>
              <a:t>Including lagged dependent variable.</a:t>
            </a:r>
          </a:p>
          <a:p>
            <a:r>
              <a:rPr lang="en-US" smtClean="0"/>
              <a:t>Transformations according to Autocorrelation pattern.</a:t>
            </a:r>
            <a:endParaRPr lang="ru-RU" smtClean="0"/>
          </a:p>
        </p:txBody>
      </p:sp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/>
              <a:t>Remedial Measures</a:t>
            </a:r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63" y="0"/>
            <a:ext cx="7467600" cy="9286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Generalized Least Square </a:t>
            </a:r>
            <a:endParaRPr lang="ru-RU" dirty="0"/>
          </a:p>
        </p:txBody>
      </p:sp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528638" y="1571625"/>
          <a:ext cx="7080250" cy="270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6" name="Equation" r:id="rId3" imgW="2997000" imgH="1143000" progId="Equation.3">
                  <p:embed/>
                </p:oleObj>
              </mc:Choice>
              <mc:Fallback>
                <p:oleObj name="Equation" r:id="rId3" imgW="2997000" imgH="11430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638" y="1571625"/>
                        <a:ext cx="7080250" cy="270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5072063" y="2000250"/>
          <a:ext cx="2193925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" name="Equation" r:id="rId5" imgW="660240" imgH="203040" progId="Equation.3">
                  <p:embed/>
                </p:oleObj>
              </mc:Choice>
              <mc:Fallback>
                <p:oleObj name="Equation" r:id="rId5" imgW="660240" imgH="203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3" y="2000250"/>
                        <a:ext cx="2193925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TextBox 6"/>
          <p:cNvSpPr txBox="1">
            <a:spLocks noChangeArrowheads="1"/>
          </p:cNvSpPr>
          <p:nvPr/>
        </p:nvSpPr>
        <p:spPr bwMode="auto">
          <a:xfrm>
            <a:off x="785813" y="1000125"/>
            <a:ext cx="31765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Franklin Gothic Book" pitchFamily="34" charset="0"/>
              </a:rPr>
              <a:t>If  the value of rho is known</a:t>
            </a:r>
            <a:endParaRPr lang="ru-RU">
              <a:latin typeface="Franklin Gothic Book" pitchFamily="34" charset="0"/>
            </a:endParaRPr>
          </a:p>
        </p:txBody>
      </p:sp>
      <p:sp>
        <p:nvSpPr>
          <p:cNvPr id="20488" name="TextBox 7"/>
          <p:cNvSpPr txBox="1">
            <a:spLocks noChangeArrowheads="1"/>
          </p:cNvSpPr>
          <p:nvPr/>
        </p:nvSpPr>
        <p:spPr bwMode="auto">
          <a:xfrm>
            <a:off x="857250" y="4000500"/>
            <a:ext cx="35861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Franklin Gothic Book" pitchFamily="34" charset="0"/>
              </a:rPr>
              <a:t>If  the value of rho is not known</a:t>
            </a:r>
            <a:endParaRPr lang="ru-RU">
              <a:latin typeface="Franklin Gothic Book" pitchFamily="34" charset="0"/>
            </a:endParaRPr>
          </a:p>
        </p:txBody>
      </p:sp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1611313" y="4643438"/>
          <a:ext cx="51117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" name="Equation" r:id="rId7" imgW="2044440" imgH="228600" progId="Equation.3">
                  <p:embed/>
                </p:oleObj>
              </mc:Choice>
              <mc:Fallback>
                <p:oleObj name="Equation" r:id="rId7" imgW="204444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313" y="4643438"/>
                        <a:ext cx="511175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5" name="Object 5"/>
          <p:cNvGraphicFramePr>
            <a:graphicFrameLocks noChangeAspect="1"/>
          </p:cNvGraphicFramePr>
          <p:nvPr/>
        </p:nvGraphicFramePr>
        <p:xfrm>
          <a:off x="2825750" y="5500688"/>
          <a:ext cx="2889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9" name="Equation" r:id="rId9" imgW="1155600" imgH="228600" progId="Equation.3">
                  <p:embed/>
                </p:oleObj>
              </mc:Choice>
              <mc:Fallback>
                <p:oleObj name="Equation" r:id="rId9" imgW="11556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5750" y="5500688"/>
                        <a:ext cx="288925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38" y="0"/>
            <a:ext cx="7467600" cy="7969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Cochrane-</a:t>
            </a:r>
            <a:r>
              <a:rPr lang="en-US" dirty="0" err="1" smtClean="0"/>
              <a:t>Orcutt</a:t>
            </a:r>
            <a:r>
              <a:rPr lang="en-US" dirty="0" smtClean="0"/>
              <a:t> procedure :</a:t>
            </a:r>
            <a:endParaRPr lang="ru-RU" dirty="0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514850" y="2654300"/>
          <a:ext cx="11430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" name="Equation" r:id="rId3" imgW="114120" imgH="215640" progId="Equation.3">
                  <p:embed/>
                </p:oleObj>
              </mc:Choice>
              <mc:Fallback>
                <p:oleObj name="Equation" r:id="rId3" imgW="114120" imgH="2156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2654300"/>
                        <a:ext cx="114300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428625" y="1285875"/>
          <a:ext cx="8358188" cy="410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9" name="Equation" r:id="rId5" imgW="3276360" imgH="1726920" progId="Equation.3">
                  <p:embed/>
                </p:oleObj>
              </mc:Choice>
              <mc:Fallback>
                <p:oleObj name="Equation" r:id="rId5" imgW="3276360" imgH="172692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" y="1285875"/>
                        <a:ext cx="8358188" cy="410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9" name="TextBox 6"/>
          <p:cNvSpPr txBox="1">
            <a:spLocks noChangeArrowheads="1"/>
          </p:cNvSpPr>
          <p:nvPr/>
        </p:nvSpPr>
        <p:spPr bwMode="auto">
          <a:xfrm>
            <a:off x="357188" y="1000125"/>
            <a:ext cx="60055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Franklin Gothic Book" pitchFamily="34" charset="0"/>
              </a:rPr>
              <a:t>First estimate original regression and obtain residuals</a:t>
            </a:r>
            <a:endParaRPr lang="ru-RU">
              <a:latin typeface="Franklin Gothic Book" pitchFamily="34" charset="0"/>
            </a:endParaRPr>
          </a:p>
        </p:txBody>
      </p:sp>
      <p:sp>
        <p:nvSpPr>
          <p:cNvPr id="21510" name="TextBox 7"/>
          <p:cNvSpPr txBox="1">
            <a:spLocks noChangeArrowheads="1"/>
          </p:cNvSpPr>
          <p:nvPr/>
        </p:nvSpPr>
        <p:spPr bwMode="auto">
          <a:xfrm>
            <a:off x="428625" y="2500313"/>
            <a:ext cx="8531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Franklin Gothic Book" pitchFamily="34" charset="0"/>
              </a:rPr>
              <a:t>After runing AR(1) regression obtain the value of Rho and run GLS regression</a:t>
            </a:r>
            <a:endParaRPr lang="ru-RU">
              <a:latin typeface="Franklin Gothic Book" pitchFamily="34" charset="0"/>
            </a:endParaRPr>
          </a:p>
        </p:txBody>
      </p:sp>
      <p:sp>
        <p:nvSpPr>
          <p:cNvPr id="21511" name="TextBox 8"/>
          <p:cNvSpPr txBox="1">
            <a:spLocks noChangeArrowheads="1"/>
          </p:cNvSpPr>
          <p:nvPr/>
        </p:nvSpPr>
        <p:spPr bwMode="auto">
          <a:xfrm>
            <a:off x="357188" y="3714750"/>
            <a:ext cx="7988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Franklin Gothic Book" pitchFamily="34" charset="0"/>
              </a:rPr>
              <a:t>Using GLS coefficients obtain new residuals and obtain new value of Rho</a:t>
            </a:r>
            <a:endParaRPr lang="ru-RU">
              <a:latin typeface="Franklin Gothic Book" pitchFamily="34" charset="0"/>
            </a:endParaRPr>
          </a:p>
        </p:txBody>
      </p:sp>
      <p:sp>
        <p:nvSpPr>
          <p:cNvPr id="21512" name="TextBox 9"/>
          <p:cNvSpPr txBox="1">
            <a:spLocks noChangeArrowheads="1"/>
          </p:cNvSpPr>
          <p:nvPr/>
        </p:nvSpPr>
        <p:spPr bwMode="auto">
          <a:xfrm>
            <a:off x="428625" y="5643563"/>
            <a:ext cx="6734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Franklin Gothic Book" pitchFamily="34" charset="0"/>
              </a:rPr>
              <a:t>Continue the process until you get convergence in coefficients.</a:t>
            </a:r>
            <a:endParaRPr lang="ru-RU">
              <a:latin typeface="Franklin Gothic Book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GB" sz="4000" dirty="0"/>
              <a:t>Perfect </a:t>
            </a:r>
            <a:r>
              <a:rPr lang="en-GB" sz="4000" dirty="0" err="1"/>
              <a:t>v.s</a:t>
            </a:r>
            <a:r>
              <a:rPr lang="en-GB" sz="4000" dirty="0"/>
              <a:t> less than perfect</a:t>
            </a:r>
          </a:p>
        </p:txBody>
      </p:sp>
      <p:graphicFrame>
        <p:nvGraphicFramePr>
          <p:cNvPr id="9232" name="Object 16"/>
          <p:cNvGraphicFramePr>
            <a:graphicFrameLocks noGrp="1" noChangeAspect="1"/>
          </p:cNvGraphicFramePr>
          <p:nvPr>
            <p:ph sz="half" idx="1"/>
          </p:nvPr>
        </p:nvGraphicFramePr>
        <p:xfrm>
          <a:off x="2357438" y="2857500"/>
          <a:ext cx="381793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3" imgW="1790640" imgH="431640" progId="Equation.3">
                  <p:embed/>
                </p:oleObj>
              </mc:Choice>
              <mc:Fallback>
                <p:oleObj name="Equation" r:id="rId3" imgW="1790640" imgH="43164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38" y="2857500"/>
                        <a:ext cx="3817937" cy="920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34" name="Object 18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786063" y="5000625"/>
          <a:ext cx="3671887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5" imgW="2209680" imgH="431640" progId="Equation.3">
                  <p:embed/>
                </p:oleObj>
              </mc:Choice>
              <mc:Fallback>
                <p:oleObj name="Equation" r:id="rId5" imgW="2209680" imgH="43164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63" y="5000625"/>
                        <a:ext cx="3671887" cy="71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Rectangle 3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Franklin Gothic Book" pitchFamily="34" charset="0"/>
            </a:endParaRPr>
          </a:p>
        </p:txBody>
      </p:sp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1857375" y="2286000"/>
          <a:ext cx="5113338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7" imgW="1955520" imgH="228600" progId="Equation.3">
                  <p:embed/>
                </p:oleObj>
              </mc:Choice>
              <mc:Fallback>
                <p:oleObj name="Equation" r:id="rId7" imgW="195552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7375" y="2286000"/>
                        <a:ext cx="5113338" cy="46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9" name="Rectangle 6"/>
          <p:cNvSpPr>
            <a:spLocks noChangeArrowheads="1"/>
          </p:cNvSpPr>
          <p:nvPr/>
        </p:nvSpPr>
        <p:spPr bwMode="auto">
          <a:xfrm>
            <a:off x="0" y="32527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Franklin Gothic Book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32527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Franklin Gothic Book" pitchFamily="34" charset="0"/>
            </a:endParaRPr>
          </a:p>
        </p:txBody>
      </p:sp>
      <p:sp>
        <p:nvSpPr>
          <p:cNvPr id="3081" name="Text Box 12"/>
          <p:cNvSpPr txBox="1">
            <a:spLocks noChangeArrowheads="1"/>
          </p:cNvSpPr>
          <p:nvPr/>
        </p:nvSpPr>
        <p:spPr bwMode="auto">
          <a:xfrm>
            <a:off x="827088" y="1228725"/>
            <a:ext cx="80533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Calibri" pitchFamily="34" charset="0"/>
              </a:rPr>
              <a:t>Perfect multicollinearity is the case when two ore more independent </a:t>
            </a:r>
          </a:p>
          <a:p>
            <a:r>
              <a:rPr lang="en-US" sz="2200">
                <a:latin typeface="Calibri" pitchFamily="34" charset="0"/>
              </a:rPr>
              <a:t>variables Can create perfect linear relationship.</a:t>
            </a:r>
            <a:endParaRPr lang="ru-RU" sz="2200">
              <a:latin typeface="Calibri" pitchFamily="34" charset="0"/>
            </a:endParaRPr>
          </a:p>
        </p:txBody>
      </p:sp>
      <p:sp>
        <p:nvSpPr>
          <p:cNvPr id="3082" name="Text Box 13"/>
          <p:cNvSpPr txBox="1">
            <a:spLocks noChangeArrowheads="1"/>
          </p:cNvSpPr>
          <p:nvPr/>
        </p:nvSpPr>
        <p:spPr bwMode="auto">
          <a:xfrm>
            <a:off x="785813" y="4071938"/>
            <a:ext cx="80533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Calibri" pitchFamily="34" charset="0"/>
              </a:rPr>
              <a:t>Perfect multicollinearity is the case when two ore more independent </a:t>
            </a:r>
          </a:p>
          <a:p>
            <a:r>
              <a:rPr lang="en-US" sz="2200">
                <a:latin typeface="Calibri" pitchFamily="34" charset="0"/>
              </a:rPr>
              <a:t>variables Can create less than  perfect linear relationship.</a:t>
            </a:r>
            <a:endParaRPr lang="ru-RU" sz="2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785813" y="928688"/>
          <a:ext cx="5256212" cy="218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Equation" r:id="rId3" imgW="2197080" imgH="914400" progId="Equation.3">
                  <p:embed/>
                </p:oleObj>
              </mc:Choice>
              <mc:Fallback>
                <p:oleObj name="Equation" r:id="rId3" imgW="2197080" imgH="9144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813" y="928688"/>
                        <a:ext cx="5256212" cy="2187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800"/>
              <a:t>Representation  </a:t>
            </a:r>
            <a:br>
              <a:rPr lang="en-US" sz="3800"/>
            </a:br>
            <a:endParaRPr lang="en-US" sz="3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Содержимое 2"/>
          <p:cNvSpPr>
            <a:spLocks noGrp="1"/>
          </p:cNvSpPr>
          <p:nvPr>
            <p:ph idx="1"/>
          </p:nvPr>
        </p:nvSpPr>
        <p:spPr>
          <a:xfrm>
            <a:off x="285750" y="1285875"/>
            <a:ext cx="8686800" cy="4525963"/>
          </a:xfrm>
        </p:spPr>
        <p:txBody>
          <a:bodyPr/>
          <a:lstStyle/>
          <a:p>
            <a:r>
              <a:rPr lang="en-US" smtClean="0"/>
              <a:t>1. Omission of relevant variables</a:t>
            </a:r>
          </a:p>
          <a:p>
            <a:pPr>
              <a:buFont typeface="Wingdings 2" pitchFamily="18" charset="2"/>
              <a:buNone/>
            </a:pPr>
            <a:r>
              <a:rPr lang="en-US" smtClean="0"/>
              <a:t> </a:t>
            </a:r>
          </a:p>
          <a:p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/>
              <a:t>Endogeneity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357188" y="1928813"/>
          <a:ext cx="8378825" cy="453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3" name="Формула" r:id="rId3" imgW="3429000" imgH="2006280" progId="Equation.3">
                  <p:embed/>
                </p:oleObj>
              </mc:Choice>
              <mc:Fallback>
                <p:oleObj name="Формула" r:id="rId3" imgW="3429000" imgH="20062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8" y="1928813"/>
                        <a:ext cx="8378825" cy="453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If omitted variable does not relate to other included independent variables then OLS estimator still BLUE </a:t>
            </a:r>
          </a:p>
          <a:p>
            <a:r>
              <a:rPr lang="en-US" smtClean="0"/>
              <a:t>Proxy variables </a:t>
            </a:r>
          </a:p>
          <a:p>
            <a:r>
              <a:rPr lang="en-US" smtClean="0"/>
              <a:t>Use other methods other than OLS </a:t>
            </a:r>
          </a:p>
          <a:p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What to do ?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196975"/>
            <a:ext cx="8229600" cy="4895850"/>
          </a:xfrm>
        </p:spPr>
        <p:txBody>
          <a:bodyPr/>
          <a:lstStyle/>
          <a:p>
            <a:r>
              <a:rPr lang="en-US" sz="3000" smtClean="0">
                <a:latin typeface="Arial Narrow" pitchFamily="34" charset="0"/>
              </a:rPr>
              <a:t>The OLS is BLUE but large variances and covariances making process estimation difficult. </a:t>
            </a:r>
          </a:p>
          <a:p>
            <a:r>
              <a:rPr lang="en-US" sz="3000" smtClean="0">
                <a:latin typeface="Arial Narrow" pitchFamily="34" charset="0"/>
              </a:rPr>
              <a:t>Large variances cause large confidence intervals and accepting or rejecting hypothesis are biased.</a:t>
            </a:r>
          </a:p>
          <a:p>
            <a:r>
              <a:rPr lang="en-US" sz="3000" smtClean="0">
                <a:latin typeface="Arial Narrow" pitchFamily="34" charset="0"/>
              </a:rPr>
              <a:t>T statistics are biased</a:t>
            </a:r>
          </a:p>
          <a:p>
            <a:r>
              <a:rPr lang="en-US" sz="3000" smtClean="0">
                <a:latin typeface="Arial Narrow" pitchFamily="34" charset="0"/>
              </a:rPr>
              <a:t>Although </a:t>
            </a:r>
            <a:r>
              <a:rPr lang="en-US" sz="3000" b="1" i="1" smtClean="0">
                <a:latin typeface="Arial Narrow" pitchFamily="34" charset="0"/>
              </a:rPr>
              <a:t>t-stats </a:t>
            </a:r>
            <a:r>
              <a:rPr lang="en-US" sz="3000" smtClean="0">
                <a:latin typeface="Arial Narrow" pitchFamily="34" charset="0"/>
              </a:rPr>
              <a:t>are low, R-square might be very high.</a:t>
            </a:r>
          </a:p>
          <a:p>
            <a:r>
              <a:rPr lang="en-US" sz="3000" smtClean="0">
                <a:latin typeface="Arial Narrow" pitchFamily="34" charset="0"/>
              </a:rPr>
              <a:t> The sensitivity of estimators and variances are very high to small changes in dataset.</a:t>
            </a:r>
            <a:endParaRPr lang="ru-RU" sz="3000" smtClean="0">
              <a:latin typeface="Arial Narrow" pitchFamily="34" charset="0"/>
            </a:endParaRPr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810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/>
              <a:t>Practical consequences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8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203575" y="1484313"/>
          <a:ext cx="3744913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Equation" r:id="rId3" imgW="1346040" imgH="253800" progId="Equation.3">
                  <p:embed/>
                </p:oleObj>
              </mc:Choice>
              <mc:Fallback>
                <p:oleObj name="Equation" r:id="rId3" imgW="1346040" imgH="2538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1484313"/>
                        <a:ext cx="3744913" cy="706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10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00113" y="2420938"/>
          <a:ext cx="1870075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Equation" r:id="rId5" imgW="1028520" imgH="444240" progId="Equation.3">
                  <p:embed/>
                </p:oleObj>
              </mc:Choice>
              <mc:Fallback>
                <p:oleObj name="Equation" r:id="rId5" imgW="1028520" imgH="4442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2420938"/>
                        <a:ext cx="1870075" cy="808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8" name="Object 1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116013" y="3644900"/>
          <a:ext cx="3175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Equation" r:id="rId7" imgW="3175000" imgH="393700" progId="Equation.3">
                  <p:embed/>
                </p:oleObj>
              </mc:Choice>
              <mc:Fallback>
                <p:oleObj name="Equation" r:id="rId7" imgW="3175000" imgH="3937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3644900"/>
                        <a:ext cx="3175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31" name="Object 15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971550" y="4797425"/>
          <a:ext cx="6694488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Equation" r:id="rId9" imgW="5892800" imgH="863600" progId="Equation.3">
                  <p:embed/>
                </p:oleObj>
              </mc:Choice>
              <mc:Fallback>
                <p:oleObj name="Equation" r:id="rId9" imgW="5892800" imgH="8636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4797425"/>
                        <a:ext cx="6694488" cy="981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30" name="Text Box 14"/>
          <p:cNvSpPr txBox="1">
            <a:spLocks noChangeArrowheads="1"/>
          </p:cNvSpPr>
          <p:nvPr/>
        </p:nvSpPr>
        <p:spPr bwMode="auto">
          <a:xfrm>
            <a:off x="539750" y="4076700"/>
            <a:ext cx="8064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400" i="1">
                <a:latin typeface="Franklin Gothic Book" pitchFamily="34" charset="0"/>
              </a:rPr>
              <a:t>H</a:t>
            </a:r>
            <a:r>
              <a:rPr lang="en-GB" sz="2400" i="1" baseline="-25000">
                <a:latin typeface="Franklin Gothic Book" pitchFamily="34" charset="0"/>
              </a:rPr>
              <a:t>a</a:t>
            </a:r>
            <a:r>
              <a:rPr lang="en-GB" sz="2400" i="1">
                <a:latin typeface="Franklin Gothic Book" pitchFamily="34" charset="0"/>
              </a:rPr>
              <a:t>: Not all slope coefficients are simultaneously zero </a:t>
            </a:r>
          </a:p>
        </p:txBody>
      </p:sp>
      <p:sp>
        <p:nvSpPr>
          <p:cNvPr id="4104" name="Text Box 17"/>
          <p:cNvSpPr txBox="1">
            <a:spLocks noChangeArrowheads="1"/>
          </p:cNvSpPr>
          <p:nvPr/>
        </p:nvSpPr>
        <p:spPr bwMode="auto">
          <a:xfrm>
            <a:off x="2987675" y="2430463"/>
            <a:ext cx="52276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Calibri" pitchFamily="34" charset="0"/>
              </a:rPr>
              <a:t>Due  to low t-stats we can not reject our </a:t>
            </a:r>
          </a:p>
          <a:p>
            <a:r>
              <a:rPr lang="en-US" sz="2400">
                <a:latin typeface="Calibri" pitchFamily="34" charset="0"/>
              </a:rPr>
              <a:t>Null Hypothesis</a:t>
            </a:r>
            <a:endParaRPr lang="ru-RU" sz="2400">
              <a:latin typeface="Calibri" pitchFamily="34" charset="0"/>
            </a:endParaRPr>
          </a:p>
        </p:txBody>
      </p:sp>
      <p:sp>
        <p:nvSpPr>
          <p:cNvPr id="4105" name="Text Box 18"/>
          <p:cNvSpPr txBox="1">
            <a:spLocks noChangeArrowheads="1"/>
          </p:cNvSpPr>
          <p:nvPr/>
        </p:nvSpPr>
        <p:spPr bwMode="auto">
          <a:xfrm>
            <a:off x="611188" y="6021388"/>
            <a:ext cx="77549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Due to high R square the F-value will be very high and rejection of Ho will be easy</a:t>
            </a:r>
            <a:endParaRPr lang="ru-RU">
              <a:latin typeface="Calibri" pitchFamily="34" charset="0"/>
            </a:endParaRPr>
          </a:p>
        </p:txBody>
      </p:sp>
      <p:graphicFrame>
        <p:nvGraphicFramePr>
          <p:cNvPr id="55300" name="Object 4"/>
          <p:cNvGraphicFramePr>
            <a:graphicFrameLocks noChangeAspect="1"/>
          </p:cNvGraphicFramePr>
          <p:nvPr/>
        </p:nvGraphicFramePr>
        <p:xfrm>
          <a:off x="1000125" y="214313"/>
          <a:ext cx="6048375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Equation" r:id="rId11" imgW="3327120" imgH="469800" progId="Equation.3">
                  <p:embed/>
                </p:oleObj>
              </mc:Choice>
              <mc:Fallback>
                <p:oleObj name="Equation" r:id="rId11" imgW="3327120" imgH="469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25" y="214313"/>
                        <a:ext cx="6048375" cy="854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en-US" sz="3000" smtClean="0">
                <a:solidFill>
                  <a:schemeClr val="tx1"/>
                </a:solidFill>
              </a:rPr>
              <a:t>Multicollinearity is a question of degree.</a:t>
            </a:r>
          </a:p>
          <a:p>
            <a:pPr>
              <a:lnSpc>
                <a:spcPct val="80000"/>
              </a:lnSpc>
            </a:pPr>
            <a:r>
              <a:rPr lang="en-US" sz="3000" smtClean="0">
                <a:solidFill>
                  <a:schemeClr val="tx1"/>
                </a:solidFill>
              </a:rPr>
              <a:t>It is a feature of sample but not population.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3000" smtClean="0">
                <a:solidFill>
                  <a:schemeClr val="tx1"/>
                </a:solidFill>
              </a:rPr>
              <a:t>How to detect :</a:t>
            </a:r>
          </a:p>
          <a:p>
            <a:pPr>
              <a:lnSpc>
                <a:spcPct val="80000"/>
              </a:lnSpc>
            </a:pPr>
            <a:r>
              <a:rPr lang="en-US" sz="3000" smtClean="0">
                <a:solidFill>
                  <a:schemeClr val="tx1"/>
                </a:solidFill>
              </a:rPr>
              <a:t>High R square but low t-stats.</a:t>
            </a:r>
          </a:p>
          <a:p>
            <a:pPr>
              <a:lnSpc>
                <a:spcPct val="80000"/>
              </a:lnSpc>
            </a:pPr>
            <a:r>
              <a:rPr lang="en-US" sz="3000" smtClean="0">
                <a:solidFill>
                  <a:schemeClr val="tx1"/>
                </a:solidFill>
              </a:rPr>
              <a:t>High correlation coefficients among the independent variables.</a:t>
            </a:r>
          </a:p>
          <a:p>
            <a:pPr>
              <a:lnSpc>
                <a:spcPct val="80000"/>
              </a:lnSpc>
            </a:pPr>
            <a:r>
              <a:rPr lang="en-US" sz="3000" smtClean="0">
                <a:solidFill>
                  <a:schemeClr val="tx1"/>
                </a:solidFill>
              </a:rPr>
              <a:t>Auxiliary regression </a:t>
            </a:r>
          </a:p>
          <a:p>
            <a:pPr>
              <a:lnSpc>
                <a:spcPct val="80000"/>
              </a:lnSpc>
            </a:pPr>
            <a:r>
              <a:rPr lang="en-US" sz="3000" smtClean="0">
                <a:solidFill>
                  <a:schemeClr val="tx1"/>
                </a:solidFill>
              </a:rPr>
              <a:t>High VIF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300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r>
              <a:rPr lang="en-US" sz="3000" smtClean="0">
                <a:solidFill>
                  <a:schemeClr val="tx1"/>
                </a:solidFill>
              </a:rPr>
              <a:t>Eigenvalue and condition index.***</a:t>
            </a:r>
          </a:p>
          <a:p>
            <a:pPr>
              <a:lnSpc>
                <a:spcPct val="80000"/>
              </a:lnSpc>
            </a:pPr>
            <a:endParaRPr lang="en-US" sz="300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ru-RU" sz="3000" smtClean="0">
              <a:solidFill>
                <a:schemeClr val="tx1"/>
              </a:solidFill>
            </a:endParaRPr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/>
              <a:t>Detection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4" name="Object 4"/>
          <p:cNvGraphicFramePr>
            <a:graphicFrameLocks noGrp="1" noChangeAspect="1"/>
          </p:cNvGraphicFramePr>
          <p:nvPr>
            <p:ph sz="half" idx="1"/>
          </p:nvPr>
        </p:nvGraphicFramePr>
        <p:xfrm>
          <a:off x="684213" y="1773238"/>
          <a:ext cx="5616575" cy="1112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4" imgW="2692080" imgH="533160" progId="Equation.3">
                  <p:embed/>
                </p:oleObj>
              </mc:Choice>
              <mc:Fallback>
                <p:oleObj name="Equation" r:id="rId4" imgW="2692080" imgH="53316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1773238"/>
                        <a:ext cx="5616575" cy="1112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7" name="Object 7"/>
          <p:cNvGraphicFramePr>
            <a:graphicFrameLocks noGrp="1" noChangeAspect="1"/>
          </p:cNvGraphicFramePr>
          <p:nvPr>
            <p:ph sz="half" idx="2"/>
          </p:nvPr>
        </p:nvGraphicFramePr>
        <p:xfrm>
          <a:off x="866775" y="3571875"/>
          <a:ext cx="3654425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Equation" r:id="rId6" imgW="1930320" imgH="444240" progId="Equation.3">
                  <p:embed/>
                </p:oleObj>
              </mc:Choice>
              <mc:Fallback>
                <p:oleObj name="Equation" r:id="rId6" imgW="1930320" imgH="4442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6775" y="3571875"/>
                        <a:ext cx="3654425" cy="841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Auxiliary </a:t>
            </a:r>
            <a:r>
              <a:rPr lang="en-US" dirty="0" smtClean="0"/>
              <a:t>regression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5125" name="Text Box 6"/>
          <p:cNvSpPr txBox="1">
            <a:spLocks noChangeArrowheads="1"/>
          </p:cNvSpPr>
          <p:nvPr/>
        </p:nvSpPr>
        <p:spPr bwMode="auto">
          <a:xfrm>
            <a:off x="428625" y="2857500"/>
            <a:ext cx="8020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Franklin Gothic Book" pitchFamily="34" charset="0"/>
              </a:rPr>
              <a:t>Run regression where one X is dependent and other X’s are independent and</a:t>
            </a:r>
          </a:p>
          <a:p>
            <a:r>
              <a:rPr lang="en-US">
                <a:latin typeface="Franklin Gothic Book" pitchFamily="34" charset="0"/>
              </a:rPr>
              <a:t>Obtain R square  </a:t>
            </a:r>
            <a:endParaRPr lang="ru-RU">
              <a:latin typeface="Franklin Gothic Book" pitchFamily="34" charset="0"/>
            </a:endParaRPr>
          </a:p>
        </p:txBody>
      </p:sp>
      <p:sp>
        <p:nvSpPr>
          <p:cNvPr id="5126" name="Text Box 9"/>
          <p:cNvSpPr txBox="1">
            <a:spLocks noChangeArrowheads="1"/>
          </p:cNvSpPr>
          <p:nvPr/>
        </p:nvSpPr>
        <p:spPr bwMode="auto">
          <a:xfrm>
            <a:off x="971550" y="1196975"/>
            <a:ext cx="4152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Calibri" pitchFamily="34" charset="0"/>
              </a:rPr>
              <a:t>Ho: The Xi variable is not collinear  </a:t>
            </a:r>
            <a:endParaRPr lang="ru-RU" sz="2200">
              <a:latin typeface="Calibri" pitchFamily="34" charset="0"/>
            </a:endParaRPr>
          </a:p>
        </p:txBody>
      </p:sp>
      <p:sp>
        <p:nvSpPr>
          <p:cNvPr id="5127" name="Text Box 10"/>
          <p:cNvSpPr txBox="1">
            <a:spLocks noChangeArrowheads="1"/>
          </p:cNvSpPr>
          <p:nvPr/>
        </p:nvSpPr>
        <p:spPr bwMode="auto">
          <a:xfrm>
            <a:off x="5357813" y="3571875"/>
            <a:ext cx="2101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latin typeface="Franklin Gothic Book" pitchFamily="34" charset="0"/>
              </a:rPr>
              <a:t>Df num = k-2</a:t>
            </a:r>
          </a:p>
          <a:p>
            <a:r>
              <a:rPr lang="en-US" b="1" i="1">
                <a:latin typeface="Franklin Gothic Book" pitchFamily="34" charset="0"/>
              </a:rPr>
              <a:t>Df denom = n-k+1</a:t>
            </a:r>
            <a:endParaRPr lang="ru-RU" b="1" i="1">
              <a:latin typeface="Franklin Gothic Book" pitchFamily="34" charset="0"/>
            </a:endParaRPr>
          </a:p>
        </p:txBody>
      </p:sp>
      <p:sp>
        <p:nvSpPr>
          <p:cNvPr id="5128" name="Text Box 11"/>
          <p:cNvSpPr txBox="1">
            <a:spLocks noChangeArrowheads="1"/>
          </p:cNvSpPr>
          <p:nvPr/>
        </p:nvSpPr>
        <p:spPr bwMode="auto">
          <a:xfrm>
            <a:off x="857250" y="4572000"/>
            <a:ext cx="6821488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Franklin Gothic Book" pitchFamily="34" charset="0"/>
              </a:rPr>
              <a:t>k- is the number of explanatory variables including intercept.</a:t>
            </a:r>
          </a:p>
          <a:p>
            <a:r>
              <a:rPr lang="en-US" b="1">
                <a:latin typeface="Franklin Gothic Book" pitchFamily="34" charset="0"/>
              </a:rPr>
              <a:t>n- is sample size.</a:t>
            </a:r>
          </a:p>
          <a:p>
            <a:endParaRPr lang="en-US" b="1">
              <a:latin typeface="Franklin Gothic Book" pitchFamily="34" charset="0"/>
            </a:endParaRPr>
          </a:p>
          <a:p>
            <a:r>
              <a:rPr lang="en-US" b="1">
                <a:latin typeface="Franklin Gothic Book" pitchFamily="34" charset="0"/>
              </a:rPr>
              <a:t>If F stat is higher than F critical then Xi variable is collinear </a:t>
            </a:r>
          </a:p>
          <a:p>
            <a:endParaRPr lang="en-US" b="1">
              <a:latin typeface="Franklin Gothic Book" pitchFamily="34" charset="0"/>
            </a:endParaRPr>
          </a:p>
          <a:p>
            <a:r>
              <a:rPr lang="en-US" b="1">
                <a:solidFill>
                  <a:srgbClr val="FF0000"/>
                </a:solidFill>
                <a:latin typeface="Franklin Gothic Book" pitchFamily="34" charset="0"/>
              </a:rPr>
              <a:t>Rule of thumb:</a:t>
            </a:r>
            <a:r>
              <a:rPr lang="en-US" b="1">
                <a:latin typeface="Franklin Gothic Book" pitchFamily="34" charset="0"/>
              </a:rPr>
              <a:t> if R square of auxiliary regression is higher than over R square then it might be troublesome.</a:t>
            </a:r>
            <a:endParaRPr lang="ru-RU" b="1">
              <a:latin typeface="Franklin Gothic Book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467600" cy="3186113"/>
          </a:xfrm>
        </p:spPr>
        <p:txBody>
          <a:bodyPr/>
          <a:lstStyle/>
          <a:p>
            <a:r>
              <a:rPr lang="en-US" smtClean="0"/>
              <a:t>Do nothing.</a:t>
            </a:r>
          </a:p>
          <a:p>
            <a:r>
              <a:rPr lang="en-US" smtClean="0"/>
              <a:t>Combining cross section and time series</a:t>
            </a:r>
          </a:p>
          <a:p>
            <a:r>
              <a:rPr lang="en-US" smtClean="0"/>
              <a:t>Transformation of variables (differencing, ratio transformation)</a:t>
            </a:r>
          </a:p>
          <a:p>
            <a:r>
              <a:rPr lang="en-US" smtClean="0"/>
              <a:t>Additional data observations.</a:t>
            </a:r>
          </a:p>
          <a:p>
            <a:endParaRPr lang="en-US" smtClean="0"/>
          </a:p>
          <a:p>
            <a:endParaRPr lang="ru-RU" smtClean="0"/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/>
              <a:t>What to do ?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323850" y="908050"/>
            <a:ext cx="66532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>
                <a:latin typeface="Franklin Gothic Book" pitchFamily="34" charset="0"/>
              </a:rPr>
              <a:t>Homoscedasticity or equal variance of  </a:t>
            </a:r>
            <a:r>
              <a:rPr lang="en-GB" sz="2800" i="1">
                <a:latin typeface="Franklin Gothic Book" pitchFamily="34" charset="0"/>
              </a:rPr>
              <a:t>u</a:t>
            </a:r>
            <a:r>
              <a:rPr lang="en-GB" sz="2800" i="1" baseline="-25000">
                <a:latin typeface="Franklin Gothic Book" pitchFamily="34" charset="0"/>
              </a:rPr>
              <a:t>i</a:t>
            </a:r>
            <a:endParaRPr lang="en-GB" sz="2800" i="1">
              <a:latin typeface="Franklin Gothic Book" pitchFamily="34" charset="0"/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4000"/>
              <a:t>Assumption:</a:t>
            </a:r>
          </a:p>
        </p:txBody>
      </p:sp>
      <p:sp>
        <p:nvSpPr>
          <p:cNvPr id="6150" name="Rectangle 4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Franklin Gothic Book" pitchFamily="34" charset="0"/>
            </a:endParaRPr>
          </a:p>
        </p:txBody>
      </p:sp>
      <p:graphicFrame>
        <p:nvGraphicFramePr>
          <p:cNvPr id="72709" name="Object 5"/>
          <p:cNvGraphicFramePr>
            <a:graphicFrameLocks noChangeAspect="1"/>
          </p:cNvGraphicFramePr>
          <p:nvPr/>
        </p:nvGraphicFramePr>
        <p:xfrm>
          <a:off x="539750" y="1557338"/>
          <a:ext cx="8280400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3" imgW="6057900" imgH="431800" progId="Equation.3">
                  <p:embed/>
                </p:oleObj>
              </mc:Choice>
              <mc:Fallback>
                <p:oleObj name="Equation" r:id="rId3" imgW="6057900" imgH="431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557338"/>
                        <a:ext cx="8280400" cy="585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324100" y="4000500"/>
            <a:ext cx="1368425" cy="723900"/>
            <a:chOff x="1464" y="2520"/>
            <a:chExt cx="862" cy="456"/>
          </a:xfrm>
        </p:grpSpPr>
        <p:sp>
          <p:nvSpPr>
            <p:cNvPr id="6170" name="Freeform 7"/>
            <p:cNvSpPr>
              <a:spLocks/>
            </p:cNvSpPr>
            <p:nvPr/>
          </p:nvSpPr>
          <p:spPr bwMode="auto">
            <a:xfrm>
              <a:off x="1464" y="2520"/>
              <a:ext cx="862" cy="456"/>
            </a:xfrm>
            <a:custGeom>
              <a:avLst/>
              <a:gdLst>
                <a:gd name="T0" fmla="*/ 0 w 862"/>
                <a:gd name="T1" fmla="*/ 304 h 522"/>
                <a:gd name="T2" fmla="*/ 227 w 862"/>
                <a:gd name="T3" fmla="*/ 225 h 522"/>
                <a:gd name="T4" fmla="*/ 363 w 862"/>
                <a:gd name="T5" fmla="*/ 13 h 522"/>
                <a:gd name="T6" fmla="*/ 635 w 862"/>
                <a:gd name="T7" fmla="*/ 145 h 522"/>
                <a:gd name="T8" fmla="*/ 862 w 862"/>
                <a:gd name="T9" fmla="*/ 145 h 5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2"/>
                <a:gd name="T16" fmla="*/ 0 h 522"/>
                <a:gd name="T17" fmla="*/ 862 w 862"/>
                <a:gd name="T18" fmla="*/ 522 h 5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2" h="522">
                  <a:moveTo>
                    <a:pt x="0" y="522"/>
                  </a:moveTo>
                  <a:cubicBezTo>
                    <a:pt x="83" y="495"/>
                    <a:pt x="167" y="469"/>
                    <a:pt x="227" y="386"/>
                  </a:cubicBezTo>
                  <a:cubicBezTo>
                    <a:pt x="287" y="303"/>
                    <a:pt x="295" y="46"/>
                    <a:pt x="363" y="23"/>
                  </a:cubicBezTo>
                  <a:cubicBezTo>
                    <a:pt x="431" y="0"/>
                    <a:pt x="552" y="212"/>
                    <a:pt x="635" y="250"/>
                  </a:cubicBezTo>
                  <a:cubicBezTo>
                    <a:pt x="718" y="288"/>
                    <a:pt x="790" y="269"/>
                    <a:pt x="862" y="25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Franklin Gothic Book" pitchFamily="34" charset="0"/>
              </a:endParaRPr>
            </a:p>
          </p:txBody>
        </p:sp>
        <p:sp>
          <p:nvSpPr>
            <p:cNvPr id="6171" name="Line 8"/>
            <p:cNvSpPr>
              <a:spLocks noChangeShapeType="1"/>
            </p:cNvSpPr>
            <p:nvPr/>
          </p:nvSpPr>
          <p:spPr bwMode="auto">
            <a:xfrm flipV="1">
              <a:off x="1837" y="2568"/>
              <a:ext cx="0" cy="3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4140200" y="4073525"/>
            <a:ext cx="1368425" cy="723900"/>
            <a:chOff x="1464" y="2520"/>
            <a:chExt cx="862" cy="456"/>
          </a:xfrm>
        </p:grpSpPr>
        <p:sp>
          <p:nvSpPr>
            <p:cNvPr id="6168" name="Freeform 10"/>
            <p:cNvSpPr>
              <a:spLocks/>
            </p:cNvSpPr>
            <p:nvPr/>
          </p:nvSpPr>
          <p:spPr bwMode="auto">
            <a:xfrm>
              <a:off x="1464" y="2520"/>
              <a:ext cx="862" cy="456"/>
            </a:xfrm>
            <a:custGeom>
              <a:avLst/>
              <a:gdLst>
                <a:gd name="T0" fmla="*/ 0 w 862"/>
                <a:gd name="T1" fmla="*/ 304 h 522"/>
                <a:gd name="T2" fmla="*/ 227 w 862"/>
                <a:gd name="T3" fmla="*/ 225 h 522"/>
                <a:gd name="T4" fmla="*/ 363 w 862"/>
                <a:gd name="T5" fmla="*/ 13 h 522"/>
                <a:gd name="T6" fmla="*/ 635 w 862"/>
                <a:gd name="T7" fmla="*/ 145 h 522"/>
                <a:gd name="T8" fmla="*/ 862 w 862"/>
                <a:gd name="T9" fmla="*/ 145 h 5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2"/>
                <a:gd name="T16" fmla="*/ 0 h 522"/>
                <a:gd name="T17" fmla="*/ 862 w 862"/>
                <a:gd name="T18" fmla="*/ 522 h 5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2" h="522">
                  <a:moveTo>
                    <a:pt x="0" y="522"/>
                  </a:moveTo>
                  <a:cubicBezTo>
                    <a:pt x="83" y="495"/>
                    <a:pt x="167" y="469"/>
                    <a:pt x="227" y="386"/>
                  </a:cubicBezTo>
                  <a:cubicBezTo>
                    <a:pt x="287" y="303"/>
                    <a:pt x="295" y="46"/>
                    <a:pt x="363" y="23"/>
                  </a:cubicBezTo>
                  <a:cubicBezTo>
                    <a:pt x="431" y="0"/>
                    <a:pt x="552" y="212"/>
                    <a:pt x="635" y="250"/>
                  </a:cubicBezTo>
                  <a:cubicBezTo>
                    <a:pt x="718" y="288"/>
                    <a:pt x="790" y="269"/>
                    <a:pt x="862" y="25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Franklin Gothic Book" pitchFamily="34" charset="0"/>
              </a:endParaRPr>
            </a:p>
          </p:txBody>
        </p:sp>
        <p:sp>
          <p:nvSpPr>
            <p:cNvPr id="6169" name="Line 11"/>
            <p:cNvSpPr>
              <a:spLocks noChangeShapeType="1"/>
            </p:cNvSpPr>
            <p:nvPr/>
          </p:nvSpPr>
          <p:spPr bwMode="auto">
            <a:xfrm flipV="1">
              <a:off x="1837" y="2568"/>
              <a:ext cx="0" cy="3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6011863" y="4221163"/>
            <a:ext cx="1368425" cy="723900"/>
            <a:chOff x="1464" y="2520"/>
            <a:chExt cx="862" cy="456"/>
          </a:xfrm>
        </p:grpSpPr>
        <p:sp>
          <p:nvSpPr>
            <p:cNvPr id="6166" name="Freeform 13"/>
            <p:cNvSpPr>
              <a:spLocks/>
            </p:cNvSpPr>
            <p:nvPr/>
          </p:nvSpPr>
          <p:spPr bwMode="auto">
            <a:xfrm>
              <a:off x="1464" y="2520"/>
              <a:ext cx="862" cy="456"/>
            </a:xfrm>
            <a:custGeom>
              <a:avLst/>
              <a:gdLst>
                <a:gd name="T0" fmla="*/ 0 w 862"/>
                <a:gd name="T1" fmla="*/ 304 h 522"/>
                <a:gd name="T2" fmla="*/ 227 w 862"/>
                <a:gd name="T3" fmla="*/ 225 h 522"/>
                <a:gd name="T4" fmla="*/ 363 w 862"/>
                <a:gd name="T5" fmla="*/ 13 h 522"/>
                <a:gd name="T6" fmla="*/ 635 w 862"/>
                <a:gd name="T7" fmla="*/ 145 h 522"/>
                <a:gd name="T8" fmla="*/ 862 w 862"/>
                <a:gd name="T9" fmla="*/ 145 h 5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2"/>
                <a:gd name="T16" fmla="*/ 0 h 522"/>
                <a:gd name="T17" fmla="*/ 862 w 862"/>
                <a:gd name="T18" fmla="*/ 522 h 5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2" h="522">
                  <a:moveTo>
                    <a:pt x="0" y="522"/>
                  </a:moveTo>
                  <a:cubicBezTo>
                    <a:pt x="83" y="495"/>
                    <a:pt x="167" y="469"/>
                    <a:pt x="227" y="386"/>
                  </a:cubicBezTo>
                  <a:cubicBezTo>
                    <a:pt x="287" y="303"/>
                    <a:pt x="295" y="46"/>
                    <a:pt x="363" y="23"/>
                  </a:cubicBezTo>
                  <a:cubicBezTo>
                    <a:pt x="431" y="0"/>
                    <a:pt x="552" y="212"/>
                    <a:pt x="635" y="250"/>
                  </a:cubicBezTo>
                  <a:cubicBezTo>
                    <a:pt x="718" y="288"/>
                    <a:pt x="790" y="269"/>
                    <a:pt x="862" y="25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Franklin Gothic Book" pitchFamily="34" charset="0"/>
              </a:endParaRPr>
            </a:p>
          </p:txBody>
        </p:sp>
        <p:sp>
          <p:nvSpPr>
            <p:cNvPr id="6167" name="Line 14"/>
            <p:cNvSpPr>
              <a:spLocks noChangeShapeType="1"/>
            </p:cNvSpPr>
            <p:nvPr/>
          </p:nvSpPr>
          <p:spPr bwMode="auto">
            <a:xfrm flipV="1">
              <a:off x="1837" y="2568"/>
              <a:ext cx="0" cy="3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179388" y="2151063"/>
            <a:ext cx="7777162" cy="4230687"/>
            <a:chOff x="113" y="1355"/>
            <a:chExt cx="4899" cy="2665"/>
          </a:xfrm>
        </p:grpSpPr>
        <p:grpSp>
          <p:nvGrpSpPr>
            <p:cNvPr id="6155" name="Group 16"/>
            <p:cNvGrpSpPr>
              <a:grpSpLocks/>
            </p:cNvGrpSpPr>
            <p:nvPr/>
          </p:nvGrpSpPr>
          <p:grpSpPr bwMode="auto">
            <a:xfrm>
              <a:off x="521" y="1434"/>
              <a:ext cx="4491" cy="2404"/>
              <a:chOff x="521" y="1434"/>
              <a:chExt cx="4491" cy="2404"/>
            </a:xfrm>
          </p:grpSpPr>
          <p:sp>
            <p:nvSpPr>
              <p:cNvPr id="6159" name="Line 17"/>
              <p:cNvSpPr>
                <a:spLocks noChangeShapeType="1"/>
              </p:cNvSpPr>
              <p:nvPr/>
            </p:nvSpPr>
            <p:spPr bwMode="auto">
              <a:xfrm>
                <a:off x="521" y="1434"/>
                <a:ext cx="0" cy="16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0" name="Line 18"/>
              <p:cNvSpPr>
                <a:spLocks noChangeShapeType="1"/>
              </p:cNvSpPr>
              <p:nvPr/>
            </p:nvSpPr>
            <p:spPr bwMode="auto">
              <a:xfrm>
                <a:off x="521" y="3067"/>
                <a:ext cx="3584" cy="7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1" name="Line 19"/>
              <p:cNvSpPr>
                <a:spLocks noChangeShapeType="1"/>
              </p:cNvSpPr>
              <p:nvPr/>
            </p:nvSpPr>
            <p:spPr bwMode="auto">
              <a:xfrm flipV="1">
                <a:off x="521" y="2115"/>
                <a:ext cx="3312" cy="95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2" name="Line 20"/>
              <p:cNvSpPr>
                <a:spLocks noChangeShapeType="1"/>
              </p:cNvSpPr>
              <p:nvPr/>
            </p:nvSpPr>
            <p:spPr bwMode="auto">
              <a:xfrm flipV="1">
                <a:off x="1020" y="2795"/>
                <a:ext cx="1270" cy="3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3" name="Line 21"/>
              <p:cNvSpPr>
                <a:spLocks noChangeShapeType="1"/>
              </p:cNvSpPr>
              <p:nvPr/>
            </p:nvSpPr>
            <p:spPr bwMode="auto">
              <a:xfrm flipV="1">
                <a:off x="1841" y="2750"/>
                <a:ext cx="1992" cy="57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4" name="Line 22"/>
              <p:cNvSpPr>
                <a:spLocks noChangeShapeType="1"/>
              </p:cNvSpPr>
              <p:nvPr/>
            </p:nvSpPr>
            <p:spPr bwMode="auto">
              <a:xfrm flipV="1">
                <a:off x="2608" y="2840"/>
                <a:ext cx="2404" cy="68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5" name="Line 23"/>
              <p:cNvSpPr>
                <a:spLocks noChangeShapeType="1"/>
              </p:cNvSpPr>
              <p:nvPr/>
            </p:nvSpPr>
            <p:spPr bwMode="auto">
              <a:xfrm>
                <a:off x="1156" y="2886"/>
                <a:ext cx="3811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156" name="Text Box 24"/>
            <p:cNvSpPr txBox="1">
              <a:spLocks noChangeArrowheads="1"/>
            </p:cNvSpPr>
            <p:nvPr/>
          </p:nvSpPr>
          <p:spPr bwMode="auto">
            <a:xfrm>
              <a:off x="4105" y="3732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2400" b="1">
                  <a:latin typeface="Franklin Gothic Book" pitchFamily="34" charset="0"/>
                </a:rPr>
                <a:t>X</a:t>
              </a:r>
            </a:p>
          </p:txBody>
        </p:sp>
        <p:sp>
          <p:nvSpPr>
            <p:cNvPr id="6157" name="Text Box 25"/>
            <p:cNvSpPr txBox="1">
              <a:spLocks noChangeArrowheads="1"/>
            </p:cNvSpPr>
            <p:nvPr/>
          </p:nvSpPr>
          <p:spPr bwMode="auto">
            <a:xfrm>
              <a:off x="3878" y="1933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2400" b="1">
                  <a:latin typeface="Franklin Gothic Book" pitchFamily="34" charset="0"/>
                </a:rPr>
                <a:t>Y</a:t>
              </a:r>
            </a:p>
          </p:txBody>
        </p:sp>
        <p:sp>
          <p:nvSpPr>
            <p:cNvPr id="6158" name="Text Box 26"/>
            <p:cNvSpPr txBox="1">
              <a:spLocks noChangeArrowheads="1"/>
            </p:cNvSpPr>
            <p:nvPr/>
          </p:nvSpPr>
          <p:spPr bwMode="auto">
            <a:xfrm>
              <a:off x="113" y="1355"/>
              <a:ext cx="4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2400" i="1">
                  <a:latin typeface="Franklin Gothic Book" pitchFamily="34" charset="0"/>
                </a:rPr>
                <a:t>f(u)</a:t>
              </a:r>
            </a:p>
          </p:txBody>
        </p:sp>
      </p:grpSp>
      <p:graphicFrame>
        <p:nvGraphicFramePr>
          <p:cNvPr id="73758" name="Object 30"/>
          <p:cNvGraphicFramePr>
            <a:graphicFrameLocks noChangeAspect="1"/>
          </p:cNvGraphicFramePr>
          <p:nvPr/>
        </p:nvGraphicFramePr>
        <p:xfrm>
          <a:off x="2928938" y="2286000"/>
          <a:ext cx="282575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5" imgW="1028520" imgH="241200" progId="Equation.3">
                  <p:embed/>
                </p:oleObj>
              </mc:Choice>
              <mc:Fallback>
                <p:oleObj name="Equation" r:id="rId5" imgW="1028520" imgH="24120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38" y="2286000"/>
                        <a:ext cx="2825750" cy="657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73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547</TotalTime>
  <Words>948</Words>
  <Application>Microsoft Office PowerPoint</Application>
  <PresentationFormat>On-screen Show (4:3)</PresentationFormat>
  <Paragraphs>181</Paragraphs>
  <Slides>32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45" baseType="lpstr">
      <vt:lpstr>Arial</vt:lpstr>
      <vt:lpstr>Arial Narrow</vt:lpstr>
      <vt:lpstr>Calibri</vt:lpstr>
      <vt:lpstr>Franklin Gothic Book</vt:lpstr>
      <vt:lpstr>Lucida Sans Unicode</vt:lpstr>
      <vt:lpstr>Times New Roman</vt:lpstr>
      <vt:lpstr>Verdana</vt:lpstr>
      <vt:lpstr>Wingdings</vt:lpstr>
      <vt:lpstr>Wingdings 2</vt:lpstr>
      <vt:lpstr>Wingdings 3</vt:lpstr>
      <vt:lpstr>Открытая</vt:lpstr>
      <vt:lpstr>Equation</vt:lpstr>
      <vt:lpstr>Формула</vt:lpstr>
      <vt:lpstr>PowerPoint Presentation</vt:lpstr>
      <vt:lpstr>Multicollinearity: reasons</vt:lpstr>
      <vt:lpstr>Perfect v.s less than perfect</vt:lpstr>
      <vt:lpstr>Practical consequences </vt:lpstr>
      <vt:lpstr>PowerPoint Presentation</vt:lpstr>
      <vt:lpstr>Detection</vt:lpstr>
      <vt:lpstr>Auxiliary regression </vt:lpstr>
      <vt:lpstr>What to do ?</vt:lpstr>
      <vt:lpstr>Assumption:</vt:lpstr>
      <vt:lpstr>Reasons:</vt:lpstr>
      <vt:lpstr>OLS Estimation: Hetroscedasticity</vt:lpstr>
      <vt:lpstr>Consequences:</vt:lpstr>
      <vt:lpstr>Method of Generalized Least Squares</vt:lpstr>
      <vt:lpstr>Method of Generalized Least Squares</vt:lpstr>
      <vt:lpstr>Hetroscedasticity: Detection.</vt:lpstr>
      <vt:lpstr>Park test</vt:lpstr>
      <vt:lpstr>Goldfeld-Quandt Test</vt:lpstr>
      <vt:lpstr>Breush-Pagan-Godfrey Test  </vt:lpstr>
      <vt:lpstr>Breush-Pagan-Godfrey Test  </vt:lpstr>
      <vt:lpstr>White’s general Heteroscedasticity test  </vt:lpstr>
      <vt:lpstr>Remedial Measures</vt:lpstr>
      <vt:lpstr>Heteroscedasticity robust inference </vt:lpstr>
      <vt:lpstr>Autocorrelation reasons:</vt:lpstr>
      <vt:lpstr>Consequences:</vt:lpstr>
      <vt:lpstr>Detection. </vt:lpstr>
      <vt:lpstr>Detection: Breusch-Godfrey </vt:lpstr>
      <vt:lpstr>Remedial Measures</vt:lpstr>
      <vt:lpstr>Generalized Least Square </vt:lpstr>
      <vt:lpstr>Cochrane-Orcutt procedure :</vt:lpstr>
      <vt:lpstr>Representation   </vt:lpstr>
      <vt:lpstr>Endogeneity </vt:lpstr>
      <vt:lpstr>What to do ? 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DNA7 X86</dc:creator>
  <cp:lastModifiedBy>Nizomiddin Kuchkarov</cp:lastModifiedBy>
  <cp:revision>52</cp:revision>
  <dcterms:created xsi:type="dcterms:W3CDTF">2014-05-21T08:01:14Z</dcterms:created>
  <dcterms:modified xsi:type="dcterms:W3CDTF">2017-06-28T14:37:03Z</dcterms:modified>
</cp:coreProperties>
</file>