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58" r:id="rId3"/>
    <p:sldId id="303" r:id="rId4"/>
    <p:sldId id="259" r:id="rId5"/>
    <p:sldId id="321" r:id="rId6"/>
    <p:sldId id="318" r:id="rId7"/>
    <p:sldId id="319" r:id="rId8"/>
    <p:sldId id="320" r:id="rId9"/>
    <p:sldId id="317" r:id="rId10"/>
    <p:sldId id="304" r:id="rId11"/>
    <p:sldId id="310" r:id="rId12"/>
    <p:sldId id="311" r:id="rId13"/>
    <p:sldId id="305" r:id="rId14"/>
    <p:sldId id="306" r:id="rId15"/>
    <p:sldId id="308" r:id="rId16"/>
    <p:sldId id="309" r:id="rId17"/>
    <p:sldId id="322" r:id="rId18"/>
    <p:sldId id="263" r:id="rId19"/>
    <p:sldId id="266" r:id="rId20"/>
    <p:sldId id="268" r:id="rId21"/>
    <p:sldId id="269" r:id="rId22"/>
    <p:sldId id="270" r:id="rId23"/>
    <p:sldId id="282" r:id="rId24"/>
    <p:sldId id="283" r:id="rId25"/>
    <p:sldId id="323" r:id="rId26"/>
    <p:sldId id="278" r:id="rId27"/>
    <p:sldId id="275" r:id="rId28"/>
    <p:sldId id="277" r:id="rId29"/>
    <p:sldId id="274" r:id="rId30"/>
    <p:sldId id="315" r:id="rId31"/>
    <p:sldId id="290" r:id="rId32"/>
    <p:sldId id="291" r:id="rId33"/>
    <p:sldId id="292" r:id="rId34"/>
    <p:sldId id="293" r:id="rId35"/>
    <p:sldId id="294" r:id="rId36"/>
    <p:sldId id="295" r:id="rId37"/>
    <p:sldId id="296" r:id="rId38"/>
    <p:sldId id="297" r:id="rId39"/>
    <p:sldId id="324" r:id="rId40"/>
    <p:sldId id="298" r:id="rId41"/>
    <p:sldId id="300" r:id="rId42"/>
    <p:sldId id="299" r:id="rId43"/>
    <p:sldId id="30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b314394"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616" y="52"/>
      </p:cViewPr>
      <p:guideLst/>
    </p:cSldViewPr>
  </p:slideViewPr>
  <p:notesTextViewPr>
    <p:cViewPr>
      <p:scale>
        <a:sx n="1" d="1"/>
        <a:sy n="1" d="1"/>
      </p:scale>
      <p:origin x="0" y="0"/>
    </p:cViewPr>
  </p:notesTextViewPr>
  <p:sorterViewPr>
    <p:cViewPr>
      <p:scale>
        <a:sx n="100" d="100"/>
        <a:sy n="100" d="100"/>
      </p:scale>
      <p:origin x="0" y="-377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172ACC-5081-4CA1-8C16-1A0319152BD1}" type="datetimeFigureOut">
              <a:rPr lang="en-US" smtClean="0"/>
              <a:t>6/19/2017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1926C8-5192-4071-B01F-EBA933B51A22}" type="slidenum">
              <a:rPr lang="en-US" smtClean="0"/>
              <a:t>‹#›</a:t>
            </a:fld>
            <a:endParaRPr lang="en-US"/>
          </a:p>
        </p:txBody>
      </p:sp>
    </p:spTree>
    <p:extLst>
      <p:ext uri="{BB962C8B-B14F-4D97-AF65-F5344CB8AC3E}">
        <p14:creationId xmlns:p14="http://schemas.microsoft.com/office/powerpoint/2010/main" val="181332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Day 3 - Technical Track</a:t>
            </a:r>
          </a:p>
        </p:txBody>
      </p:sp>
      <p:sp>
        <p:nvSpPr>
          <p:cNvPr id="5" name="Rectangle 3"/>
          <p:cNvSpPr>
            <a:spLocks noGrp="1" noChangeArrowheads="1"/>
          </p:cNvSpPr>
          <p:nvPr>
            <p:ph type="dt" idx="1"/>
          </p:nvPr>
        </p:nvSpPr>
        <p:spPr>
          <a:ln/>
        </p:spPr>
        <p:txBody>
          <a:bodyPr/>
          <a:lstStyle/>
          <a:p>
            <a:r>
              <a:rPr lang="en-US"/>
              <a:t>Session V: Regression Discontinuity</a:t>
            </a:r>
          </a:p>
        </p:txBody>
      </p:sp>
      <p:sp>
        <p:nvSpPr>
          <p:cNvPr id="6" name="Rectangle 7"/>
          <p:cNvSpPr>
            <a:spLocks noGrp="1" noChangeArrowheads="1"/>
          </p:cNvSpPr>
          <p:nvPr>
            <p:ph type="sldNum" sz="quarter" idx="5"/>
          </p:nvPr>
        </p:nvSpPr>
        <p:spPr>
          <a:ln/>
        </p:spPr>
        <p:txBody>
          <a:bodyPr/>
          <a:lstStyle/>
          <a:p>
            <a:fld id="{12BB7179-4DA4-4B51-98B9-FD4DDDE03691}" type="slidenum">
              <a:rPr lang="en-US"/>
              <a:pPr/>
              <a:t>13</a:t>
            </a:fld>
            <a:endParaRPr lang="en-US"/>
          </a:p>
        </p:txBody>
      </p:sp>
      <p:sp>
        <p:nvSpPr>
          <p:cNvPr id="168962" name="Rectangle 2"/>
          <p:cNvSpPr>
            <a:spLocks noGrp="1" noRot="1" noChangeAspect="1" noChangeArrowheads="1" noTextEdit="1"/>
          </p:cNvSpPr>
          <p:nvPr>
            <p:ph type="sldImg"/>
          </p:nvPr>
        </p:nvSpPr>
        <p:spPr>
          <a:xfrm>
            <a:off x="382588" y="684213"/>
            <a:ext cx="6094412" cy="3429000"/>
          </a:xfrm>
          <a:ln/>
        </p:spPr>
      </p:sp>
      <p:sp>
        <p:nvSpPr>
          <p:cNvPr id="168963" name="Rectangle 3"/>
          <p:cNvSpPr>
            <a:spLocks noGrp="1" noChangeArrowheads="1"/>
          </p:cNvSpPr>
          <p:nvPr>
            <p:ph type="body" idx="1"/>
          </p:nvPr>
        </p:nvSpPr>
        <p:spPr>
          <a:xfrm>
            <a:off x="686098" y="4343703"/>
            <a:ext cx="5485805" cy="4115405"/>
          </a:xfrm>
        </p:spPr>
        <p:txBody>
          <a:bodyPr/>
          <a:lstStyle/>
          <a:p>
            <a:endParaRPr lang="es-ES_tradnl"/>
          </a:p>
        </p:txBody>
      </p:sp>
    </p:spTree>
    <p:extLst>
      <p:ext uri="{BB962C8B-B14F-4D97-AF65-F5344CB8AC3E}">
        <p14:creationId xmlns:p14="http://schemas.microsoft.com/office/powerpoint/2010/main" val="1540268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Day 3 - Technical Track</a:t>
            </a:r>
          </a:p>
        </p:txBody>
      </p:sp>
      <p:sp>
        <p:nvSpPr>
          <p:cNvPr id="5" name="Rectangle 3"/>
          <p:cNvSpPr>
            <a:spLocks noGrp="1" noChangeArrowheads="1"/>
          </p:cNvSpPr>
          <p:nvPr>
            <p:ph type="dt" idx="1"/>
          </p:nvPr>
        </p:nvSpPr>
        <p:spPr>
          <a:ln/>
        </p:spPr>
        <p:txBody>
          <a:bodyPr/>
          <a:lstStyle/>
          <a:p>
            <a:r>
              <a:rPr lang="en-US"/>
              <a:t>Session V: Regression Discontinuity</a:t>
            </a:r>
          </a:p>
        </p:txBody>
      </p:sp>
      <p:sp>
        <p:nvSpPr>
          <p:cNvPr id="6" name="Rectangle 7"/>
          <p:cNvSpPr>
            <a:spLocks noGrp="1" noChangeArrowheads="1"/>
          </p:cNvSpPr>
          <p:nvPr>
            <p:ph type="sldNum" sz="quarter" idx="5"/>
          </p:nvPr>
        </p:nvSpPr>
        <p:spPr>
          <a:ln/>
        </p:spPr>
        <p:txBody>
          <a:bodyPr/>
          <a:lstStyle/>
          <a:p>
            <a:fld id="{D05C2ABB-B865-458F-8E24-91E422CADD68}" type="slidenum">
              <a:rPr lang="en-US"/>
              <a:pPr/>
              <a:t>19</a:t>
            </a:fld>
            <a:endParaRPr lang="en-US"/>
          </a:p>
        </p:txBody>
      </p:sp>
      <p:sp>
        <p:nvSpPr>
          <p:cNvPr id="158722" name="Rectangle 2"/>
          <p:cNvSpPr>
            <a:spLocks noGrp="1" noRot="1" noChangeAspect="1" noChangeArrowheads="1" noTextEdit="1"/>
          </p:cNvSpPr>
          <p:nvPr>
            <p:ph type="sldImg"/>
          </p:nvPr>
        </p:nvSpPr>
        <p:spPr>
          <a:xfrm>
            <a:off x="382588" y="684213"/>
            <a:ext cx="6094412" cy="3429000"/>
          </a:xfrm>
          <a:ln/>
        </p:spPr>
      </p:sp>
      <p:sp>
        <p:nvSpPr>
          <p:cNvPr id="158723" name="Rectangle 3"/>
          <p:cNvSpPr>
            <a:spLocks noGrp="1" noChangeArrowheads="1"/>
          </p:cNvSpPr>
          <p:nvPr>
            <p:ph type="body" idx="1"/>
          </p:nvPr>
        </p:nvSpPr>
        <p:spPr>
          <a:xfrm>
            <a:off x="686098" y="4343703"/>
            <a:ext cx="5485805" cy="4115405"/>
          </a:xfrm>
        </p:spPr>
        <p:txBody>
          <a:bodyPr/>
          <a:lstStyle/>
          <a:p>
            <a:endParaRPr lang="es-ES_tradnl"/>
          </a:p>
        </p:txBody>
      </p:sp>
    </p:spTree>
    <p:extLst>
      <p:ext uri="{BB962C8B-B14F-4D97-AF65-F5344CB8AC3E}">
        <p14:creationId xmlns:p14="http://schemas.microsoft.com/office/powerpoint/2010/main" val="16695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Day 3 - Technical Track</a:t>
            </a:r>
          </a:p>
        </p:txBody>
      </p:sp>
      <p:sp>
        <p:nvSpPr>
          <p:cNvPr id="5" name="Rectangle 3"/>
          <p:cNvSpPr>
            <a:spLocks noGrp="1" noChangeArrowheads="1"/>
          </p:cNvSpPr>
          <p:nvPr>
            <p:ph type="dt" idx="1"/>
          </p:nvPr>
        </p:nvSpPr>
        <p:spPr>
          <a:ln/>
        </p:spPr>
        <p:txBody>
          <a:bodyPr/>
          <a:lstStyle/>
          <a:p>
            <a:r>
              <a:rPr lang="en-US"/>
              <a:t>Session V: Regression Discontinuity</a:t>
            </a:r>
          </a:p>
        </p:txBody>
      </p:sp>
      <p:sp>
        <p:nvSpPr>
          <p:cNvPr id="6" name="Rectangle 7"/>
          <p:cNvSpPr>
            <a:spLocks noGrp="1" noChangeArrowheads="1"/>
          </p:cNvSpPr>
          <p:nvPr>
            <p:ph type="sldNum" sz="quarter" idx="5"/>
          </p:nvPr>
        </p:nvSpPr>
        <p:spPr>
          <a:ln/>
        </p:spPr>
        <p:txBody>
          <a:bodyPr/>
          <a:lstStyle/>
          <a:p>
            <a:fld id="{82668048-E57D-464E-910B-6B9B973A39EF}" type="slidenum">
              <a:rPr lang="en-US"/>
              <a:pPr/>
              <a:t>23</a:t>
            </a:fld>
            <a:endParaRPr lang="en-US"/>
          </a:p>
        </p:txBody>
      </p:sp>
      <p:sp>
        <p:nvSpPr>
          <p:cNvPr id="230402" name="Rectangle 2"/>
          <p:cNvSpPr>
            <a:spLocks noGrp="1" noRot="1" noChangeAspect="1" noChangeArrowheads="1" noTextEdit="1"/>
          </p:cNvSpPr>
          <p:nvPr>
            <p:ph type="sldImg"/>
          </p:nvPr>
        </p:nvSpPr>
        <p:spPr>
          <a:xfrm>
            <a:off x="382588" y="684213"/>
            <a:ext cx="6094412" cy="3429000"/>
          </a:xfrm>
          <a:ln/>
        </p:spPr>
      </p:sp>
      <p:sp>
        <p:nvSpPr>
          <p:cNvPr id="230403" name="Rectangle 3"/>
          <p:cNvSpPr>
            <a:spLocks noGrp="1" noChangeArrowheads="1"/>
          </p:cNvSpPr>
          <p:nvPr>
            <p:ph type="body" idx="1"/>
          </p:nvPr>
        </p:nvSpPr>
        <p:spPr>
          <a:xfrm>
            <a:off x="686098" y="4343703"/>
            <a:ext cx="5485805" cy="4115405"/>
          </a:xfrm>
        </p:spPr>
        <p:txBody>
          <a:bodyPr/>
          <a:lstStyle/>
          <a:p>
            <a:endParaRPr lang="es-ES_tradnl"/>
          </a:p>
        </p:txBody>
      </p:sp>
    </p:spTree>
    <p:extLst>
      <p:ext uri="{BB962C8B-B14F-4D97-AF65-F5344CB8AC3E}">
        <p14:creationId xmlns:p14="http://schemas.microsoft.com/office/powerpoint/2010/main" val="3315725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Day 3 - Technical Track</a:t>
            </a:r>
          </a:p>
        </p:txBody>
      </p:sp>
      <p:sp>
        <p:nvSpPr>
          <p:cNvPr id="5" name="Rectangle 3"/>
          <p:cNvSpPr>
            <a:spLocks noGrp="1" noChangeArrowheads="1"/>
          </p:cNvSpPr>
          <p:nvPr>
            <p:ph type="dt" idx="1"/>
          </p:nvPr>
        </p:nvSpPr>
        <p:spPr>
          <a:ln/>
        </p:spPr>
        <p:txBody>
          <a:bodyPr/>
          <a:lstStyle/>
          <a:p>
            <a:r>
              <a:rPr lang="en-US"/>
              <a:t>Session V: Regression Discontinuity</a:t>
            </a:r>
          </a:p>
        </p:txBody>
      </p:sp>
      <p:sp>
        <p:nvSpPr>
          <p:cNvPr id="6" name="Rectangle 7"/>
          <p:cNvSpPr>
            <a:spLocks noGrp="1" noChangeArrowheads="1"/>
          </p:cNvSpPr>
          <p:nvPr>
            <p:ph type="sldNum" sz="quarter" idx="5"/>
          </p:nvPr>
        </p:nvSpPr>
        <p:spPr>
          <a:ln/>
        </p:spPr>
        <p:txBody>
          <a:bodyPr/>
          <a:lstStyle/>
          <a:p>
            <a:fld id="{77C26923-9AFD-44DD-B557-E34FB5C70F70}" type="slidenum">
              <a:rPr lang="en-US"/>
              <a:pPr/>
              <a:t>24</a:t>
            </a:fld>
            <a:endParaRPr lang="en-US"/>
          </a:p>
        </p:txBody>
      </p:sp>
      <p:sp>
        <p:nvSpPr>
          <p:cNvPr id="232450" name="Rectangle 2"/>
          <p:cNvSpPr>
            <a:spLocks noGrp="1" noRot="1" noChangeAspect="1" noChangeArrowheads="1" noTextEdit="1"/>
          </p:cNvSpPr>
          <p:nvPr>
            <p:ph type="sldImg"/>
          </p:nvPr>
        </p:nvSpPr>
        <p:spPr>
          <a:xfrm>
            <a:off x="382588" y="684213"/>
            <a:ext cx="6094412" cy="3429000"/>
          </a:xfrm>
          <a:ln/>
        </p:spPr>
      </p:sp>
      <p:sp>
        <p:nvSpPr>
          <p:cNvPr id="232451" name="Rectangle 3"/>
          <p:cNvSpPr>
            <a:spLocks noGrp="1" noChangeArrowheads="1"/>
          </p:cNvSpPr>
          <p:nvPr>
            <p:ph type="body" idx="1"/>
          </p:nvPr>
        </p:nvSpPr>
        <p:spPr>
          <a:xfrm>
            <a:off x="686098" y="4343703"/>
            <a:ext cx="5485805" cy="4115405"/>
          </a:xfrm>
        </p:spPr>
        <p:txBody>
          <a:bodyPr/>
          <a:lstStyle/>
          <a:p>
            <a:endParaRPr lang="es-ES_tradnl"/>
          </a:p>
        </p:txBody>
      </p:sp>
    </p:spTree>
    <p:extLst>
      <p:ext uri="{BB962C8B-B14F-4D97-AF65-F5344CB8AC3E}">
        <p14:creationId xmlns:p14="http://schemas.microsoft.com/office/powerpoint/2010/main" val="1689836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EE9BB5-BBE9-4B8B-ADED-9A54ADBDF26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09233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57266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31558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8015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EE9BB5-BBE9-4B8B-ADED-9A54ADBDF260}" type="datetimeFigureOut">
              <a:rPr lang="en-US" smtClean="0"/>
              <a:t>6/19/2017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18893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EE9BB5-BBE9-4B8B-ADED-9A54ADBDF26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65177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EE9BB5-BBE9-4B8B-ADED-9A54ADBDF260}" type="datetimeFigureOut">
              <a:rPr lang="en-US" smtClean="0"/>
              <a:t>6/19/2017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902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EE9BB5-BBE9-4B8B-ADED-9A54ADBDF260}" type="datetimeFigureOut">
              <a:rPr lang="en-US" smtClean="0"/>
              <a:t>6/19/2017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501891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E9BB5-BBE9-4B8B-ADED-9A54ADBDF260}" type="datetimeFigureOut">
              <a:rPr lang="en-US" smtClean="0"/>
              <a:t>6/19/2017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1867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66338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62456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E9BB5-BBE9-4B8B-ADED-9A54ADBDF260}" type="datetimeFigureOut">
              <a:rPr lang="en-US" smtClean="0"/>
              <a:t>6/19/2017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26322D-9361-4E2B-B37F-EC3676A91B0D}" type="slidenum">
              <a:rPr lang="en-US" smtClean="0"/>
              <a:t>‹#›</a:t>
            </a:fld>
            <a:endParaRPr lang="en-US"/>
          </a:p>
        </p:txBody>
      </p:sp>
    </p:spTree>
    <p:extLst>
      <p:ext uri="{BB962C8B-B14F-4D97-AF65-F5344CB8AC3E}">
        <p14:creationId xmlns:p14="http://schemas.microsoft.com/office/powerpoint/2010/main" val="2702178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en.wikipedia.org/wiki/Standard_devia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625389"/>
          </a:xfrm>
        </p:spPr>
        <p:txBody>
          <a:bodyPr>
            <a:normAutofit/>
          </a:bodyPr>
          <a:lstStyle/>
          <a:p>
            <a:pPr algn="l"/>
            <a:r>
              <a:rPr lang="en-US" sz="4400" dirty="0"/>
              <a:t>Regression Discontinuity Designs in Applied Economic Research</a:t>
            </a:r>
            <a:br>
              <a:rPr lang="en-US" sz="4400" dirty="0"/>
            </a:br>
            <a:r>
              <a:rPr lang="en-US" sz="2800" dirty="0"/>
              <a:t>Dr. Kamiljon T. Akramov</a:t>
            </a:r>
            <a:br>
              <a:rPr lang="en-US" sz="2800" dirty="0"/>
            </a:br>
            <a:r>
              <a:rPr lang="en-US" sz="2800" dirty="0"/>
              <a:t>IFPRI, Washington, DC, USA</a:t>
            </a:r>
            <a:r>
              <a:rPr lang="en-US" sz="3200" dirty="0"/>
              <a:t> </a:t>
            </a:r>
          </a:p>
        </p:txBody>
      </p:sp>
      <p:sp>
        <p:nvSpPr>
          <p:cNvPr id="3" name="Subtitle 2"/>
          <p:cNvSpPr>
            <a:spLocks noGrp="1"/>
          </p:cNvSpPr>
          <p:nvPr>
            <p:ph type="subTitle" idx="1"/>
          </p:nvPr>
        </p:nvSpPr>
        <p:spPr>
          <a:xfrm>
            <a:off x="1524000" y="4288664"/>
            <a:ext cx="9144000" cy="969135"/>
          </a:xfrm>
        </p:spPr>
        <p:txBody>
          <a:bodyPr>
            <a:normAutofit/>
          </a:bodyPr>
          <a:lstStyle/>
          <a:p>
            <a:pPr algn="l"/>
            <a:r>
              <a:rPr lang="en-US" dirty="0">
                <a:solidFill>
                  <a:srgbClr val="669900"/>
                </a:solidFill>
              </a:rPr>
              <a:t>Regional Training Course on Applied Econometric Analysis</a:t>
            </a:r>
          </a:p>
          <a:p>
            <a:pPr algn="l"/>
            <a:r>
              <a:rPr lang="en-US" dirty="0">
                <a:solidFill>
                  <a:srgbClr val="669900"/>
                </a:solidFill>
              </a:rPr>
              <a:t>June 12-23, 2017, WIUT, Tashkent, Uzbekistan  </a:t>
            </a:r>
          </a:p>
          <a:p>
            <a:endParaRPr lang="en-US" dirty="0"/>
          </a:p>
        </p:txBody>
      </p:sp>
    </p:spTree>
    <p:extLst>
      <p:ext uri="{BB962C8B-B14F-4D97-AF65-F5344CB8AC3E}">
        <p14:creationId xmlns:p14="http://schemas.microsoft.com/office/powerpoint/2010/main" val="551332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Sharp and Fuzzy Discontinuity RDDs</a:t>
            </a:r>
          </a:p>
        </p:txBody>
      </p:sp>
      <p:sp>
        <p:nvSpPr>
          <p:cNvPr id="3" name="Content Placeholder 2"/>
          <p:cNvSpPr>
            <a:spLocks noGrp="1"/>
          </p:cNvSpPr>
          <p:nvPr>
            <p:ph idx="1"/>
          </p:nvPr>
        </p:nvSpPr>
        <p:spPr>
          <a:xfrm>
            <a:off x="838200" y="1825624"/>
            <a:ext cx="10515600" cy="4716577"/>
          </a:xfrm>
        </p:spPr>
        <p:txBody>
          <a:bodyPr>
            <a:normAutofit lnSpcReduction="10000"/>
          </a:bodyPr>
          <a:lstStyle/>
          <a:p>
            <a:r>
              <a:rPr lang="en-US" dirty="0"/>
              <a:t>Sharp discontinuity</a:t>
            </a:r>
          </a:p>
          <a:p>
            <a:pPr marL="571500" lvl="1" indent="-342900"/>
            <a:r>
              <a:rPr lang="en-US" dirty="0">
                <a:sym typeface="Wingdings" pitchFamily="2" charset="2"/>
              </a:rPr>
              <a:t>The discontinuity precisely determines treatment, i.e., probability of treatment jumps from 0 to 1 when X crosses the threshold  </a:t>
            </a:r>
          </a:p>
          <a:p>
            <a:pPr marL="571500" lvl="1" indent="-342900"/>
            <a:r>
              <a:rPr lang="en-US" dirty="0">
                <a:sym typeface="Wingdings" pitchFamily="2" charset="2"/>
              </a:rPr>
              <a:t>Equivalent to random assignment in a neighborhood</a:t>
            </a:r>
          </a:p>
          <a:p>
            <a:pPr marL="571500" lvl="1" indent="-342900"/>
            <a:r>
              <a:rPr lang="en-US" dirty="0">
                <a:sym typeface="Wingdings" pitchFamily="2" charset="2"/>
              </a:rPr>
              <a:t>Example: Social security payment depends directly and immediately on a person’s age</a:t>
            </a:r>
          </a:p>
          <a:p>
            <a:r>
              <a:rPr lang="en-US" dirty="0"/>
              <a:t>Fuzzy discontinuity</a:t>
            </a:r>
          </a:p>
          <a:p>
            <a:pPr marL="571500" lvl="1" indent="-342900"/>
            <a:r>
              <a:rPr lang="en-US" dirty="0">
                <a:sym typeface="Wingdings" pitchFamily="2" charset="2"/>
              </a:rPr>
              <a:t>Discontinuity is highly correlated with treatment</a:t>
            </a:r>
          </a:p>
          <a:p>
            <a:pPr marL="571500" lvl="1" indent="-342900"/>
            <a:r>
              <a:rPr lang="en-US" dirty="0">
                <a:sym typeface="Wingdings" pitchFamily="2" charset="2"/>
              </a:rPr>
              <a:t>Probability of treatment jumps by less than one when X crosses the threshold</a:t>
            </a:r>
          </a:p>
          <a:p>
            <a:pPr marL="571500" lvl="1" indent="-342900"/>
            <a:r>
              <a:rPr lang="en-US" dirty="0"/>
              <a:t>Example: Rules determine eligibility but there is a margin of administrative error</a:t>
            </a:r>
          </a:p>
          <a:p>
            <a:pPr marL="571500" lvl="1" indent="-342900"/>
            <a:r>
              <a:rPr lang="en-US" dirty="0">
                <a:sym typeface="Wingdings" pitchFamily="2" charset="2"/>
              </a:rPr>
              <a:t>Use the assignment rule as an IV for program participation</a:t>
            </a:r>
            <a:endParaRPr lang="en-US" dirty="0"/>
          </a:p>
        </p:txBody>
      </p:sp>
    </p:spTree>
    <p:extLst>
      <p:ext uri="{BB962C8B-B14F-4D97-AF65-F5344CB8AC3E}">
        <p14:creationId xmlns:p14="http://schemas.microsoft.com/office/powerpoint/2010/main" val="1485368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Sharp RD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a:t>Sharp RD is used when treatment status is deterministic and discontinuous function of covariate,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a:t>
                </a:r>
              </a:p>
              <a:p>
                <a:r>
                  <a:rPr lang="en-US" dirty="0"/>
                  <a:t>Suppose</a:t>
                </a:r>
              </a:p>
              <a:p>
                <a:pPr marL="0" indent="0">
                  <a:buNone/>
                </a:pPr>
                <a:r>
                  <a:rPr lang="en-US" dirty="0"/>
                  <a:t>	</a:t>
                </a:r>
                <a14:m>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𝐷</m:t>
                        </m:r>
                      </m:e>
                      <m:sub>
                        <m:r>
                          <a:rPr lang="en-US" b="0" i="1" dirty="0" smtClean="0">
                            <a:latin typeface="Cambria Math" panose="02040503050406030204" pitchFamily="18" charset="0"/>
                          </a:rPr>
                          <m:t>𝑖</m:t>
                        </m:r>
                      </m:sub>
                    </m:sSub>
                    <m:r>
                      <a:rPr lang="en-US" i="1" smtClean="0">
                        <a:latin typeface="Cambria Math" panose="02040503050406030204" pitchFamily="18" charset="0"/>
                      </a:rPr>
                      <m:t>=</m:t>
                    </m:r>
                    <m:d>
                      <m:dPr>
                        <m:begChr m:val="{"/>
                        <m:endChr m:val=""/>
                        <m:ctrlPr>
                          <a:rPr lang="en-US" i="1" smtClean="0">
                            <a:latin typeface="Cambria Math" panose="02040503050406030204" pitchFamily="18" charset="0"/>
                          </a:rPr>
                        </m:ctrlPr>
                      </m:dPr>
                      <m:e>
                        <m:eqArr>
                          <m:eqArrPr>
                            <m:ctrlPr>
                              <a:rPr lang="en-US" i="1" smtClean="0">
                                <a:latin typeface="Cambria Math" panose="02040503050406030204" pitchFamily="18" charset="0"/>
                              </a:rPr>
                            </m:ctrlPr>
                          </m:eqArrPr>
                          <m:e>
                            <m:r>
                              <a:rPr lang="en-US" b="0" i="1" smtClean="0">
                                <a:latin typeface="Cambria Math" panose="02040503050406030204" pitchFamily="18" charset="0"/>
                              </a:rPr>
                              <m:t>1</m:t>
                            </m:r>
                            <m:r>
                              <a:rPr lang="en-US" i="1" smtClean="0">
                                <a:latin typeface="Cambria Math" panose="02040503050406030204" pitchFamily="18" charset="0"/>
                              </a:rPr>
                              <m:t> </m:t>
                            </m:r>
                            <m:r>
                              <a:rPr lang="en-US" b="0" i="1" smtClean="0">
                                <a:latin typeface="Cambria Math" panose="02040503050406030204" pitchFamily="18" charset="0"/>
                              </a:rPr>
                              <m:t>   </m:t>
                            </m:r>
                            <m:r>
                              <a:rPr lang="en-US" i="1" smtClean="0">
                                <a:latin typeface="Cambria Math" panose="02040503050406030204" pitchFamily="18" charset="0"/>
                              </a:rPr>
                              <m:t> </m:t>
                            </m:r>
                            <m:r>
                              <a:rPr lang="en-US" b="0" i="1" smtClean="0">
                                <a:latin typeface="Cambria Math" panose="02040503050406030204" pitchFamily="18" charset="0"/>
                              </a:rPr>
                              <m:t>𝑖𝑓</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0</m:t>
                                </m:r>
                              </m:sub>
                            </m:sSub>
                          </m:e>
                          <m:e>
                            <m:r>
                              <a:rPr lang="en-US" b="0" i="1" smtClean="0">
                                <a:latin typeface="Cambria Math" panose="02040503050406030204" pitchFamily="18" charset="0"/>
                              </a:rPr>
                              <m:t>0</m:t>
                            </m:r>
                            <m:r>
                              <a:rPr lang="en-US" i="1">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𝑖𝑓</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b="0" i="1" smtClean="0">
                                <a:latin typeface="Cambria Math" panose="02040503050406030204" pitchFamily="18" charset="0"/>
                              </a:rPr>
                              <m:t>&lt;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0</m:t>
                                </m:r>
                              </m:sub>
                            </m:sSub>
                          </m:e>
                        </m:eqArr>
                      </m:e>
                    </m:d>
                  </m:oMath>
                </a14:m>
                <a:endParaRPr lang="en-US" dirty="0"/>
              </a:p>
              <a:p>
                <a:pPr marL="0" indent="0">
                  <a:buNone/>
                </a:pPr>
                <a:r>
                  <a:rPr lang="en-US" dirty="0"/>
                  <a:t>	where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0</m:t>
                        </m:r>
                      </m:sub>
                    </m:sSub>
                  </m:oMath>
                </a14:m>
                <a:r>
                  <a:rPr lang="en-US" dirty="0"/>
                  <a:t> is known threshold or cutoff and the assignment 	mechanism is deterministic function of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 </m:t>
                    </m:r>
                  </m:oMath>
                </a14:m>
                <a:r>
                  <a:rPr lang="en-US" dirty="0"/>
                  <a:t>because once we know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𝑖</m:t>
                        </m:r>
                      </m:sub>
                    </m:sSub>
                  </m:oMath>
                </a14:m>
                <a:r>
                  <a:rPr lang="en-US" dirty="0"/>
                  <a:t> we know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𝐷</m:t>
                        </m:r>
                      </m:e>
                      <m:sub>
                        <m:r>
                          <a:rPr lang="en-US" b="0" i="1" smtClean="0">
                            <a:latin typeface="Cambria Math" panose="02040503050406030204" pitchFamily="18" charset="0"/>
                            <a:ea typeface="Cambria Math" panose="02040503050406030204" pitchFamily="18" charset="0"/>
                          </a:rPr>
                          <m:t>𝑖</m:t>
                        </m:r>
                      </m:sub>
                    </m:sSub>
                  </m:oMath>
                </a14:m>
                <a:r>
                  <a:rPr lang="en-US" dirty="0"/>
                  <a:t>. Treatment is discontinuous function of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𝑖</m:t>
                        </m:r>
                      </m:sub>
                    </m:sSub>
                  </m:oMath>
                </a14:m>
                <a:r>
                  <a:rPr lang="en-US" dirty="0"/>
                  <a:t> and no 	matter how close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oMath>
                </a14:m>
                <a:r>
                  <a:rPr lang="en-US" dirty="0"/>
                  <a:t> gets to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0</m:t>
                        </m:r>
                      </m:sub>
                    </m:sSub>
                  </m:oMath>
                </a14:m>
                <a:r>
                  <a:rPr lang="en-US" dirty="0"/>
                  <a:t>, treatment is unchanged until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oMath>
                </a14:m>
                <a:r>
                  <a:rPr lang="en-US" dirty="0"/>
                  <a:t>=</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b="0" i="1" smtClean="0">
                            <a:latin typeface="Cambria Math" panose="02040503050406030204" pitchFamily="18" charset="0"/>
                            <a:ea typeface="Cambria Math" panose="02040503050406030204" pitchFamily="18" charset="0"/>
                          </a:rPr>
                          <m:t>0</m:t>
                        </m:r>
                      </m:sub>
                    </m:sSub>
                    <m:r>
                      <a:rPr lang="en-US" b="0" i="1" smtClean="0">
                        <a:latin typeface="Cambria Math" panose="02040503050406030204" pitchFamily="18" charset="0"/>
                        <a:ea typeface="Cambria Math" panose="02040503050406030204" pitchFamily="18" charset="0"/>
                      </a:rPr>
                      <m:t>.</m:t>
                    </m:r>
                  </m:oMath>
                </a14:m>
                <a:r>
                  <a:rPr lang="en-US" dirty="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3081" r="-1855"/>
                </a:stretch>
              </a:blipFill>
            </p:spPr>
            <p:txBody>
              <a:bodyPr/>
              <a:lstStyle/>
              <a:p>
                <a:r>
                  <a:rPr lang="en-US">
                    <a:noFill/>
                  </a:rPr>
                  <a:t> </a:t>
                </a:r>
              </a:p>
            </p:txBody>
          </p:sp>
        </mc:Fallback>
      </mc:AlternateContent>
    </p:spTree>
    <p:extLst>
      <p:ext uri="{BB962C8B-B14F-4D97-AF65-F5344CB8AC3E}">
        <p14:creationId xmlns:p14="http://schemas.microsoft.com/office/powerpoint/2010/main" val="1528508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Discontinuity example</a:t>
            </a:r>
          </a:p>
        </p:txBody>
      </p:sp>
      <p:sp>
        <p:nvSpPr>
          <p:cNvPr id="3" name="Content Placeholder 2"/>
          <p:cNvSpPr>
            <a:spLocks noGrp="1"/>
          </p:cNvSpPr>
          <p:nvPr>
            <p:ph idx="1"/>
          </p:nvPr>
        </p:nvSpPr>
        <p:spPr/>
        <p:txBody>
          <a:bodyPr>
            <a:normAutofit lnSpcReduction="10000"/>
          </a:bodyPr>
          <a:lstStyle/>
          <a:p>
            <a:r>
              <a:rPr lang="en-US" sz="3200" dirty="0"/>
              <a:t>National Merit Scholarship awards in USA</a:t>
            </a:r>
          </a:p>
          <a:p>
            <a:pPr lvl="1"/>
            <a:r>
              <a:rPr lang="en-US" altLang="en-US" sz="2800" dirty="0"/>
              <a:t>National Merit Scholarship Corporation (NMSC) uses PSAT/NMSQT scores as the initial screen of over 1.5 million program entrants </a:t>
            </a:r>
          </a:p>
          <a:p>
            <a:pPr lvl="1"/>
            <a:r>
              <a:rPr lang="en-US" sz="2800" dirty="0"/>
              <a:t>NMSC determines a national Selection Index qualifying score (critical reading + math + writing skills scores) for "Commended" recognition</a:t>
            </a:r>
          </a:p>
          <a:p>
            <a:pPr lvl="1"/>
            <a:r>
              <a:rPr lang="en-US" sz="2800" dirty="0"/>
              <a:t>Qualifying score is calculated each year to yield students at about the 96th percentile (top 50,000 highest scorers)</a:t>
            </a:r>
            <a:endParaRPr lang="en-US" altLang="en-US" sz="2800" dirty="0"/>
          </a:p>
          <a:p>
            <a:pPr lvl="1"/>
            <a:r>
              <a:rPr lang="en-US" altLang="en-US" sz="2800" dirty="0"/>
              <a:t>Basically the top test-takers get a scholarship</a:t>
            </a:r>
          </a:p>
          <a:p>
            <a:pPr lvl="1"/>
            <a:r>
              <a:rPr lang="en-US" altLang="en-US" sz="2800" dirty="0"/>
              <a:t>A small difference in test score means a discontinuous jump in scholarship amount</a:t>
            </a:r>
          </a:p>
          <a:p>
            <a:pPr marL="0" indent="0">
              <a:buNone/>
            </a:pPr>
            <a:endParaRPr lang="en-US" dirty="0"/>
          </a:p>
        </p:txBody>
      </p:sp>
    </p:spTree>
    <p:extLst>
      <p:ext uri="{BB962C8B-B14F-4D97-AF65-F5344CB8AC3E}">
        <p14:creationId xmlns:p14="http://schemas.microsoft.com/office/powerpoint/2010/main" val="1798485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noAutofit/>
          </a:bodyPr>
          <a:lstStyle/>
          <a:p>
            <a:r>
              <a:rPr lang="en-US" dirty="0"/>
              <a:t>Identification for sharp discontinuity</a:t>
            </a:r>
          </a:p>
        </p:txBody>
      </p:sp>
      <p:sp>
        <p:nvSpPr>
          <p:cNvPr id="167940" name="Rectangle 4"/>
          <p:cNvSpPr>
            <a:spLocks noChangeArrowheads="1"/>
          </p:cNvSpPr>
          <p:nvPr/>
        </p:nvSpPr>
        <p:spPr bwMode="auto">
          <a:xfrm>
            <a:off x="1524001" y="-184666"/>
            <a:ext cx="184731" cy="369332"/>
          </a:xfrm>
          <a:prstGeom prst="rect">
            <a:avLst/>
          </a:prstGeom>
          <a:noFill/>
          <a:ln w="9525">
            <a:noFill/>
            <a:miter lim="800000"/>
            <a:headEnd/>
            <a:tailEnd/>
          </a:ln>
          <a:effectLst/>
        </p:spPr>
        <p:txBody>
          <a:bodyPr wrap="none" anchor="ctr">
            <a:spAutoFit/>
          </a:bodyPr>
          <a:lstStyle/>
          <a:p>
            <a:endParaRPr lang="en-US"/>
          </a:p>
        </p:txBody>
      </p:sp>
      <p:sp>
        <p:nvSpPr>
          <p:cNvPr id="6" name="5 Rectángulo"/>
          <p:cNvSpPr/>
          <p:nvPr/>
        </p:nvSpPr>
        <p:spPr>
          <a:xfrm>
            <a:off x="2459804" y="1839489"/>
            <a:ext cx="5580000" cy="584775"/>
          </a:xfrm>
          <a:prstGeom prst="rect">
            <a:avLst/>
          </a:prstGeom>
          <a:solidFill>
            <a:schemeClr val="bg1">
              <a:lumMod val="95000"/>
            </a:schemeClr>
          </a:solidFill>
          <a:ln w="6350">
            <a:solidFill>
              <a:schemeClr val="bg1">
                <a:lumMod val="50000"/>
              </a:schemeClr>
            </a:solidFill>
          </a:ln>
          <a:effectLst>
            <a:outerShdw blurRad="50800" dist="38100" dir="2700000" algn="tl" rotWithShape="0">
              <a:prstClr val="black">
                <a:alpha val="40000"/>
              </a:prstClr>
            </a:outerShdw>
          </a:effectLst>
        </p:spPr>
        <p:txBody>
          <a:bodyPr wrap="square" anchor="ctr">
            <a:spAutoFit/>
          </a:bodyPr>
          <a:lstStyle/>
          <a:p>
            <a:pPr algn="ctr"/>
            <a:r>
              <a:rPr lang="en-US" sz="3200" i="1" dirty="0">
                <a:solidFill>
                  <a:schemeClr val="tx2"/>
                </a:solidFill>
              </a:rPr>
              <a:t>Y</a:t>
            </a:r>
            <a:r>
              <a:rPr lang="fr-FR" sz="3200" i="1" baseline="-25000" dirty="0">
                <a:solidFill>
                  <a:schemeClr val="tx2"/>
                </a:solidFill>
              </a:rPr>
              <a:t>i</a:t>
            </a:r>
            <a:r>
              <a:rPr lang="fr-FR" sz="3200" i="1" dirty="0">
                <a:solidFill>
                  <a:schemeClr val="tx2"/>
                </a:solidFill>
              </a:rPr>
              <a:t> = </a:t>
            </a:r>
            <a:r>
              <a:rPr lang="el-GR" sz="3200" i="1" dirty="0">
                <a:solidFill>
                  <a:schemeClr val="tx2"/>
                </a:solidFill>
              </a:rPr>
              <a:t>β</a:t>
            </a:r>
            <a:r>
              <a:rPr lang="fr-FR" sz="3200" i="1" baseline="-25000" dirty="0">
                <a:solidFill>
                  <a:schemeClr val="tx2"/>
                </a:solidFill>
              </a:rPr>
              <a:t>0</a:t>
            </a:r>
            <a:r>
              <a:rPr lang="en-US" sz="3200" i="1" dirty="0">
                <a:solidFill>
                  <a:schemeClr val="tx2"/>
                </a:solidFill>
              </a:rPr>
              <a:t> + </a:t>
            </a:r>
            <a:r>
              <a:rPr lang="el-GR" sz="3200" i="1" dirty="0">
                <a:solidFill>
                  <a:schemeClr val="tx2"/>
                </a:solidFill>
              </a:rPr>
              <a:t>β</a:t>
            </a:r>
            <a:r>
              <a:rPr lang="fr-FR" sz="3200" i="1" baseline="-25000" dirty="0">
                <a:solidFill>
                  <a:schemeClr val="tx2"/>
                </a:solidFill>
              </a:rPr>
              <a:t>1 </a:t>
            </a:r>
            <a:r>
              <a:rPr lang="fr-FR" sz="3200" i="1" dirty="0">
                <a:solidFill>
                  <a:schemeClr val="tx2"/>
                </a:solidFill>
              </a:rPr>
              <a:t>D</a:t>
            </a:r>
            <a:r>
              <a:rPr lang="fr-FR" sz="3200" i="1" baseline="-25000" dirty="0">
                <a:solidFill>
                  <a:schemeClr val="tx2"/>
                </a:solidFill>
              </a:rPr>
              <a:t>i</a:t>
            </a:r>
            <a:r>
              <a:rPr lang="fr-FR" sz="3200" i="1" dirty="0">
                <a:solidFill>
                  <a:schemeClr val="tx2"/>
                </a:solidFill>
              </a:rPr>
              <a:t> + β</a:t>
            </a:r>
            <a:r>
              <a:rPr lang="fr-FR" sz="3200" i="1" baseline="-25000" dirty="0">
                <a:solidFill>
                  <a:schemeClr val="tx2"/>
                </a:solidFill>
              </a:rPr>
              <a:t>2 </a:t>
            </a:r>
            <a:r>
              <a:rPr lang="fr-FR" sz="3200" i="1" dirty="0">
                <a:solidFill>
                  <a:schemeClr val="tx2"/>
                </a:solidFill>
              </a:rPr>
              <a:t>X</a:t>
            </a:r>
            <a:r>
              <a:rPr lang="fr-FR" sz="3200" i="1" baseline="-25000" dirty="0">
                <a:solidFill>
                  <a:schemeClr val="tx2"/>
                </a:solidFill>
              </a:rPr>
              <a:t>i</a:t>
            </a:r>
            <a:r>
              <a:rPr lang="fr-FR" sz="3200" i="1" dirty="0">
                <a:solidFill>
                  <a:schemeClr val="tx2"/>
                </a:solidFill>
              </a:rPr>
              <a:t> + </a:t>
            </a:r>
            <a:r>
              <a:rPr lang="fr-FR" sz="3200" i="1" dirty="0" err="1">
                <a:solidFill>
                  <a:schemeClr val="tx2"/>
                </a:solidFill>
              </a:rPr>
              <a:t>ε</a:t>
            </a:r>
            <a:r>
              <a:rPr lang="fr-FR" sz="3200" i="1" baseline="-25000" dirty="0" err="1">
                <a:solidFill>
                  <a:schemeClr val="tx2"/>
                </a:solidFill>
              </a:rPr>
              <a:t>i</a:t>
            </a:r>
            <a:endParaRPr lang="en-US" sz="3200" i="1" dirty="0">
              <a:solidFill>
                <a:schemeClr val="tx2"/>
              </a:solidFill>
            </a:endParaRPr>
          </a:p>
        </p:txBody>
      </p:sp>
      <p:cxnSp>
        <p:nvCxnSpPr>
          <p:cNvPr id="7" name="6 Conector recto"/>
          <p:cNvCxnSpPr/>
          <p:nvPr/>
        </p:nvCxnSpPr>
        <p:spPr>
          <a:xfrm rot="5400000">
            <a:off x="1786100" y="3410024"/>
            <a:ext cx="1476000" cy="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7 Rectángulo"/>
          <p:cNvSpPr/>
          <p:nvPr/>
        </p:nvSpPr>
        <p:spPr>
          <a:xfrm>
            <a:off x="2595538" y="2863184"/>
            <a:ext cx="912030" cy="523220"/>
          </a:xfrm>
          <a:prstGeom prst="rect">
            <a:avLst/>
          </a:prstGeom>
        </p:spPr>
        <p:txBody>
          <a:bodyPr wrap="square" anchor="ctr">
            <a:spAutoFit/>
          </a:bodyPr>
          <a:lstStyle/>
          <a:p>
            <a:r>
              <a:rPr lang="en-US" sz="2800" i="1" dirty="0"/>
              <a:t>D</a:t>
            </a:r>
            <a:r>
              <a:rPr lang="en-US" sz="2800" i="1" baseline="-25000" dirty="0"/>
              <a:t>i</a:t>
            </a:r>
            <a:r>
              <a:rPr lang="en-US" sz="2800" dirty="0"/>
              <a:t> </a:t>
            </a:r>
            <a:r>
              <a:rPr lang="en-US" sz="2400" dirty="0"/>
              <a:t>=</a:t>
            </a:r>
            <a:r>
              <a:rPr lang="en-US" sz="2800" dirty="0"/>
              <a:t> </a:t>
            </a:r>
          </a:p>
        </p:txBody>
      </p:sp>
      <mc:AlternateContent xmlns:mc="http://schemas.openxmlformats.org/markup-compatibility/2006">
        <mc:Choice xmlns:a14="http://schemas.microsoft.com/office/drawing/2010/main" Requires="a14">
          <p:sp>
            <p:nvSpPr>
              <p:cNvPr id="9" name="8 Rectángulo"/>
              <p:cNvSpPr/>
              <p:nvPr/>
            </p:nvSpPr>
            <p:spPr>
              <a:xfrm>
                <a:off x="3738546" y="2723696"/>
                <a:ext cx="5603866" cy="400110"/>
              </a:xfrm>
              <a:prstGeom prst="rect">
                <a:avLst/>
              </a:prstGeom>
            </p:spPr>
            <p:txBody>
              <a:bodyPr wrap="square" anchor="ctr">
                <a:spAutoFit/>
              </a:bodyPr>
              <a:lstStyle/>
              <a:p>
                <a:pPr marL="514350" indent="-514350"/>
                <a:r>
                  <a:rPr lang="en-US" sz="2000" dirty="0"/>
                  <a:t>1	If </a:t>
                </a:r>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𝑋</m:t>
                        </m:r>
                      </m:e>
                      <m:sub>
                        <m:r>
                          <a:rPr lang="en-US" sz="2000" b="0" i="1" smtClean="0">
                            <a:latin typeface="Cambria Math" panose="02040503050406030204" pitchFamily="18" charset="0"/>
                          </a:rPr>
                          <m:t>𝑖</m:t>
                        </m:r>
                      </m:sub>
                    </m:sSub>
                    <m:r>
                      <a:rPr lang="en-US" sz="200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𝑐</m:t>
                    </m:r>
                  </m:oMath>
                </a14:m>
                <a:endParaRPr lang="en-US" sz="2000" dirty="0"/>
              </a:p>
            </p:txBody>
          </p:sp>
        </mc:Choice>
        <mc:Fallback>
          <p:sp>
            <p:nvSpPr>
              <p:cNvPr id="9" name="8 Rectángulo"/>
              <p:cNvSpPr>
                <a:spLocks noRot="1" noChangeAspect="1" noMove="1" noResize="1" noEditPoints="1" noAdjustHandles="1" noChangeArrowheads="1" noChangeShapeType="1" noTextEdit="1"/>
              </p:cNvSpPr>
              <p:nvPr/>
            </p:nvSpPr>
            <p:spPr>
              <a:xfrm>
                <a:off x="3738546" y="2723696"/>
                <a:ext cx="5603866" cy="400110"/>
              </a:xfrm>
              <a:prstGeom prst="rect">
                <a:avLst/>
              </a:prstGeom>
              <a:blipFill>
                <a:blip r:embed="rId3"/>
                <a:stretch>
                  <a:fillRect l="-1087" t="-7692" b="-2769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9 Rectángulo"/>
              <p:cNvSpPr/>
              <p:nvPr/>
            </p:nvSpPr>
            <p:spPr>
              <a:xfrm>
                <a:off x="3738546" y="3100652"/>
                <a:ext cx="5643602" cy="400110"/>
              </a:xfrm>
              <a:prstGeom prst="rect">
                <a:avLst/>
              </a:prstGeom>
            </p:spPr>
            <p:txBody>
              <a:bodyPr wrap="square" anchor="ctr">
                <a:spAutoFit/>
              </a:bodyPr>
              <a:lstStyle/>
              <a:p>
                <a:pPr marL="514350" indent="-514350"/>
                <a:r>
                  <a:rPr lang="en-US" sz="2000" dirty="0"/>
                  <a:t>0	If </a:t>
                </a:r>
                <a14:m>
                  <m:oMath xmlns:m="http://schemas.openxmlformats.org/officeDocument/2006/math">
                    <m:sSub>
                      <m:sSubPr>
                        <m:ctrlPr>
                          <a:rPr lang="en-US" sz="2000" i="1">
                            <a:latin typeface="Cambria Math" panose="02040503050406030204" pitchFamily="18" charset="0"/>
                          </a:rPr>
                        </m:ctrlPr>
                      </m:sSubPr>
                      <m:e>
                        <m:r>
                          <a:rPr lang="en-US" sz="2000" b="0" i="1" smtClean="0">
                            <a:latin typeface="Cambria Math" panose="02040503050406030204" pitchFamily="18" charset="0"/>
                          </a:rPr>
                          <m:t>𝑋</m:t>
                        </m:r>
                      </m:e>
                      <m:sub>
                        <m:r>
                          <a:rPr lang="en-US" sz="2000" i="1">
                            <a:latin typeface="Cambria Math" panose="02040503050406030204" pitchFamily="18" charset="0"/>
                          </a:rPr>
                          <m:t>𝑖</m:t>
                        </m:r>
                      </m:sub>
                    </m:sSub>
                    <m:r>
                      <a:rPr lang="en-US" sz="2000" b="0" i="1" smtClean="0">
                        <a:latin typeface="Cambria Math" panose="02040503050406030204" pitchFamily="18" charset="0"/>
                        <a:ea typeface="Cambria Math" panose="02040503050406030204" pitchFamily="18" charset="0"/>
                      </a:rPr>
                      <m:t>&lt;</m:t>
                    </m:r>
                    <m:r>
                      <a:rPr lang="en-US" sz="2000" b="0" i="1" smtClean="0">
                        <a:latin typeface="Cambria Math" panose="02040503050406030204" pitchFamily="18" charset="0"/>
                        <a:ea typeface="Cambria Math" panose="02040503050406030204" pitchFamily="18" charset="0"/>
                      </a:rPr>
                      <m:t>𝑐</m:t>
                    </m:r>
                  </m:oMath>
                </a14:m>
                <a:endParaRPr lang="en-US" sz="2000" dirty="0"/>
              </a:p>
            </p:txBody>
          </p:sp>
        </mc:Choice>
        <mc:Fallback>
          <p:sp>
            <p:nvSpPr>
              <p:cNvPr id="10" name="9 Rectángulo"/>
              <p:cNvSpPr>
                <a:spLocks noRot="1" noChangeAspect="1" noMove="1" noResize="1" noEditPoints="1" noAdjustHandles="1" noChangeArrowheads="1" noChangeShapeType="1" noTextEdit="1"/>
              </p:cNvSpPr>
              <p:nvPr/>
            </p:nvSpPr>
            <p:spPr>
              <a:xfrm>
                <a:off x="3738546" y="3100652"/>
                <a:ext cx="5643602" cy="400110"/>
              </a:xfrm>
              <a:prstGeom prst="rect">
                <a:avLst/>
              </a:prstGeom>
              <a:blipFill>
                <a:blip r:embed="rId4"/>
                <a:stretch>
                  <a:fillRect l="-1080" t="-9231" b="-27692"/>
                </a:stretch>
              </a:blipFill>
            </p:spPr>
            <p:txBody>
              <a:bodyPr/>
              <a:lstStyle/>
              <a:p>
                <a:r>
                  <a:rPr lang="en-US">
                    <a:noFill/>
                  </a:rPr>
                  <a:t> </a:t>
                </a:r>
              </a:p>
            </p:txBody>
          </p:sp>
        </mc:Fallback>
      </mc:AlternateContent>
      <p:sp>
        <p:nvSpPr>
          <p:cNvPr id="11" name="10 Abrir llave"/>
          <p:cNvSpPr/>
          <p:nvPr/>
        </p:nvSpPr>
        <p:spPr>
          <a:xfrm>
            <a:off x="3452794" y="2672024"/>
            <a:ext cx="252000" cy="900000"/>
          </a:xfrm>
          <a:prstGeom prst="leftBrace">
            <a:avLst>
              <a:gd name="adj1" fmla="val 39384"/>
              <a:gd name="adj2" fmla="val 50000"/>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12" name="11 Rectángulo"/>
              <p:cNvSpPr/>
              <p:nvPr/>
            </p:nvSpPr>
            <p:spPr>
              <a:xfrm>
                <a:off x="2612202" y="3508384"/>
                <a:ext cx="7555764" cy="707886"/>
              </a:xfrm>
              <a:prstGeom prst="rect">
                <a:avLst/>
              </a:prstGeom>
            </p:spPr>
            <p:txBody>
              <a:bodyPr wrap="square" anchor="ctr">
                <a:spAutoFit/>
              </a:bodyPr>
              <a:lstStyle/>
              <a:p>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𝑋</m:t>
                        </m:r>
                      </m:e>
                      <m:sub>
                        <m:r>
                          <a:rPr lang="en-US" sz="2000" i="1">
                            <a:latin typeface="Cambria Math" panose="02040503050406030204" pitchFamily="18" charset="0"/>
                          </a:rPr>
                          <m:t>𝑖</m:t>
                        </m:r>
                      </m:sub>
                    </m:sSub>
                  </m:oMath>
                </a14:m>
                <a:r>
                  <a:rPr lang="en-US" sz="2000" dirty="0"/>
                  <a:t> is continuous around the cut-off point and it is called a forcing or running variable</a:t>
                </a:r>
                <a:endParaRPr lang="en-US" sz="2800" dirty="0"/>
              </a:p>
            </p:txBody>
          </p:sp>
        </mc:Choice>
        <mc:Fallback>
          <p:sp>
            <p:nvSpPr>
              <p:cNvPr id="12" name="11 Rectángulo"/>
              <p:cNvSpPr>
                <a:spLocks noRot="1" noChangeAspect="1" noMove="1" noResize="1" noEditPoints="1" noAdjustHandles="1" noChangeArrowheads="1" noChangeShapeType="1" noTextEdit="1"/>
              </p:cNvSpPr>
              <p:nvPr/>
            </p:nvSpPr>
            <p:spPr>
              <a:xfrm>
                <a:off x="2612202" y="3508384"/>
                <a:ext cx="7555764" cy="707886"/>
              </a:xfrm>
              <a:prstGeom prst="rect">
                <a:avLst/>
              </a:prstGeom>
              <a:blipFill>
                <a:blip r:embed="rId5"/>
                <a:stretch>
                  <a:fillRect l="-888" t="-4310" b="-14655"/>
                </a:stretch>
              </a:blipFill>
            </p:spPr>
            <p:txBody>
              <a:bodyPr/>
              <a:lstStyle/>
              <a:p>
                <a:r>
                  <a:rPr lang="en-US">
                    <a:noFill/>
                  </a:rPr>
                  <a:t> </a:t>
                </a:r>
              </a:p>
            </p:txBody>
          </p:sp>
        </mc:Fallback>
      </mc:AlternateContent>
      <p:sp>
        <p:nvSpPr>
          <p:cNvPr id="13" name="12 Rectángulo"/>
          <p:cNvSpPr/>
          <p:nvPr/>
        </p:nvSpPr>
        <p:spPr>
          <a:xfrm>
            <a:off x="2381224" y="4563579"/>
            <a:ext cx="7786742" cy="480131"/>
          </a:xfrm>
          <a:prstGeom prst="rect">
            <a:avLst/>
          </a:prstGeom>
        </p:spPr>
        <p:txBody>
          <a:bodyPr wrap="square" anchor="ctr">
            <a:spAutoFit/>
          </a:bodyPr>
          <a:lstStyle/>
          <a:p>
            <a:pPr>
              <a:lnSpc>
                <a:spcPct val="90000"/>
              </a:lnSpc>
            </a:pPr>
            <a:r>
              <a:rPr lang="en-US" sz="2800" dirty="0"/>
              <a:t>Assignment rule under sharp discontinuity:</a:t>
            </a:r>
          </a:p>
        </p:txBody>
      </p:sp>
      <p:sp>
        <p:nvSpPr>
          <p:cNvPr id="14" name="13 Rectángulo"/>
          <p:cNvSpPr/>
          <p:nvPr/>
        </p:nvSpPr>
        <p:spPr>
          <a:xfrm>
            <a:off x="2595538" y="5006324"/>
            <a:ext cx="1008000" cy="1200329"/>
          </a:xfrm>
          <a:prstGeom prst="rect">
            <a:avLst/>
          </a:prstGeom>
        </p:spPr>
        <p:txBody>
          <a:bodyPr wrap="square">
            <a:spAutoFit/>
          </a:bodyPr>
          <a:lstStyle/>
          <a:p>
            <a:pPr marL="0" lvl="1">
              <a:lnSpc>
                <a:spcPct val="150000"/>
              </a:lnSpc>
            </a:pPr>
            <a:r>
              <a:rPr lang="en-US" sz="2400" i="1" dirty="0"/>
              <a:t>D</a:t>
            </a:r>
            <a:r>
              <a:rPr lang="en-US" sz="2400" i="1" baseline="-25000" dirty="0"/>
              <a:t>i</a:t>
            </a:r>
            <a:r>
              <a:rPr lang="en-US" sz="2400" dirty="0"/>
              <a:t> = 1</a:t>
            </a:r>
          </a:p>
          <a:p>
            <a:pPr marL="0" lvl="1">
              <a:lnSpc>
                <a:spcPct val="150000"/>
              </a:lnSpc>
            </a:pPr>
            <a:r>
              <a:rPr lang="en-US" sz="2400" i="1" dirty="0"/>
              <a:t>D</a:t>
            </a:r>
            <a:r>
              <a:rPr lang="en-US" sz="2400" i="1" baseline="-25000" dirty="0"/>
              <a:t>i</a:t>
            </a:r>
            <a:r>
              <a:rPr lang="en-US" sz="2400" dirty="0"/>
              <a:t> = 0</a:t>
            </a:r>
            <a:endParaRPr lang="fr-FR" sz="2400" baseline="-25000" dirty="0">
              <a:solidFill>
                <a:schemeClr val="tx2"/>
              </a:solidFill>
            </a:endParaRPr>
          </a:p>
        </p:txBody>
      </p:sp>
      <p:cxnSp>
        <p:nvCxnSpPr>
          <p:cNvPr id="18" name="17 Conector recto"/>
          <p:cNvCxnSpPr/>
          <p:nvPr/>
        </p:nvCxnSpPr>
        <p:spPr>
          <a:xfrm rot="5400000">
            <a:off x="1984100" y="5675082"/>
            <a:ext cx="1080000" cy="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3667108" y="5349396"/>
            <a:ext cx="432000" cy="1588"/>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20 Conector recto de flecha"/>
          <p:cNvCxnSpPr/>
          <p:nvPr/>
        </p:nvCxnSpPr>
        <p:spPr>
          <a:xfrm>
            <a:off x="3667108" y="5920900"/>
            <a:ext cx="432000" cy="1588"/>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22" name="21 Rectángulo"/>
              <p:cNvSpPr/>
              <p:nvPr/>
            </p:nvSpPr>
            <p:spPr>
              <a:xfrm>
                <a:off x="4238612" y="5006324"/>
                <a:ext cx="1643074" cy="1142108"/>
              </a:xfrm>
              <a:prstGeom prst="rect">
                <a:avLst/>
              </a:prstGeom>
            </p:spPr>
            <p:txBody>
              <a:bodyPr wrap="square">
                <a:spAutoFit/>
              </a:bodyPr>
              <a:lstStyle/>
              <a:p>
                <a:pPr marL="0" lvl="1">
                  <a:lnSpc>
                    <a:spcPct val="150000"/>
                  </a:lnSpc>
                </a:pPr>
                <a14:m>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𝑋</m:t>
                        </m:r>
                      </m:e>
                      <m:sub>
                        <m:r>
                          <a:rPr lang="en-US" sz="2400" i="1">
                            <a:latin typeface="Cambria Math" panose="02040503050406030204" pitchFamily="18" charset="0"/>
                          </a:rPr>
                          <m:t>𝑖</m:t>
                        </m:r>
                      </m:sub>
                    </m:sSub>
                    <m:r>
                      <a:rPr lang="fr-FR" sz="2400" i="1" dirty="0" smtClean="0">
                        <a:solidFill>
                          <a:schemeClr val="tx2"/>
                        </a:solidFill>
                        <a:latin typeface="Cambria Math" panose="02040503050406030204" pitchFamily="18" charset="0"/>
                        <a:ea typeface="Cambria Math" panose="02040503050406030204" pitchFamily="18" charset="0"/>
                      </a:rPr>
                      <m:t>≥</m:t>
                    </m:r>
                  </m:oMath>
                </a14:m>
                <a:r>
                  <a:rPr lang="fr-FR" sz="2400" dirty="0">
                    <a:solidFill>
                      <a:schemeClr val="tx2"/>
                    </a:solidFill>
                  </a:rPr>
                  <a:t> c</a:t>
                </a:r>
              </a:p>
              <a:p>
                <a:pPr marL="0" lvl="1">
                  <a:lnSpc>
                    <a:spcPct val="150000"/>
                  </a:lnSpc>
                </a:pPr>
                <a14:m>
                  <m:oMath xmlns:m="http://schemas.openxmlformats.org/officeDocument/2006/math">
                    <m:sSub>
                      <m:sSubPr>
                        <m:ctrlPr>
                          <a:rPr lang="en-US" sz="2400" i="1">
                            <a:latin typeface="Cambria Math" panose="02040503050406030204" pitchFamily="18" charset="0"/>
                          </a:rPr>
                        </m:ctrlPr>
                      </m:sSubPr>
                      <m:e>
                        <m:r>
                          <a:rPr lang="en-US" sz="2400" b="0" i="1" smtClean="0">
                            <a:latin typeface="Cambria Math" panose="02040503050406030204" pitchFamily="18" charset="0"/>
                          </a:rPr>
                          <m:t>𝑋</m:t>
                        </m:r>
                      </m:e>
                      <m:sub>
                        <m:r>
                          <a:rPr lang="en-US" sz="2400" i="1">
                            <a:latin typeface="Cambria Math" panose="02040503050406030204" pitchFamily="18" charset="0"/>
                          </a:rPr>
                          <m:t>𝑖</m:t>
                        </m:r>
                      </m:sub>
                    </m:sSub>
                  </m:oMath>
                </a14:m>
                <a:r>
                  <a:rPr lang="fr-FR" sz="2400" dirty="0">
                    <a:solidFill>
                      <a:schemeClr val="tx2"/>
                    </a:solidFill>
                  </a:rPr>
                  <a:t>  &lt; c</a:t>
                </a:r>
                <a:endParaRPr lang="fr-FR" sz="2400" baseline="-25000" dirty="0">
                  <a:solidFill>
                    <a:schemeClr val="tx2"/>
                  </a:solidFill>
                </a:endParaRPr>
              </a:p>
            </p:txBody>
          </p:sp>
        </mc:Choice>
        <mc:Fallback>
          <p:sp>
            <p:nvSpPr>
              <p:cNvPr id="22" name="21 Rectángulo"/>
              <p:cNvSpPr>
                <a:spLocks noRot="1" noChangeAspect="1" noMove="1" noResize="1" noEditPoints="1" noAdjustHandles="1" noChangeArrowheads="1" noChangeShapeType="1" noTextEdit="1"/>
              </p:cNvSpPr>
              <p:nvPr/>
            </p:nvSpPr>
            <p:spPr>
              <a:xfrm>
                <a:off x="4238612" y="5006324"/>
                <a:ext cx="1643074" cy="1142108"/>
              </a:xfrm>
              <a:prstGeom prst="rect">
                <a:avLst/>
              </a:prstGeom>
              <a:blipFill>
                <a:blip r:embed="rId6"/>
                <a:stretch>
                  <a:fillRect l="-741" b="-11170"/>
                </a:stretch>
              </a:blipFill>
            </p:spPr>
            <p:txBody>
              <a:bodyPr/>
              <a:lstStyle/>
              <a:p>
                <a:r>
                  <a:rPr lang="en-US">
                    <a:noFill/>
                  </a:rPr>
                  <a:t> </a:t>
                </a:r>
              </a:p>
            </p:txBody>
          </p:sp>
        </mc:Fallback>
      </mc:AlternateContent>
    </p:spTree>
    <p:extLst>
      <p:ext uri="{BB962C8B-B14F-4D97-AF65-F5344CB8AC3E}">
        <p14:creationId xmlns:p14="http://schemas.microsoft.com/office/powerpoint/2010/main" val="944234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4">
                                            <p:txEl>
                                              <p:pRg st="0" end="0"/>
                                            </p:txEl>
                                          </p:spTgt>
                                        </p:tgtEl>
                                        <p:attrNameLst>
                                          <p:attrName>style.visibility</p:attrName>
                                        </p:attrNameLst>
                                      </p:cBhvr>
                                      <p:to>
                                        <p:strVal val="visible"/>
                                      </p:to>
                                    </p:set>
                                    <p:animEffect transition="in" filter="fade">
                                      <p:cBhvr>
                                        <p:cTn id="39" dur="500"/>
                                        <p:tgtEl>
                                          <p:spTgt spid="14">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1" end="1"/>
                                            </p:txEl>
                                          </p:spTgt>
                                        </p:tgtEl>
                                        <p:attrNameLst>
                                          <p:attrName>style.visibility</p:attrName>
                                        </p:attrNameLst>
                                      </p:cBhvr>
                                      <p:to>
                                        <p:strVal val="visible"/>
                                      </p:to>
                                    </p:set>
                                    <p:animEffect transition="in" filter="fade">
                                      <p:cBhvr>
                                        <p:cTn id="44" dur="500"/>
                                        <p:tgtEl>
                                          <p:spTgt spid="14">
                                            <p:txEl>
                                              <p:pRg st="1" end="1"/>
                                            </p:txEl>
                                          </p:spTgt>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fade">
                                      <p:cBhvr>
                                        <p:cTn id="52" dur="500"/>
                                        <p:tgtEl>
                                          <p:spTgt spid="22">
                                            <p:txEl>
                                              <p:pRg st="0" end="0"/>
                                            </p:txEl>
                                          </p:spTgt>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22">
                                            <p:txEl>
                                              <p:pRg st="1" end="1"/>
                                            </p:txEl>
                                          </p:spTgt>
                                        </p:tgtEl>
                                        <p:attrNameLst>
                                          <p:attrName>style.visibility</p:attrName>
                                        </p:attrNameLst>
                                      </p:cBhvr>
                                      <p:to>
                                        <p:strVal val="visible"/>
                                      </p:to>
                                    </p:set>
                                    <p:animEffect transition="in" filter="fade">
                                      <p:cBhvr>
                                        <p:cTn id="56" dur="500"/>
                                        <p:tgtEl>
                                          <p:spTgt spid="22">
                                            <p:txEl>
                                              <p:pRg st="1" end="1"/>
                                            </p:txEl>
                                          </p:spTgt>
                                        </p:tgtEl>
                                      </p:cBhvr>
                                    </p:animEffect>
                                  </p:childTnLst>
                                </p:cTn>
                              </p:par>
                            </p:childTnLst>
                          </p:cTn>
                        </p:par>
                        <p:par>
                          <p:cTn id="57" fill="hold">
                            <p:stCondLst>
                              <p:cond delay="2000"/>
                            </p:stCondLst>
                            <p:childTnLst>
                              <p:par>
                                <p:cTn id="58" presetID="10"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1" grpId="0" animBg="1"/>
      <p:bldP spid="12" grpId="0"/>
      <p:bldP spid="13" grpId="0"/>
      <p:bldP spid="14" grpId="0" build="p" bldLvl="3"/>
      <p:bldP spid="22" grpId="0" build="p" bldLvl="3"/>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 for sharp discontinuity (cont.)</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r>
                  <a:rPr lang="en-US" dirty="0"/>
                  <a:t>Treatment effect is given by </a:t>
                </a:r>
                <a:r>
                  <a:rPr lang="fr-FR" i="1" dirty="0">
                    <a:solidFill>
                      <a:schemeClr val="tx2"/>
                    </a:solidFill>
                  </a:rPr>
                  <a:t>β</a:t>
                </a:r>
                <a:r>
                  <a:rPr lang="fr-FR" i="1" baseline="-25000" dirty="0">
                    <a:solidFill>
                      <a:schemeClr val="tx2"/>
                    </a:solidFill>
                  </a:rPr>
                  <a:t>1</a:t>
                </a:r>
                <a:r>
                  <a:rPr lang="fr-FR" i="1" dirty="0">
                    <a:solidFill>
                      <a:schemeClr val="tx2"/>
                    </a:solidFill>
                  </a:rPr>
                  <a:t> </a:t>
                </a:r>
                <a:r>
                  <a:rPr lang="fr-FR" dirty="0">
                    <a:solidFill>
                      <a:schemeClr val="tx2"/>
                    </a:solidFill>
                  </a:rPr>
                  <a:t>(causal effect of interest)</a:t>
                </a:r>
                <a:endParaRPr lang="en-US" dirty="0"/>
              </a:p>
              <a:p>
                <a:pPr marL="457200" lvl="1" indent="0">
                  <a:buNone/>
                </a:pPr>
                <a:endParaRPr lang="es-ES" dirty="0"/>
              </a:p>
              <a:p>
                <a:pPr marL="457200" lvl="1" indent="0">
                  <a:buNone/>
                </a:pPr>
                <a:r>
                  <a:rPr lang="es-ES" dirty="0"/>
                  <a:t>E[Y/D = 1, X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0</m:t>
                        </m:r>
                      </m:sub>
                    </m:sSub>
                  </m:oMath>
                </a14:m>
                <a:r>
                  <a:rPr lang="es-ES" dirty="0"/>
                  <a:t>] = </a:t>
                </a:r>
                <a:r>
                  <a:rPr lang="fr-FR" i="1" dirty="0">
                    <a:solidFill>
                      <a:schemeClr val="tx2"/>
                    </a:solidFill>
                  </a:rPr>
                  <a:t>β</a:t>
                </a:r>
                <a:r>
                  <a:rPr lang="fr-FR" i="1" baseline="-25000" dirty="0">
                    <a:solidFill>
                      <a:schemeClr val="tx2"/>
                    </a:solidFill>
                  </a:rPr>
                  <a:t>0</a:t>
                </a:r>
                <a:r>
                  <a:rPr lang="en-US" i="1" dirty="0">
                    <a:solidFill>
                      <a:schemeClr val="tx2"/>
                    </a:solidFill>
                  </a:rPr>
                  <a:t> + </a:t>
                </a:r>
                <a:r>
                  <a:rPr lang="fr-FR" i="1" dirty="0">
                    <a:solidFill>
                      <a:schemeClr val="tx2"/>
                    </a:solidFill>
                  </a:rPr>
                  <a:t>β</a:t>
                </a:r>
                <a:r>
                  <a:rPr lang="fr-FR" i="1" baseline="-25000" dirty="0">
                    <a:solidFill>
                      <a:schemeClr val="tx2"/>
                    </a:solidFill>
                  </a:rPr>
                  <a:t>1 </a:t>
                </a:r>
                <a:r>
                  <a:rPr lang="es-ES" dirty="0"/>
                  <a:t>and E[Y/D = 0, X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0</m:t>
                        </m:r>
                      </m:sub>
                    </m:sSub>
                  </m:oMath>
                </a14:m>
                <a:r>
                  <a:rPr lang="es-ES" dirty="0"/>
                  <a:t>] = </a:t>
                </a:r>
                <a:r>
                  <a:rPr lang="fr-FR" i="1" dirty="0">
                    <a:solidFill>
                      <a:schemeClr val="tx2"/>
                    </a:solidFill>
                  </a:rPr>
                  <a:t>β</a:t>
                </a:r>
                <a:r>
                  <a:rPr lang="fr-FR" i="1" baseline="-25000" dirty="0">
                    <a:solidFill>
                      <a:schemeClr val="tx2"/>
                    </a:solidFill>
                  </a:rPr>
                  <a:t>0</a:t>
                </a:r>
                <a:endParaRPr lang="en-US" i="1" dirty="0">
                  <a:solidFill>
                    <a:schemeClr val="tx2"/>
                  </a:solidFill>
                </a:endParaRPr>
              </a:p>
              <a:p>
                <a:pPr marL="457200" lvl="1" indent="0">
                  <a:buNone/>
                </a:pPr>
                <a:endParaRPr lang="es-ES" dirty="0"/>
              </a:p>
              <a:p>
                <a:pPr marL="457200" lvl="1" indent="0">
                  <a:buNone/>
                </a:pPr>
                <a:r>
                  <a:rPr lang="es-ES" dirty="0"/>
                  <a:t>E[Y/D = 1, X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0</m:t>
                        </m:r>
                      </m:sub>
                    </m:sSub>
                  </m:oMath>
                </a14:m>
                <a:r>
                  <a:rPr lang="es-ES" dirty="0"/>
                  <a:t>]- E[Y/D = 0, X =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0</m:t>
                        </m:r>
                      </m:sub>
                    </m:sSub>
                  </m:oMath>
                </a14:m>
                <a:r>
                  <a:rPr lang="es-ES" dirty="0"/>
                  <a:t>]=</a:t>
                </a:r>
                <a:r>
                  <a:rPr lang="fr-FR" i="1" dirty="0">
                    <a:solidFill>
                      <a:schemeClr val="tx2"/>
                    </a:solidFill>
                  </a:rPr>
                  <a:t> β</a:t>
                </a:r>
                <a:r>
                  <a:rPr lang="fr-FR" i="1" baseline="-25000" dirty="0">
                    <a:solidFill>
                      <a:schemeClr val="tx2"/>
                    </a:solidFill>
                  </a:rPr>
                  <a:t>1</a:t>
                </a:r>
              </a:p>
              <a:p>
                <a:pPr marL="457200" lvl="1" indent="0">
                  <a:buNone/>
                </a:pPr>
                <a:endParaRPr lang="fr-FR" i="1" baseline="-25000" dirty="0">
                  <a:solidFill>
                    <a:schemeClr val="tx2"/>
                  </a:solidFill>
                </a:endParaRPr>
              </a:p>
              <a:p>
                <a:r>
                  <a:rPr lang="en-US" dirty="0"/>
                  <a:t>Estimation of treatment effect in RDD depends on extrapolation</a:t>
                </a:r>
              </a:p>
              <a:p>
                <a:r>
                  <a:rPr lang="en-US" dirty="0"/>
                  <a:t>To the left of cutoff point only non-treated observations</a:t>
                </a:r>
              </a:p>
              <a:p>
                <a:r>
                  <a:rPr lang="en-US" dirty="0"/>
                  <a:t>To the right of cutoff point only treated observations</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1214201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65126"/>
            <a:ext cx="10515600" cy="1128824"/>
          </a:xfrm>
        </p:spPr>
        <p:txBody>
          <a:bodyPr/>
          <a:lstStyle/>
          <a:p>
            <a:pPr algn="ctr"/>
            <a:r>
              <a:rPr lang="en-US" dirty="0"/>
              <a:t>Counterfactuals</a:t>
            </a:r>
          </a:p>
        </p:txBody>
      </p:sp>
      <mc:AlternateContent xmlns:mc="http://schemas.openxmlformats.org/markup-compatibility/2006">
        <mc:Choice xmlns:a14="http://schemas.microsoft.com/office/drawing/2010/main" Requires="a14">
          <p:sp>
            <p:nvSpPr>
              <p:cNvPr id="4" name="Content Placeholder 3"/>
              <p:cNvSpPr>
                <a:spLocks noGrp="1"/>
              </p:cNvSpPr>
              <p:nvPr>
                <p:ph idx="1"/>
              </p:nvPr>
            </p:nvSpPr>
            <p:spPr>
              <a:xfrm>
                <a:off x="489397" y="1493948"/>
                <a:ext cx="11333409" cy="5061397"/>
              </a:xfrm>
            </p:spPr>
            <p:txBody>
              <a:bodyPr>
                <a:normAutofit fontScale="92500" lnSpcReduction="10000"/>
              </a:bodyPr>
              <a:lstStyle/>
              <a:p>
                <a:r>
                  <a:rPr lang="en-US" dirty="0"/>
                  <a:t>In randomized experiments, one group provides the counterfactual for the other because they are comparable (exchangeable)</a:t>
                </a:r>
              </a:p>
              <a:p>
                <a:r>
                  <a:rPr lang="en-US" dirty="0"/>
                  <a:t>Each household has two potential outcomes </a:t>
                </a:r>
              </a:p>
              <a:p>
                <a:pPr lvl="1"/>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oMath>
                </a14:m>
                <a:r>
                  <a:rPr lang="en-US" dirty="0"/>
                  <a:t>(1) denotes the outcome of household </a:t>
                </a:r>
                <a:r>
                  <a:rPr lang="en-US" dirty="0" err="1"/>
                  <a:t>i</a:t>
                </a:r>
                <a:r>
                  <a:rPr lang="en-US" dirty="0"/>
                  <a:t> if in the treated group</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 denotes the outcome of household </a:t>
                </a:r>
                <a:r>
                  <a:rPr lang="en-US" dirty="0" err="1"/>
                  <a:t>i</a:t>
                </a:r>
                <a:r>
                  <a:rPr lang="en-US" dirty="0"/>
                  <a:t> if in the non-treated group</a:t>
                </a:r>
              </a:p>
              <a:p>
                <a:r>
                  <a:rPr lang="en-US" dirty="0"/>
                  <a:t>Causal effect of treatment for household </a:t>
                </a:r>
                <a:r>
                  <a:rPr lang="en-US" dirty="0" err="1"/>
                  <a:t>i</a:t>
                </a:r>
                <a:r>
                  <a:rPr lang="en-US" dirty="0"/>
                  <a:t> is </a:t>
                </a:r>
              </a:p>
              <a:p>
                <a:pPr marL="457200" lvl="1" indent="0">
                  <a:buNone/>
                </a:pP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(1)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a:t>
                </a:r>
              </a:p>
              <a:p>
                <a:r>
                  <a:rPr lang="en-US" dirty="0"/>
                  <a:t>The fundamental problem of </a:t>
                </a:r>
                <a:r>
                  <a:rPr lang="en-US" b="1" dirty="0"/>
                  <a:t>causal inference</a:t>
                </a:r>
                <a:r>
                  <a:rPr lang="en-US" dirty="0"/>
                  <a:t> is that we cannot observe the pair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(1)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 </a:t>
                </a:r>
                <a:r>
                  <a:rPr lang="en-US" b="1" dirty="0"/>
                  <a:t>simultaneously</a:t>
                </a:r>
                <a:r>
                  <a:rPr lang="en-US" dirty="0"/>
                  <a:t> </a:t>
                </a:r>
                <a:endParaRPr lang="en-US" dirty="0"/>
              </a:p>
              <a:p>
                <a:r>
                  <a:rPr lang="en-US" dirty="0"/>
                  <a:t>Thus, we focus on average effects of treatment over populations, rather than unit-level effects</a:t>
                </a:r>
              </a:p>
              <a:p>
                <a:pPr marL="0" indent="0">
                  <a:buNone/>
                </a:pPr>
                <a:r>
                  <a:rPr lang="en-US" dirty="0"/>
                  <a:t>					E</a:t>
                </a:r>
                <a14:m>
                  <m:oMath xmlns:m="http://schemas.openxmlformats.org/officeDocument/2006/math">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(1)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 </m:t>
                        </m:r>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a:t>
                </a:r>
                <a:endParaRPr lang="en-US" dirty="0"/>
              </a:p>
              <a:p>
                <a:r>
                  <a:rPr lang="en-US" dirty="0"/>
                  <a:t>In RDD, the counterfactuals are conditional on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𝑥</m:t>
                        </m:r>
                      </m:e>
                      <m:sub>
                        <m:r>
                          <a:rPr lang="en-US" i="1" dirty="0">
                            <a:latin typeface="Cambria Math" panose="02040503050406030204" pitchFamily="18" charset="0"/>
                          </a:rPr>
                          <m:t>𝑖</m:t>
                        </m:r>
                      </m:sub>
                    </m:sSub>
                  </m:oMath>
                </a14:m>
                <a:r>
                  <a:rPr lang="en-US" dirty="0"/>
                  <a:t> as in RCT</a:t>
                </a:r>
                <a:r>
                  <a:rPr lang="en-US" dirty="0"/>
                  <a:t>  </a:t>
                </a:r>
              </a:p>
            </p:txBody>
          </p:sp>
        </mc:Choice>
        <mc:Fallback>
          <p:sp>
            <p:nvSpPr>
              <p:cNvPr id="4" name="Content Placeholder 3"/>
              <p:cNvSpPr>
                <a:spLocks noGrp="1" noRot="1" noChangeAspect="1" noMove="1" noResize="1" noEditPoints="1" noAdjustHandles="1" noChangeArrowheads="1" noChangeShapeType="1" noTextEdit="1"/>
              </p:cNvSpPr>
              <p:nvPr>
                <p:ph idx="1"/>
              </p:nvPr>
            </p:nvSpPr>
            <p:spPr>
              <a:xfrm>
                <a:off x="489397" y="1493948"/>
                <a:ext cx="11333409" cy="5061397"/>
              </a:xfrm>
              <a:blipFill>
                <a:blip r:embed="rId2"/>
                <a:stretch>
                  <a:fillRect l="-807" t="-2410" r="-377" b="-2530"/>
                </a:stretch>
              </a:blipFill>
            </p:spPr>
            <p:txBody>
              <a:bodyPr/>
              <a:lstStyle/>
              <a:p>
                <a:r>
                  <a:rPr lang="en-US">
                    <a:noFill/>
                  </a:rPr>
                  <a:t> </a:t>
                </a:r>
              </a:p>
            </p:txBody>
          </p:sp>
        </mc:Fallback>
      </mc:AlternateContent>
    </p:spTree>
    <p:extLst>
      <p:ext uri="{BB962C8B-B14F-4D97-AF65-F5344CB8AC3E}">
        <p14:creationId xmlns:p14="http://schemas.microsoft.com/office/powerpoint/2010/main" val="84398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Counterfactuals (cont.)</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540913" y="1687133"/>
                <a:ext cx="11101587" cy="4798924"/>
              </a:xfrm>
            </p:spPr>
            <p:txBody>
              <a:bodyPr>
                <a:normAutofit fontScale="92500" lnSpcReduction="20000"/>
              </a:bodyPr>
              <a:lstStyle/>
              <a:p>
                <a:r>
                  <a:rPr lang="en-US" dirty="0"/>
                  <a:t>However, in RDD, counterfactuals or potential outcomes are obtained by extrapolation</a:t>
                </a:r>
                <a:endParaRPr lang="en-US" dirty="0"/>
              </a:p>
              <a:p>
                <a:r>
                  <a:rPr lang="en-US" dirty="0"/>
                  <a:t>We are interested in average treatment effect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oMath>
                </a14:m>
                <a:r>
                  <a:rPr lang="en-US" dirty="0"/>
                  <a:t>= c</a:t>
                </a:r>
              </a:p>
              <a:p>
                <a:pPr marL="0" lvl="1" indent="0">
                  <a:spcBef>
                    <a:spcPts val="1000"/>
                  </a:spcBef>
                  <a:buNone/>
                </a:pPr>
                <a:r>
                  <a:rPr lang="en-US" dirty="0"/>
                  <a:t>			E</a:t>
                </a:r>
                <a14:m>
                  <m:oMath xmlns:m="http://schemas.openxmlformats.org/officeDocument/2006/math">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(1)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 </m:t>
                        </m:r>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oMath>
                </a14:m>
                <a:r>
                  <a:rPr lang="en-US" dirty="0"/>
                  <a:t>c]</a:t>
                </a:r>
              </a:p>
              <a:p>
                <a:r>
                  <a:rPr lang="en-US" dirty="0"/>
                  <a:t>Treatment effect is</a:t>
                </a:r>
              </a:p>
              <a:p>
                <a:pPr marL="0" indent="0">
                  <a:buNone/>
                </a:pP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𝑙𝑖𝑚</m:t>
                        </m:r>
                      </m:e>
                      <m:sub>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sub>
                    </m:sSub>
                    <m:r>
                      <a:rPr lang="en-US" b="0" i="1" smtClean="0">
                        <a:latin typeface="Cambria Math" panose="02040503050406030204" pitchFamily="18" charset="0"/>
                      </a:rPr>
                      <m:t>𝐸</m:t>
                    </m:r>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rPr>
                          <m:t>𝑐</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𝑙𝑖𝑚</m:t>
                        </m:r>
                      </m:e>
                      <m:sub>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sub>
                    </m:sSub>
                    <m:r>
                      <a:rPr lang="en-US" b="0" i="1" smtClean="0">
                        <a:latin typeface="Cambria Math" panose="02040503050406030204" pitchFamily="18" charset="0"/>
                      </a:rPr>
                      <m:t>𝐸</m:t>
                    </m:r>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e>
                      <m:e>
                        <m:sSub>
                          <m:sSubPr>
                            <m:ctrlPr>
                              <a:rPr lang="en-US" i="1">
                                <a:latin typeface="Cambria Math" panose="02040503050406030204" pitchFamily="18" charset="0"/>
                              </a:rPr>
                            </m:ctrlPr>
                          </m:sSubPr>
                          <m:e>
                            <m:r>
                              <a:rPr lang="en-US" b="0" i="1" smtClean="0">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r>
                          <a:rPr lang="en-US" b="0" i="1" smtClean="0">
                            <a:latin typeface="Cambria Math" panose="02040503050406030204" pitchFamily="18" charset="0"/>
                          </a:rPr>
                          <m:t>𝑐</m:t>
                        </m:r>
                      </m:e>
                    </m:d>
                  </m:oMath>
                </a14:m>
                <a:endParaRPr lang="en-US" dirty="0"/>
              </a:p>
              <a:p>
                <a:r>
                  <a:rPr lang="en-US" dirty="0"/>
                  <a:t>Estimation is possible because of the continuity of  </a:t>
                </a:r>
              </a:p>
              <a:p>
                <a:pPr marL="0" indent="0">
                  <a:buNone/>
                </a:pPr>
                <a:r>
                  <a:rPr lang="en-US" dirty="0"/>
                  <a:t>	 			E</a:t>
                </a:r>
                <a14:m>
                  <m:oMath xmlns:m="http://schemas.openxmlformats.org/officeDocument/2006/math">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(1)|</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and E</a:t>
                </a:r>
                <a14:m>
                  <m:oMath xmlns:m="http://schemas.openxmlformats.org/officeDocument/2006/math">
                    <m:r>
                      <a:rPr lang="en-US" b="0" i="0"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 </m:t>
                        </m:r>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(0)|</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a:t>
                </a:r>
              </a:p>
              <a:p>
                <a:r>
                  <a:rPr lang="en-US" dirty="0"/>
                  <a:t>The estimation of the treatment effect is based on extrapolation because of lack of overlap</a:t>
                </a:r>
              </a:p>
              <a:p>
                <a:r>
                  <a:rPr lang="en-US" dirty="0"/>
                  <a:t>Therefore, the functional relationship between Y and x must be correctly specified</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540913" y="1687133"/>
                <a:ext cx="11101587" cy="4798924"/>
              </a:xfrm>
              <a:blipFill>
                <a:blip r:embed="rId2"/>
                <a:stretch>
                  <a:fillRect l="-879" t="-3177"/>
                </a:stretch>
              </a:blipFill>
            </p:spPr>
            <p:txBody>
              <a:bodyPr/>
              <a:lstStyle/>
              <a:p>
                <a:r>
                  <a:rPr lang="en-US">
                    <a:noFill/>
                  </a:rPr>
                  <a:t> </a:t>
                </a:r>
              </a:p>
            </p:txBody>
          </p:sp>
        </mc:Fallback>
      </mc:AlternateContent>
    </p:spTree>
    <p:extLst>
      <p:ext uri="{BB962C8B-B14F-4D97-AF65-F5344CB8AC3E}">
        <p14:creationId xmlns:p14="http://schemas.microsoft.com/office/powerpoint/2010/main" val="21637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Extrapolation (dashed lines)</a:t>
            </a:r>
          </a:p>
        </p:txBody>
      </p:sp>
      <p:pic>
        <p:nvPicPr>
          <p:cNvPr id="5" name="Picture 4"/>
          <p:cNvPicPr>
            <a:picLocks noChangeAspect="1"/>
          </p:cNvPicPr>
          <p:nvPr/>
        </p:nvPicPr>
        <p:blipFill>
          <a:blip r:embed="rId2"/>
          <a:stretch>
            <a:fillRect/>
          </a:stretch>
        </p:blipFill>
        <p:spPr>
          <a:xfrm>
            <a:off x="927279" y="1725769"/>
            <a:ext cx="9478850" cy="4945485"/>
          </a:xfrm>
          <a:prstGeom prst="rect">
            <a:avLst/>
          </a:prstGeom>
        </p:spPr>
      </p:pic>
    </p:spTree>
    <p:extLst>
      <p:ext uri="{BB962C8B-B14F-4D97-AF65-F5344CB8AC3E}">
        <p14:creationId xmlns:p14="http://schemas.microsoft.com/office/powerpoint/2010/main" val="429187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to use sharp RD design</a:t>
            </a:r>
          </a:p>
        </p:txBody>
      </p:sp>
      <p:sp>
        <p:nvSpPr>
          <p:cNvPr id="3" name="Content Placeholder 2"/>
          <p:cNvSpPr>
            <a:spLocks noGrp="1"/>
          </p:cNvSpPr>
          <p:nvPr>
            <p:ph idx="1"/>
          </p:nvPr>
        </p:nvSpPr>
        <p:spPr/>
        <p:txBody>
          <a:bodyPr/>
          <a:lstStyle/>
          <a:p>
            <a:pPr marL="228600" lvl="1">
              <a:lnSpc>
                <a:spcPct val="80000"/>
              </a:lnSpc>
              <a:spcBef>
                <a:spcPts val="1000"/>
              </a:spcBef>
            </a:pPr>
            <a:r>
              <a:rPr lang="en-US" sz="2600" dirty="0"/>
              <a:t>The beneficiaries/non-beneficiaries can be ordered along a quantifiable dimension  </a:t>
            </a:r>
          </a:p>
          <a:p>
            <a:pPr marL="228600" lvl="1">
              <a:lnSpc>
                <a:spcPct val="80000"/>
              </a:lnSpc>
              <a:spcBef>
                <a:spcPts val="1000"/>
              </a:spcBef>
            </a:pPr>
            <a:r>
              <a:rPr lang="en-US" sz="2600" dirty="0"/>
              <a:t>This dimension can be used to compute a well-defined index or parameter</a:t>
            </a:r>
          </a:p>
          <a:p>
            <a:pPr marL="228600" lvl="1">
              <a:lnSpc>
                <a:spcPct val="80000"/>
              </a:lnSpc>
              <a:spcBef>
                <a:spcPts val="1000"/>
              </a:spcBef>
            </a:pPr>
            <a:r>
              <a:rPr lang="en-US" sz="2600" dirty="0"/>
              <a:t>The index/parameter has a cut-off point for eligibility</a:t>
            </a:r>
          </a:p>
          <a:p>
            <a:pPr marL="228600" lvl="1">
              <a:lnSpc>
                <a:spcPct val="80000"/>
              </a:lnSpc>
              <a:spcBef>
                <a:spcPts val="1000"/>
              </a:spcBef>
            </a:pPr>
            <a:r>
              <a:rPr lang="en-US" sz="2600" dirty="0"/>
              <a:t>The index value is what drives the assignment of a potential beneficiary to the treatment or to non-treatment groups</a:t>
            </a:r>
          </a:p>
          <a:p>
            <a:endParaRPr lang="en-US" dirty="0"/>
          </a:p>
        </p:txBody>
      </p:sp>
    </p:spTree>
    <p:extLst>
      <p:ext uri="{BB962C8B-B14F-4D97-AF65-F5344CB8AC3E}">
        <p14:creationId xmlns:p14="http://schemas.microsoft.com/office/powerpoint/2010/main" val="3158515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noAutofit/>
          </a:bodyPr>
          <a:lstStyle/>
          <a:p>
            <a:r>
              <a:rPr lang="en-US" dirty="0"/>
              <a:t>Indexes are common in targeting of welfare programs</a:t>
            </a:r>
          </a:p>
        </p:txBody>
      </p:sp>
      <p:sp>
        <p:nvSpPr>
          <p:cNvPr id="4" name="3 Rectángulo"/>
          <p:cNvSpPr/>
          <p:nvPr/>
        </p:nvSpPr>
        <p:spPr>
          <a:xfrm>
            <a:off x="2309786" y="1643051"/>
            <a:ext cx="2357454" cy="954107"/>
          </a:xfrm>
          <a:prstGeom prst="rect">
            <a:avLst/>
          </a:prstGeom>
        </p:spPr>
        <p:txBody>
          <a:bodyPr wrap="square" anchor="ctr">
            <a:spAutoFit/>
          </a:bodyPr>
          <a:lstStyle/>
          <a:p>
            <a:pPr algn="r"/>
            <a:r>
              <a:rPr lang="en-US" sz="2800" dirty="0">
                <a:sym typeface="Wingdings" pitchFamily="2" charset="2"/>
              </a:rPr>
              <a:t>Anti-poverty programs </a:t>
            </a:r>
          </a:p>
        </p:txBody>
      </p:sp>
      <p:sp>
        <p:nvSpPr>
          <p:cNvPr id="5" name="4 Rectángulo"/>
          <p:cNvSpPr/>
          <p:nvPr/>
        </p:nvSpPr>
        <p:spPr>
          <a:xfrm>
            <a:off x="2524100" y="2928935"/>
            <a:ext cx="2143140" cy="954107"/>
          </a:xfrm>
          <a:prstGeom prst="rect">
            <a:avLst/>
          </a:prstGeom>
        </p:spPr>
        <p:txBody>
          <a:bodyPr wrap="square" anchor="ctr">
            <a:spAutoFit/>
          </a:bodyPr>
          <a:lstStyle/>
          <a:p>
            <a:pPr algn="r"/>
            <a:r>
              <a:rPr lang="en-US" sz="2800" dirty="0">
                <a:sym typeface="Wingdings" pitchFamily="2" charset="2"/>
              </a:rPr>
              <a:t>Pension programs </a:t>
            </a:r>
          </a:p>
        </p:txBody>
      </p:sp>
      <p:sp>
        <p:nvSpPr>
          <p:cNvPr id="6" name="5 Rectángulo"/>
          <p:cNvSpPr/>
          <p:nvPr/>
        </p:nvSpPr>
        <p:spPr>
          <a:xfrm>
            <a:off x="2381224" y="4368706"/>
            <a:ext cx="2286016" cy="523220"/>
          </a:xfrm>
          <a:prstGeom prst="rect">
            <a:avLst/>
          </a:prstGeom>
        </p:spPr>
        <p:txBody>
          <a:bodyPr wrap="square" anchor="ctr">
            <a:spAutoFit/>
          </a:bodyPr>
          <a:lstStyle/>
          <a:p>
            <a:pPr algn="r"/>
            <a:r>
              <a:rPr lang="en-US" sz="2800" dirty="0">
                <a:sym typeface="Wingdings" pitchFamily="2" charset="2"/>
              </a:rPr>
              <a:t>Scholarships</a:t>
            </a:r>
          </a:p>
        </p:txBody>
      </p:sp>
      <p:sp>
        <p:nvSpPr>
          <p:cNvPr id="7" name="6 Rectángulo"/>
          <p:cNvSpPr/>
          <p:nvPr/>
        </p:nvSpPr>
        <p:spPr>
          <a:xfrm>
            <a:off x="2024034" y="5609411"/>
            <a:ext cx="2643206" cy="523220"/>
          </a:xfrm>
          <a:prstGeom prst="rect">
            <a:avLst/>
          </a:prstGeom>
        </p:spPr>
        <p:txBody>
          <a:bodyPr wrap="square" anchor="ctr">
            <a:spAutoFit/>
          </a:bodyPr>
          <a:lstStyle/>
          <a:p>
            <a:pPr algn="r"/>
            <a:r>
              <a:rPr lang="en-US" sz="2800" dirty="0">
                <a:sym typeface="Wingdings" pitchFamily="2" charset="2"/>
              </a:rPr>
              <a:t>CDD programs</a:t>
            </a:r>
          </a:p>
        </p:txBody>
      </p:sp>
      <p:sp>
        <p:nvSpPr>
          <p:cNvPr id="8" name="7 Rectángulo"/>
          <p:cNvSpPr/>
          <p:nvPr/>
        </p:nvSpPr>
        <p:spPr>
          <a:xfrm>
            <a:off x="5310182" y="1704606"/>
            <a:ext cx="5040000" cy="830997"/>
          </a:xfrm>
          <a:prstGeom prst="rect">
            <a:avLst/>
          </a:prstGeom>
        </p:spPr>
        <p:txBody>
          <a:bodyPr wrap="square" anchor="ctr">
            <a:spAutoFit/>
          </a:bodyPr>
          <a:lstStyle/>
          <a:p>
            <a:r>
              <a:rPr lang="en-US" sz="2400" dirty="0">
                <a:sym typeface="Wingdings" pitchFamily="2" charset="2"/>
              </a:rPr>
              <a:t>targeted to households below a given poverty index</a:t>
            </a:r>
          </a:p>
        </p:txBody>
      </p:sp>
      <p:sp>
        <p:nvSpPr>
          <p:cNvPr id="9" name="8 Rectángulo"/>
          <p:cNvSpPr/>
          <p:nvPr/>
        </p:nvSpPr>
        <p:spPr>
          <a:xfrm>
            <a:off x="5310182" y="2990490"/>
            <a:ext cx="5040000" cy="830997"/>
          </a:xfrm>
          <a:prstGeom prst="rect">
            <a:avLst/>
          </a:prstGeom>
        </p:spPr>
        <p:txBody>
          <a:bodyPr wrap="square" anchor="ctr">
            <a:spAutoFit/>
          </a:bodyPr>
          <a:lstStyle/>
          <a:p>
            <a:pPr>
              <a:buFont typeface="Wingdings" pitchFamily="2" charset="2"/>
              <a:buNone/>
            </a:pPr>
            <a:r>
              <a:rPr lang="en-US" sz="2400" dirty="0">
                <a:sym typeface="Wingdings" pitchFamily="2" charset="2"/>
              </a:rPr>
              <a:t>targeted to population above a certain age</a:t>
            </a:r>
          </a:p>
        </p:txBody>
      </p:sp>
      <p:sp>
        <p:nvSpPr>
          <p:cNvPr id="10" name="9 Rectángulo"/>
          <p:cNvSpPr/>
          <p:nvPr/>
        </p:nvSpPr>
        <p:spPr>
          <a:xfrm>
            <a:off x="5310182" y="4214819"/>
            <a:ext cx="5040000" cy="830997"/>
          </a:xfrm>
          <a:prstGeom prst="rect">
            <a:avLst/>
          </a:prstGeom>
        </p:spPr>
        <p:txBody>
          <a:bodyPr wrap="square" anchor="ctr">
            <a:spAutoFit/>
          </a:bodyPr>
          <a:lstStyle/>
          <a:p>
            <a:r>
              <a:rPr lang="en-US" sz="2400" dirty="0">
                <a:sym typeface="Wingdings" pitchFamily="2" charset="2"/>
              </a:rPr>
              <a:t>targeted to students with high scores on standardized test</a:t>
            </a:r>
          </a:p>
        </p:txBody>
      </p:sp>
      <p:sp>
        <p:nvSpPr>
          <p:cNvPr id="11" name="10 Rectángulo"/>
          <p:cNvSpPr/>
          <p:nvPr/>
        </p:nvSpPr>
        <p:spPr>
          <a:xfrm>
            <a:off x="5310181" y="5455524"/>
            <a:ext cx="5040000" cy="830997"/>
          </a:xfrm>
          <a:prstGeom prst="rect">
            <a:avLst/>
          </a:prstGeom>
        </p:spPr>
        <p:txBody>
          <a:bodyPr wrap="square" anchor="ctr">
            <a:spAutoFit/>
          </a:bodyPr>
          <a:lstStyle/>
          <a:p>
            <a:r>
              <a:rPr lang="en-US" sz="2400" dirty="0">
                <a:sym typeface="Wingdings" pitchFamily="2" charset="2"/>
              </a:rPr>
              <a:t>awarded to NGOs that achieve highest scores</a:t>
            </a:r>
          </a:p>
        </p:txBody>
      </p:sp>
      <p:sp>
        <p:nvSpPr>
          <p:cNvPr id="12" name="11 Flecha derecha"/>
          <p:cNvSpPr/>
          <p:nvPr/>
        </p:nvSpPr>
        <p:spPr>
          <a:xfrm>
            <a:off x="4810116" y="1904103"/>
            <a:ext cx="360000" cy="432000"/>
          </a:xfrm>
          <a:prstGeom prst="rightArrow">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12 Flecha derecha"/>
          <p:cNvSpPr/>
          <p:nvPr/>
        </p:nvSpPr>
        <p:spPr>
          <a:xfrm>
            <a:off x="4810116" y="3189987"/>
            <a:ext cx="360000" cy="432000"/>
          </a:xfrm>
          <a:prstGeom prst="rightArrow">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13 Flecha derecha"/>
          <p:cNvSpPr/>
          <p:nvPr/>
        </p:nvSpPr>
        <p:spPr>
          <a:xfrm>
            <a:off x="4810116" y="4414316"/>
            <a:ext cx="360000" cy="432000"/>
          </a:xfrm>
          <a:prstGeom prst="rightArrow">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14 Flecha derecha"/>
          <p:cNvSpPr/>
          <p:nvPr/>
        </p:nvSpPr>
        <p:spPr>
          <a:xfrm>
            <a:off x="4810116" y="5655021"/>
            <a:ext cx="360000" cy="432000"/>
          </a:xfrm>
          <a:prstGeom prst="rightArrow">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3354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Introduction and origins of RDD</a:t>
            </a:r>
          </a:p>
          <a:p>
            <a:r>
              <a:rPr lang="en-US" dirty="0"/>
              <a:t>Meaning and validity of RDD</a:t>
            </a:r>
          </a:p>
          <a:p>
            <a:r>
              <a:rPr lang="en-US" dirty="0"/>
              <a:t>Several examples from the literature</a:t>
            </a:r>
          </a:p>
          <a:p>
            <a:r>
              <a:rPr lang="en-US" dirty="0"/>
              <a:t>Estimation (where most decisions are made)</a:t>
            </a:r>
          </a:p>
          <a:p>
            <a:r>
              <a:rPr lang="en-US" dirty="0"/>
              <a:t>Discussion of a paper</a:t>
            </a:r>
          </a:p>
          <a:p>
            <a:pPr lvl="1"/>
            <a:r>
              <a:rPr lang="en-US" dirty="0"/>
              <a:t>Stata code and data will be provided</a:t>
            </a:r>
          </a:p>
          <a:p>
            <a:r>
              <a:rPr lang="en-US" dirty="0"/>
              <a:t>Conclusions</a:t>
            </a:r>
          </a:p>
        </p:txBody>
      </p:sp>
    </p:spTree>
    <p:extLst>
      <p:ext uri="{BB962C8B-B14F-4D97-AF65-F5344CB8AC3E}">
        <p14:creationId xmlns:p14="http://schemas.microsoft.com/office/powerpoint/2010/main" val="1510876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Effect of cash transfers on consumption</a:t>
            </a:r>
          </a:p>
        </p:txBody>
      </p:sp>
      <p:sp>
        <p:nvSpPr>
          <p:cNvPr id="3" name="Content Placeholder 2"/>
          <p:cNvSpPr>
            <a:spLocks noGrp="1"/>
          </p:cNvSpPr>
          <p:nvPr>
            <p:ph idx="1"/>
          </p:nvPr>
        </p:nvSpPr>
        <p:spPr/>
        <p:txBody>
          <a:bodyPr/>
          <a:lstStyle/>
          <a:p>
            <a:r>
              <a:rPr lang="en-US" dirty="0"/>
              <a:t>Objective: Target transfers to poorest households</a:t>
            </a:r>
          </a:p>
          <a:p>
            <a:r>
              <a:rPr lang="en-US" dirty="0"/>
              <a:t>Method</a:t>
            </a:r>
          </a:p>
          <a:p>
            <a:pPr marL="808038" lvl="2" indent="-342900"/>
            <a:r>
              <a:rPr lang="en-US" sz="2400" dirty="0"/>
              <a:t>Construct poverty index from 1 to 100 with pre-intervention characteristics</a:t>
            </a:r>
          </a:p>
          <a:p>
            <a:pPr marL="808038" lvl="2" indent="-342900"/>
            <a:r>
              <a:rPr lang="en-US" sz="2400" dirty="0"/>
              <a:t>Households with a score ≤ 50 are poor</a:t>
            </a:r>
          </a:p>
          <a:p>
            <a:pPr marL="808038" lvl="2" indent="-342900"/>
            <a:r>
              <a:rPr lang="en-US" sz="2400" dirty="0"/>
              <a:t>Households with a score &gt;50 are non-poor</a:t>
            </a:r>
          </a:p>
          <a:p>
            <a:r>
              <a:rPr lang="en-US" dirty="0"/>
              <a:t>Evaluation</a:t>
            </a:r>
          </a:p>
          <a:p>
            <a:pPr marL="685800" lvl="2">
              <a:spcBef>
                <a:spcPts val="1000"/>
              </a:spcBef>
            </a:pPr>
            <a:r>
              <a:rPr lang="en-US" sz="2400" dirty="0"/>
              <a:t>Measure outcomes (i.e., consumption, school attendance rates, nutrition outcomes)</a:t>
            </a:r>
            <a:r>
              <a:rPr lang="en-US" sz="2400" dirty="0">
                <a:solidFill>
                  <a:schemeClr val="accent1"/>
                </a:solidFill>
              </a:rPr>
              <a:t> </a:t>
            </a:r>
            <a:r>
              <a:rPr lang="en-US" sz="2400" dirty="0"/>
              <a:t>before and after transfer, comparing households just above and below the cut-off point</a:t>
            </a:r>
          </a:p>
        </p:txBody>
      </p:sp>
    </p:spTree>
    <p:extLst>
      <p:ext uri="{BB962C8B-B14F-4D97-AF65-F5344CB8AC3E}">
        <p14:creationId xmlns:p14="http://schemas.microsoft.com/office/powerpoint/2010/main" val="2074183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descr="slide9.png"/>
          <p:cNvPicPr>
            <a:picLocks noChangeAspect="1"/>
          </p:cNvPicPr>
          <p:nvPr/>
        </p:nvPicPr>
        <p:blipFill>
          <a:blip r:embed="rId2" cstate="print"/>
          <a:stretch>
            <a:fillRect/>
          </a:stretch>
        </p:blipFill>
        <p:spPr>
          <a:xfrm>
            <a:off x="1524000" y="1506828"/>
            <a:ext cx="9115890" cy="5351196"/>
          </a:xfrm>
          <a:prstGeom prst="rect">
            <a:avLst/>
          </a:prstGeom>
        </p:spPr>
      </p:pic>
      <p:sp>
        <p:nvSpPr>
          <p:cNvPr id="2" name="1 Título"/>
          <p:cNvSpPr>
            <a:spLocks noGrp="1"/>
          </p:cNvSpPr>
          <p:nvPr>
            <p:ph type="title"/>
          </p:nvPr>
        </p:nvSpPr>
        <p:spPr/>
        <p:txBody>
          <a:bodyPr>
            <a:noAutofit/>
          </a:bodyPr>
          <a:lstStyle/>
          <a:p>
            <a:r>
              <a:rPr lang="en-US" sz="3600" dirty="0"/>
              <a:t>Regression Discontinuity Design-Baseline</a:t>
            </a:r>
          </a:p>
        </p:txBody>
      </p:sp>
      <p:cxnSp>
        <p:nvCxnSpPr>
          <p:cNvPr id="5" name="4 Conector recto"/>
          <p:cNvCxnSpPr/>
          <p:nvPr/>
        </p:nvCxnSpPr>
        <p:spPr>
          <a:xfrm rot="5400000" flipH="1" flipV="1">
            <a:off x="3809984" y="3929066"/>
            <a:ext cx="4572032" cy="0"/>
          </a:xfrm>
          <a:prstGeom prst="line">
            <a:avLst/>
          </a:prstGeom>
          <a:ln w="28575">
            <a:solidFill>
              <a:srgbClr val="0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6 Flecha derecha"/>
          <p:cNvSpPr/>
          <p:nvPr/>
        </p:nvSpPr>
        <p:spPr>
          <a:xfrm>
            <a:off x="6167438" y="4786322"/>
            <a:ext cx="1643074" cy="785818"/>
          </a:xfrm>
          <a:prstGeom prst="rightArrow">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Not Poor</a:t>
            </a:r>
          </a:p>
        </p:txBody>
      </p:sp>
      <p:sp>
        <p:nvSpPr>
          <p:cNvPr id="8" name="7 Flecha derecha"/>
          <p:cNvSpPr/>
          <p:nvPr/>
        </p:nvSpPr>
        <p:spPr>
          <a:xfrm flipH="1">
            <a:off x="4738678" y="5286388"/>
            <a:ext cx="1285884" cy="785818"/>
          </a:xfrm>
          <a:prstGeom prst="rightArrow">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Poor</a:t>
            </a:r>
          </a:p>
        </p:txBody>
      </p:sp>
    </p:spTree>
    <p:extLst>
      <p:ext uri="{BB962C8B-B14F-4D97-AF65-F5344CB8AC3E}">
        <p14:creationId xmlns:p14="http://schemas.microsoft.com/office/powerpoint/2010/main" val="371583584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n-US" sz="3600" dirty="0"/>
              <a:t>Regression Discontinuity Design-Post Intervention</a:t>
            </a:r>
          </a:p>
        </p:txBody>
      </p:sp>
      <p:pic>
        <p:nvPicPr>
          <p:cNvPr id="6" name="5 Imagen" descr="slide11.png"/>
          <p:cNvPicPr>
            <a:picLocks noChangeAspect="1"/>
          </p:cNvPicPr>
          <p:nvPr/>
        </p:nvPicPr>
        <p:blipFill>
          <a:blip r:embed="rId2" cstate="print"/>
          <a:stretch>
            <a:fillRect/>
          </a:stretch>
        </p:blipFill>
        <p:spPr>
          <a:xfrm>
            <a:off x="1524000" y="1558344"/>
            <a:ext cx="9144000" cy="5299681"/>
          </a:xfrm>
          <a:prstGeom prst="rect">
            <a:avLst/>
          </a:prstGeom>
        </p:spPr>
      </p:pic>
      <p:sp>
        <p:nvSpPr>
          <p:cNvPr id="9" name="8 CuadroTexto"/>
          <p:cNvSpPr txBox="1"/>
          <p:nvPr/>
        </p:nvSpPr>
        <p:spPr>
          <a:xfrm>
            <a:off x="8524892" y="4598268"/>
            <a:ext cx="1643074" cy="830997"/>
          </a:xfrm>
          <a:prstGeom prst="rect">
            <a:avLst/>
          </a:prstGeom>
          <a:noFill/>
        </p:spPr>
        <p:txBody>
          <a:bodyPr wrap="square" rtlCol="0">
            <a:spAutoFit/>
          </a:bodyPr>
          <a:lstStyle/>
          <a:p>
            <a:r>
              <a:rPr lang="en-US" sz="2400" dirty="0">
                <a:solidFill>
                  <a:schemeClr val="accent3"/>
                </a:solidFill>
              </a:rPr>
              <a:t>Treatment Effect</a:t>
            </a:r>
          </a:p>
        </p:txBody>
      </p:sp>
      <p:sp>
        <p:nvSpPr>
          <p:cNvPr id="13" name="12 Forma libre"/>
          <p:cNvSpPr/>
          <p:nvPr/>
        </p:nvSpPr>
        <p:spPr>
          <a:xfrm>
            <a:off x="5855928" y="3693621"/>
            <a:ext cx="500066" cy="1143008"/>
          </a:xfrm>
          <a:custGeom>
            <a:avLst/>
            <a:gdLst>
              <a:gd name="connsiteX0" fmla="*/ 237745 w 494996"/>
              <a:gd name="connsiteY0" fmla="*/ 1113130 h 1114349"/>
              <a:gd name="connsiteX1" fmla="*/ 493777 w 494996"/>
              <a:gd name="connsiteY1" fmla="*/ 505968 h 1114349"/>
              <a:gd name="connsiteX2" fmla="*/ 245060 w 494996"/>
              <a:gd name="connsiteY2" fmla="*/ 1219 h 1114349"/>
              <a:gd name="connsiteX3" fmla="*/ 3658 w 494996"/>
              <a:gd name="connsiteY3" fmla="*/ 498653 h 1114349"/>
              <a:gd name="connsiteX4" fmla="*/ 237745 w 494996"/>
              <a:gd name="connsiteY4" fmla="*/ 1113130 h 1114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96" h="1114349">
                <a:moveTo>
                  <a:pt x="237745" y="1113130"/>
                </a:moveTo>
                <a:cubicBezTo>
                  <a:pt x="319431" y="1114349"/>
                  <a:pt x="492558" y="691286"/>
                  <a:pt x="493777" y="505968"/>
                </a:cubicBezTo>
                <a:cubicBezTo>
                  <a:pt x="494996" y="320650"/>
                  <a:pt x="326746" y="2438"/>
                  <a:pt x="245060" y="1219"/>
                </a:cubicBezTo>
                <a:cubicBezTo>
                  <a:pt x="163374" y="0"/>
                  <a:pt x="7316" y="313335"/>
                  <a:pt x="3658" y="498653"/>
                </a:cubicBezTo>
                <a:cubicBezTo>
                  <a:pt x="0" y="683971"/>
                  <a:pt x="156059" y="1111911"/>
                  <a:pt x="237745" y="1113130"/>
                </a:cubicBez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13 Forma libre"/>
          <p:cNvSpPr/>
          <p:nvPr/>
        </p:nvSpPr>
        <p:spPr>
          <a:xfrm>
            <a:off x="8302607" y="4796062"/>
            <a:ext cx="190397" cy="428628"/>
          </a:xfrm>
          <a:custGeom>
            <a:avLst/>
            <a:gdLst>
              <a:gd name="connsiteX0" fmla="*/ 237745 w 494996"/>
              <a:gd name="connsiteY0" fmla="*/ 1113130 h 1114349"/>
              <a:gd name="connsiteX1" fmla="*/ 493777 w 494996"/>
              <a:gd name="connsiteY1" fmla="*/ 505968 h 1114349"/>
              <a:gd name="connsiteX2" fmla="*/ 245060 w 494996"/>
              <a:gd name="connsiteY2" fmla="*/ 1219 h 1114349"/>
              <a:gd name="connsiteX3" fmla="*/ 3658 w 494996"/>
              <a:gd name="connsiteY3" fmla="*/ 498653 h 1114349"/>
              <a:gd name="connsiteX4" fmla="*/ 237745 w 494996"/>
              <a:gd name="connsiteY4" fmla="*/ 1113130 h 1114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96" h="1114349">
                <a:moveTo>
                  <a:pt x="237745" y="1113130"/>
                </a:moveTo>
                <a:cubicBezTo>
                  <a:pt x="319431" y="1114349"/>
                  <a:pt x="492558" y="691286"/>
                  <a:pt x="493777" y="505968"/>
                </a:cubicBezTo>
                <a:cubicBezTo>
                  <a:pt x="494996" y="320650"/>
                  <a:pt x="326746" y="2438"/>
                  <a:pt x="245060" y="1219"/>
                </a:cubicBezTo>
                <a:cubicBezTo>
                  <a:pt x="163374" y="0"/>
                  <a:pt x="7316" y="313335"/>
                  <a:pt x="3658" y="498653"/>
                </a:cubicBezTo>
                <a:cubicBezTo>
                  <a:pt x="0" y="683971"/>
                  <a:pt x="156059" y="1111911"/>
                  <a:pt x="237745" y="111313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281831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Autofit/>
          </a:bodyPr>
          <a:lstStyle/>
          <a:p>
            <a:r>
              <a:rPr lang="en-US" dirty="0"/>
              <a:t>Identification for fuzzy discontinuity</a:t>
            </a:r>
          </a:p>
        </p:txBody>
      </p:sp>
      <p:sp>
        <p:nvSpPr>
          <p:cNvPr id="229380" name="Rectangle 4"/>
          <p:cNvSpPr>
            <a:spLocks noChangeArrowheads="1"/>
          </p:cNvSpPr>
          <p:nvPr/>
        </p:nvSpPr>
        <p:spPr bwMode="auto">
          <a:xfrm>
            <a:off x="1524001" y="-184666"/>
            <a:ext cx="184731" cy="369332"/>
          </a:xfrm>
          <a:prstGeom prst="rect">
            <a:avLst/>
          </a:prstGeom>
          <a:noFill/>
          <a:ln w="9525">
            <a:noFill/>
            <a:miter lim="800000"/>
            <a:headEnd/>
            <a:tailEnd/>
          </a:ln>
          <a:effectLst/>
        </p:spPr>
        <p:txBody>
          <a:bodyPr wrap="none" anchor="ctr">
            <a:spAutoFit/>
          </a:bodyPr>
          <a:lstStyle/>
          <a:p>
            <a:endParaRPr lang="en-US"/>
          </a:p>
        </p:txBody>
      </p:sp>
      <p:sp>
        <p:nvSpPr>
          <p:cNvPr id="5" name="4 Rectángulo"/>
          <p:cNvSpPr/>
          <p:nvPr/>
        </p:nvSpPr>
        <p:spPr>
          <a:xfrm>
            <a:off x="2459804" y="1847919"/>
            <a:ext cx="5580000" cy="584775"/>
          </a:xfrm>
          <a:prstGeom prst="rect">
            <a:avLst/>
          </a:prstGeom>
          <a:solidFill>
            <a:schemeClr val="bg1">
              <a:lumMod val="95000"/>
            </a:schemeClr>
          </a:solidFill>
          <a:ln w="6350">
            <a:solidFill>
              <a:schemeClr val="bg1">
                <a:lumMod val="50000"/>
              </a:schemeClr>
            </a:solidFill>
          </a:ln>
          <a:effectLst>
            <a:outerShdw blurRad="50800" dist="38100" dir="2700000" algn="tl" rotWithShape="0">
              <a:prstClr val="black">
                <a:alpha val="40000"/>
              </a:prstClr>
            </a:outerShdw>
          </a:effectLst>
        </p:spPr>
        <p:txBody>
          <a:bodyPr wrap="square" anchor="ctr">
            <a:spAutoFit/>
          </a:bodyPr>
          <a:lstStyle/>
          <a:p>
            <a:pPr algn="ctr"/>
            <a:r>
              <a:rPr lang="en-US" sz="3200" i="1" dirty="0">
                <a:solidFill>
                  <a:schemeClr val="tx2"/>
                </a:solidFill>
              </a:rPr>
              <a:t>Y</a:t>
            </a:r>
            <a:r>
              <a:rPr lang="fr-FR" sz="3200" i="1" baseline="-25000" dirty="0">
                <a:solidFill>
                  <a:schemeClr val="tx2"/>
                </a:solidFill>
              </a:rPr>
              <a:t>i</a:t>
            </a:r>
            <a:r>
              <a:rPr lang="fr-FR" sz="3200" i="1" dirty="0">
                <a:solidFill>
                  <a:schemeClr val="tx2"/>
                </a:solidFill>
              </a:rPr>
              <a:t> = β</a:t>
            </a:r>
            <a:r>
              <a:rPr lang="fr-FR" sz="3200" i="1" baseline="-25000" dirty="0">
                <a:solidFill>
                  <a:schemeClr val="tx2"/>
                </a:solidFill>
              </a:rPr>
              <a:t>0</a:t>
            </a:r>
            <a:r>
              <a:rPr lang="en-US" sz="3200" i="1" dirty="0">
                <a:solidFill>
                  <a:schemeClr val="tx2"/>
                </a:solidFill>
              </a:rPr>
              <a:t> + </a:t>
            </a:r>
            <a:r>
              <a:rPr lang="fr-FR" sz="3200" i="1" dirty="0">
                <a:solidFill>
                  <a:schemeClr val="tx2"/>
                </a:solidFill>
              </a:rPr>
              <a:t>β</a:t>
            </a:r>
            <a:r>
              <a:rPr lang="fr-FR" sz="3200" i="1" baseline="-25000" dirty="0">
                <a:solidFill>
                  <a:schemeClr val="tx2"/>
                </a:solidFill>
              </a:rPr>
              <a:t>1 </a:t>
            </a:r>
            <a:r>
              <a:rPr lang="fr-FR" sz="3200" i="1" dirty="0">
                <a:solidFill>
                  <a:schemeClr val="tx2"/>
                </a:solidFill>
              </a:rPr>
              <a:t>D</a:t>
            </a:r>
            <a:r>
              <a:rPr lang="fr-FR" sz="3200" i="1" baseline="-25000" dirty="0">
                <a:solidFill>
                  <a:schemeClr val="tx2"/>
                </a:solidFill>
              </a:rPr>
              <a:t>i</a:t>
            </a:r>
            <a:r>
              <a:rPr lang="fr-FR" sz="3200" i="1" dirty="0">
                <a:solidFill>
                  <a:schemeClr val="tx2"/>
                </a:solidFill>
              </a:rPr>
              <a:t> + </a:t>
            </a:r>
            <a:r>
              <a:rPr lang="el-GR" sz="3200" i="1" dirty="0">
                <a:solidFill>
                  <a:schemeClr val="tx2"/>
                </a:solidFill>
              </a:rPr>
              <a:t>δ</a:t>
            </a:r>
            <a:r>
              <a:rPr lang="fr-FR" sz="3200" i="1" dirty="0">
                <a:solidFill>
                  <a:schemeClr val="tx2"/>
                </a:solidFill>
              </a:rPr>
              <a:t>X</a:t>
            </a:r>
            <a:r>
              <a:rPr lang="fr-FR" sz="3200" i="1" baseline="-25000" dirty="0">
                <a:solidFill>
                  <a:schemeClr val="tx2"/>
                </a:solidFill>
              </a:rPr>
              <a:t>i</a:t>
            </a:r>
            <a:r>
              <a:rPr lang="fr-FR" sz="3200" i="1" dirty="0">
                <a:solidFill>
                  <a:schemeClr val="tx2"/>
                </a:solidFill>
              </a:rPr>
              <a:t> + </a:t>
            </a:r>
            <a:r>
              <a:rPr lang="fr-FR" sz="3200" i="1" dirty="0" err="1">
                <a:solidFill>
                  <a:schemeClr val="tx2"/>
                </a:solidFill>
              </a:rPr>
              <a:t>ε</a:t>
            </a:r>
            <a:r>
              <a:rPr lang="fr-FR" sz="3200" i="1" baseline="-25000" dirty="0" err="1">
                <a:solidFill>
                  <a:schemeClr val="tx2"/>
                </a:solidFill>
              </a:rPr>
              <a:t>i</a:t>
            </a:r>
            <a:endParaRPr lang="en-US" sz="3200" i="1" dirty="0">
              <a:solidFill>
                <a:schemeClr val="tx2"/>
              </a:solidFill>
            </a:endParaRPr>
          </a:p>
        </p:txBody>
      </p:sp>
      <p:cxnSp>
        <p:nvCxnSpPr>
          <p:cNvPr id="6" name="5 Conector recto"/>
          <p:cNvCxnSpPr/>
          <p:nvPr/>
        </p:nvCxnSpPr>
        <p:spPr>
          <a:xfrm rot="5400000">
            <a:off x="2056100" y="3148454"/>
            <a:ext cx="936000" cy="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6 Rectángulo"/>
          <p:cNvSpPr/>
          <p:nvPr/>
        </p:nvSpPr>
        <p:spPr>
          <a:xfrm>
            <a:off x="2595538" y="2871614"/>
            <a:ext cx="912030" cy="523220"/>
          </a:xfrm>
          <a:prstGeom prst="rect">
            <a:avLst/>
          </a:prstGeom>
        </p:spPr>
        <p:txBody>
          <a:bodyPr wrap="square" anchor="ctr">
            <a:spAutoFit/>
          </a:bodyPr>
          <a:lstStyle/>
          <a:p>
            <a:r>
              <a:rPr lang="en-US" sz="2800" i="1" dirty="0"/>
              <a:t>D</a:t>
            </a:r>
            <a:r>
              <a:rPr lang="en-US" sz="2800" i="1" baseline="-25000" dirty="0"/>
              <a:t>i</a:t>
            </a:r>
            <a:r>
              <a:rPr lang="en-US" sz="2800" dirty="0"/>
              <a:t> </a:t>
            </a:r>
            <a:r>
              <a:rPr lang="en-US" sz="2400" dirty="0"/>
              <a:t>=</a:t>
            </a:r>
            <a:r>
              <a:rPr lang="en-US" sz="2800" dirty="0"/>
              <a:t> </a:t>
            </a:r>
          </a:p>
        </p:txBody>
      </p:sp>
      <p:sp>
        <p:nvSpPr>
          <p:cNvPr id="8" name="7 Rectángulo"/>
          <p:cNvSpPr/>
          <p:nvPr/>
        </p:nvSpPr>
        <p:spPr>
          <a:xfrm>
            <a:off x="3738546" y="2732126"/>
            <a:ext cx="5603866" cy="400110"/>
          </a:xfrm>
          <a:prstGeom prst="rect">
            <a:avLst/>
          </a:prstGeom>
        </p:spPr>
        <p:txBody>
          <a:bodyPr wrap="square" anchor="ctr">
            <a:spAutoFit/>
          </a:bodyPr>
          <a:lstStyle/>
          <a:p>
            <a:pPr marL="514350" indent="-514350"/>
            <a:r>
              <a:rPr lang="en-US" sz="2000" dirty="0"/>
              <a:t>1	If household receives transfer</a:t>
            </a:r>
          </a:p>
        </p:txBody>
      </p:sp>
      <p:sp>
        <p:nvSpPr>
          <p:cNvPr id="9" name="8 Rectángulo"/>
          <p:cNvSpPr/>
          <p:nvPr/>
        </p:nvSpPr>
        <p:spPr>
          <a:xfrm>
            <a:off x="3738546" y="3109082"/>
            <a:ext cx="5643602" cy="400110"/>
          </a:xfrm>
          <a:prstGeom prst="rect">
            <a:avLst/>
          </a:prstGeom>
        </p:spPr>
        <p:txBody>
          <a:bodyPr wrap="square" anchor="ctr">
            <a:spAutoFit/>
          </a:bodyPr>
          <a:lstStyle/>
          <a:p>
            <a:pPr marL="514350" indent="-514350"/>
            <a:r>
              <a:rPr lang="en-US" sz="2000" dirty="0"/>
              <a:t>0	If household </a:t>
            </a:r>
            <a:r>
              <a:rPr lang="en-US" sz="2000" i="1" dirty="0"/>
              <a:t>does not </a:t>
            </a:r>
            <a:r>
              <a:rPr lang="en-US" sz="2000" dirty="0"/>
              <a:t>receive transfer</a:t>
            </a:r>
          </a:p>
        </p:txBody>
      </p:sp>
      <p:sp>
        <p:nvSpPr>
          <p:cNvPr id="10" name="9 Abrir llave"/>
          <p:cNvSpPr/>
          <p:nvPr/>
        </p:nvSpPr>
        <p:spPr>
          <a:xfrm>
            <a:off x="3452794" y="2680454"/>
            <a:ext cx="252000" cy="900000"/>
          </a:xfrm>
          <a:prstGeom prst="leftBrace">
            <a:avLst>
              <a:gd name="adj1" fmla="val 39384"/>
              <a:gd name="adj2" fmla="val 50000"/>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11 Rectángulo"/>
          <p:cNvSpPr/>
          <p:nvPr/>
        </p:nvSpPr>
        <p:spPr>
          <a:xfrm>
            <a:off x="952107" y="3952429"/>
            <a:ext cx="1497333" cy="424732"/>
          </a:xfrm>
          <a:prstGeom prst="rect">
            <a:avLst/>
          </a:prstGeom>
        </p:spPr>
        <p:txBody>
          <a:bodyPr wrap="square" anchor="ctr">
            <a:spAutoFit/>
          </a:bodyPr>
          <a:lstStyle/>
          <a:p>
            <a:pPr>
              <a:lnSpc>
                <a:spcPct val="90000"/>
              </a:lnSpc>
            </a:pPr>
            <a:r>
              <a:rPr lang="en-US" sz="2400" dirty="0"/>
              <a:t>But</a:t>
            </a:r>
          </a:p>
        </p:txBody>
      </p:sp>
      <p:sp>
        <p:nvSpPr>
          <p:cNvPr id="19" name="18 Rectángulo"/>
          <p:cNvSpPr/>
          <p:nvPr/>
        </p:nvSpPr>
        <p:spPr>
          <a:xfrm>
            <a:off x="952107" y="4334877"/>
            <a:ext cx="10401693" cy="424732"/>
          </a:xfrm>
          <a:prstGeom prst="rect">
            <a:avLst/>
          </a:prstGeom>
        </p:spPr>
        <p:txBody>
          <a:bodyPr wrap="square" anchor="ctr">
            <a:spAutoFit/>
          </a:bodyPr>
          <a:lstStyle/>
          <a:p>
            <a:pPr marL="0" lvl="1">
              <a:lnSpc>
                <a:spcPct val="90000"/>
              </a:lnSpc>
            </a:pPr>
            <a:r>
              <a:rPr lang="en-US" sz="2400" dirty="0"/>
              <a:t>Treatment depends on whether </a:t>
            </a:r>
            <a:r>
              <a:rPr lang="fr-FR" sz="2400" i="1" dirty="0">
                <a:solidFill>
                  <a:schemeClr val="tx2"/>
                </a:solidFill>
              </a:rPr>
              <a:t>X</a:t>
            </a:r>
            <a:r>
              <a:rPr lang="fr-FR" sz="2400" i="1" baseline="-25000" dirty="0">
                <a:solidFill>
                  <a:schemeClr val="tx2"/>
                </a:solidFill>
              </a:rPr>
              <a:t>i</a:t>
            </a:r>
            <a:r>
              <a:rPr lang="fr-FR" sz="2400" i="1" dirty="0">
                <a:solidFill>
                  <a:schemeClr val="tx2"/>
                </a:solidFill>
              </a:rPr>
              <a:t> </a:t>
            </a:r>
            <a:r>
              <a:rPr lang="fr-FR" sz="2400" dirty="0">
                <a:solidFill>
                  <a:schemeClr val="tx2"/>
                </a:solidFill>
              </a:rPr>
              <a:t>≥ or&lt; c and </a:t>
            </a:r>
            <a:r>
              <a:rPr lang="fr-FR" sz="2400" dirty="0" err="1">
                <a:solidFill>
                  <a:schemeClr val="tx2"/>
                </a:solidFill>
              </a:rPr>
              <a:t>other</a:t>
            </a:r>
            <a:r>
              <a:rPr lang="fr-FR" sz="2400" dirty="0">
                <a:solidFill>
                  <a:schemeClr val="tx2"/>
                </a:solidFill>
              </a:rPr>
              <a:t> factors.</a:t>
            </a:r>
            <a:endParaRPr lang="en-US" sz="2400" dirty="0"/>
          </a:p>
        </p:txBody>
      </p:sp>
      <p:sp>
        <p:nvSpPr>
          <p:cNvPr id="20" name="19 Rectángulo"/>
          <p:cNvSpPr/>
          <p:nvPr/>
        </p:nvSpPr>
        <p:spPr>
          <a:xfrm>
            <a:off x="952107" y="4814016"/>
            <a:ext cx="10403321" cy="757130"/>
          </a:xfrm>
          <a:prstGeom prst="rect">
            <a:avLst/>
          </a:prstGeom>
        </p:spPr>
        <p:txBody>
          <a:bodyPr wrap="square" anchor="ctr">
            <a:spAutoFit/>
          </a:bodyPr>
          <a:lstStyle/>
          <a:p>
            <a:pPr>
              <a:lnSpc>
                <a:spcPct val="90000"/>
              </a:lnSpc>
            </a:pPr>
            <a:r>
              <a:rPr lang="en-US" sz="2400" dirty="0"/>
              <a:t>Since probability of treatment jumps by less than one at the threshold, relationship between Y and D cannot be interpreted as average treatment effect.  </a:t>
            </a:r>
          </a:p>
        </p:txBody>
      </p:sp>
      <p:sp>
        <p:nvSpPr>
          <p:cNvPr id="22" name="21 Rectángulo"/>
          <p:cNvSpPr/>
          <p:nvPr/>
        </p:nvSpPr>
        <p:spPr>
          <a:xfrm>
            <a:off x="952107" y="5494258"/>
            <a:ext cx="10199802" cy="1089529"/>
          </a:xfrm>
          <a:prstGeom prst="rect">
            <a:avLst/>
          </a:prstGeom>
        </p:spPr>
        <p:txBody>
          <a:bodyPr wrap="square" anchor="ctr">
            <a:spAutoFit/>
          </a:bodyPr>
          <a:lstStyle/>
          <a:p>
            <a:pPr marL="0" lvl="1">
              <a:lnSpc>
                <a:spcPct val="90000"/>
              </a:lnSpc>
            </a:pPr>
            <a:r>
              <a:rPr lang="en-US" sz="2400" dirty="0"/>
              <a:t>As in IV setting, the treatment effect can be recovered by dividing the change in the relationship between Y and D at c by fraction induced by treatment at the threshold.</a:t>
            </a:r>
          </a:p>
        </p:txBody>
      </p:sp>
    </p:spTree>
    <p:extLst>
      <p:ext uri="{BB962C8B-B14F-4D97-AF65-F5344CB8AC3E}">
        <p14:creationId xmlns:p14="http://schemas.microsoft.com/office/powerpoint/2010/main" val="1954110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animBg="1"/>
      <p:bldP spid="12" grpId="0"/>
      <p:bldP spid="19" grpId="0"/>
      <p:bldP spid="20"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noAutofit/>
          </a:bodyPr>
          <a:lstStyle/>
          <a:p>
            <a:r>
              <a:rPr lang="en-US" dirty="0"/>
              <a:t>Identification for fuzzy discontinuity (cont.)</a:t>
            </a:r>
          </a:p>
        </p:txBody>
      </p:sp>
      <p:sp>
        <p:nvSpPr>
          <p:cNvPr id="231427" name="Rectangle 3"/>
          <p:cNvSpPr>
            <a:spLocks noChangeArrowheads="1"/>
          </p:cNvSpPr>
          <p:nvPr/>
        </p:nvSpPr>
        <p:spPr bwMode="auto">
          <a:xfrm>
            <a:off x="1524001" y="-184666"/>
            <a:ext cx="184731" cy="369332"/>
          </a:xfrm>
          <a:prstGeom prst="rect">
            <a:avLst/>
          </a:prstGeom>
          <a:noFill/>
          <a:ln w="9525">
            <a:noFill/>
            <a:miter lim="800000"/>
            <a:headEnd/>
            <a:tailEnd/>
          </a:ln>
          <a:effectLst/>
        </p:spPr>
        <p:txBody>
          <a:bodyPr wrap="none" anchor="ctr">
            <a:spAutoFit/>
          </a:bodyPr>
          <a:lstStyle/>
          <a:p>
            <a:endParaRPr lang="en-US"/>
          </a:p>
        </p:txBody>
      </p:sp>
      <p:sp>
        <p:nvSpPr>
          <p:cNvPr id="5" name="4 Rectángulo"/>
          <p:cNvSpPr/>
          <p:nvPr/>
        </p:nvSpPr>
        <p:spPr>
          <a:xfrm>
            <a:off x="3302082" y="1631354"/>
            <a:ext cx="5580000" cy="584775"/>
          </a:xfrm>
          <a:prstGeom prst="rect">
            <a:avLst/>
          </a:prstGeom>
          <a:solidFill>
            <a:schemeClr val="bg1">
              <a:lumMod val="95000"/>
            </a:schemeClr>
          </a:solidFill>
          <a:ln>
            <a:solidFill>
              <a:schemeClr val="bg1">
                <a:lumMod val="50000"/>
              </a:schemeClr>
            </a:solidFill>
          </a:ln>
          <a:effectLst>
            <a:outerShdw blurRad="50800" dist="38100" dir="2700000" algn="tl" rotWithShape="0">
              <a:prstClr val="black">
                <a:alpha val="40000"/>
              </a:prstClr>
            </a:outerShdw>
          </a:effectLst>
        </p:spPr>
        <p:txBody>
          <a:bodyPr wrap="square" anchor="t">
            <a:spAutoFit/>
          </a:bodyPr>
          <a:lstStyle/>
          <a:p>
            <a:pPr algn="ctr"/>
            <a:r>
              <a:rPr lang="en-US" sz="3200" i="1" dirty="0">
                <a:solidFill>
                  <a:schemeClr val="tx2"/>
                </a:solidFill>
              </a:rPr>
              <a:t>Y</a:t>
            </a:r>
            <a:r>
              <a:rPr lang="fr-FR" sz="3200" i="1" baseline="-25000" dirty="0">
                <a:solidFill>
                  <a:schemeClr val="tx2"/>
                </a:solidFill>
              </a:rPr>
              <a:t>i</a:t>
            </a:r>
            <a:r>
              <a:rPr lang="fr-FR" sz="3200" i="1" dirty="0">
                <a:solidFill>
                  <a:schemeClr val="tx2"/>
                </a:solidFill>
              </a:rPr>
              <a:t> = β</a:t>
            </a:r>
            <a:r>
              <a:rPr lang="fr-FR" sz="3200" i="1" baseline="-25000" dirty="0">
                <a:solidFill>
                  <a:schemeClr val="tx2"/>
                </a:solidFill>
              </a:rPr>
              <a:t>0</a:t>
            </a:r>
            <a:r>
              <a:rPr lang="en-US" sz="3200" i="1" dirty="0">
                <a:solidFill>
                  <a:schemeClr val="tx2"/>
                </a:solidFill>
              </a:rPr>
              <a:t> + </a:t>
            </a:r>
            <a:r>
              <a:rPr lang="fr-FR" sz="3200" i="1" dirty="0">
                <a:solidFill>
                  <a:schemeClr val="tx2"/>
                </a:solidFill>
              </a:rPr>
              <a:t>β</a:t>
            </a:r>
            <a:r>
              <a:rPr lang="fr-FR" sz="3200" i="1" baseline="-25000" dirty="0">
                <a:solidFill>
                  <a:schemeClr val="tx2"/>
                </a:solidFill>
              </a:rPr>
              <a:t>1 </a:t>
            </a:r>
            <a:r>
              <a:rPr lang="fr-FR" sz="3200" i="1" dirty="0">
                <a:solidFill>
                  <a:schemeClr val="tx2"/>
                </a:solidFill>
              </a:rPr>
              <a:t>D</a:t>
            </a:r>
            <a:r>
              <a:rPr lang="fr-FR" sz="3200" i="1" baseline="-25000" dirty="0">
                <a:solidFill>
                  <a:schemeClr val="tx2"/>
                </a:solidFill>
              </a:rPr>
              <a:t>i</a:t>
            </a:r>
            <a:r>
              <a:rPr lang="fr-FR" sz="3200" i="1" dirty="0">
                <a:solidFill>
                  <a:schemeClr val="tx2"/>
                </a:solidFill>
              </a:rPr>
              <a:t> + f(X</a:t>
            </a:r>
            <a:r>
              <a:rPr lang="fr-FR" sz="3200" i="1" baseline="-25000" dirty="0">
                <a:solidFill>
                  <a:schemeClr val="tx2"/>
                </a:solidFill>
              </a:rPr>
              <a:t>i</a:t>
            </a:r>
            <a:r>
              <a:rPr lang="fr-FR" sz="3200" i="1" dirty="0">
                <a:solidFill>
                  <a:schemeClr val="tx2"/>
                </a:solidFill>
              </a:rPr>
              <a:t>) + </a:t>
            </a:r>
            <a:r>
              <a:rPr lang="fr-FR" sz="3200" i="1" dirty="0" err="1">
                <a:solidFill>
                  <a:schemeClr val="tx2"/>
                </a:solidFill>
              </a:rPr>
              <a:t>ε</a:t>
            </a:r>
            <a:r>
              <a:rPr lang="fr-FR" sz="3200" i="1" baseline="-25000" dirty="0" err="1">
                <a:solidFill>
                  <a:schemeClr val="tx2"/>
                </a:solidFill>
              </a:rPr>
              <a:t>i</a:t>
            </a:r>
            <a:endParaRPr lang="en-US" sz="3200" i="1" dirty="0">
              <a:solidFill>
                <a:schemeClr val="tx2"/>
              </a:solidFill>
            </a:endParaRPr>
          </a:p>
        </p:txBody>
      </p:sp>
      <p:sp>
        <p:nvSpPr>
          <p:cNvPr id="17" name="16 Rectángulo"/>
          <p:cNvSpPr/>
          <p:nvPr/>
        </p:nvSpPr>
        <p:spPr>
          <a:xfrm>
            <a:off x="2407140" y="3249850"/>
            <a:ext cx="2357454" cy="523220"/>
          </a:xfrm>
          <a:prstGeom prst="rect">
            <a:avLst/>
          </a:prstGeom>
        </p:spPr>
        <p:txBody>
          <a:bodyPr wrap="square" anchor="ctr">
            <a:spAutoFit/>
          </a:bodyPr>
          <a:lstStyle/>
          <a:p>
            <a:r>
              <a:rPr lang="en-US" sz="2800" dirty="0"/>
              <a:t>First stage:</a:t>
            </a:r>
          </a:p>
        </p:txBody>
      </p:sp>
      <p:sp>
        <p:nvSpPr>
          <p:cNvPr id="18" name="17 Lágrima"/>
          <p:cNvSpPr/>
          <p:nvPr/>
        </p:nvSpPr>
        <p:spPr>
          <a:xfrm>
            <a:off x="2049950" y="3403460"/>
            <a:ext cx="216000" cy="216000"/>
          </a:xfrm>
          <a:prstGeom prst="teardrop">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9" name="18 Rectángulo"/>
          <p:cNvSpPr/>
          <p:nvPr/>
        </p:nvSpPr>
        <p:spPr>
          <a:xfrm>
            <a:off x="4838842" y="3214686"/>
            <a:ext cx="5472000" cy="584775"/>
          </a:xfrm>
          <a:prstGeom prst="rect">
            <a:avLst/>
          </a:prstGeom>
          <a:solidFill>
            <a:schemeClr val="bg1">
              <a:lumMod val="95000"/>
            </a:schemeClr>
          </a:solidFill>
          <a:ln>
            <a:solidFill>
              <a:schemeClr val="bg1">
                <a:lumMod val="50000"/>
              </a:schemeClr>
            </a:solidFill>
          </a:ln>
          <a:effectLst>
            <a:outerShdw blurRad="50800" dist="38100" dir="2700000" algn="tl" rotWithShape="0">
              <a:prstClr val="black">
                <a:alpha val="40000"/>
              </a:prstClr>
            </a:outerShdw>
          </a:effectLst>
        </p:spPr>
        <p:txBody>
          <a:bodyPr wrap="square" anchor="t">
            <a:spAutoFit/>
          </a:bodyPr>
          <a:lstStyle/>
          <a:p>
            <a:pPr algn="ctr"/>
            <a:r>
              <a:rPr lang="en-US" sz="3200" i="1" dirty="0"/>
              <a:t>D</a:t>
            </a:r>
            <a:r>
              <a:rPr lang="en-US" sz="3200" i="1" baseline="-25000" dirty="0"/>
              <a:t>i</a:t>
            </a:r>
            <a:r>
              <a:rPr lang="en-US" sz="3200" i="1" dirty="0"/>
              <a:t> = γ</a:t>
            </a:r>
            <a:r>
              <a:rPr lang="en-US" sz="3200" i="1" baseline="-25000" dirty="0"/>
              <a:t>0</a:t>
            </a:r>
            <a:r>
              <a:rPr lang="en-US" sz="3200" i="1" dirty="0"/>
              <a:t> + γ</a:t>
            </a:r>
            <a:r>
              <a:rPr lang="en-US" sz="3200" i="1" baseline="-25000" dirty="0"/>
              <a:t>1</a:t>
            </a:r>
            <a:r>
              <a:rPr lang="en-US" sz="3200" i="1" dirty="0"/>
              <a:t> </a:t>
            </a:r>
            <a:r>
              <a:rPr lang="en-US" sz="3200" i="1" dirty="0">
                <a:latin typeface="Times New Roman" pitchFamily="18" charset="0"/>
                <a:cs typeface="Times New Roman" pitchFamily="18" charset="0"/>
              </a:rPr>
              <a:t>I</a:t>
            </a:r>
            <a:r>
              <a:rPr lang="fr-FR" sz="3200" i="1" dirty="0">
                <a:solidFill>
                  <a:schemeClr val="tx2"/>
                </a:solidFill>
              </a:rPr>
              <a:t>(X</a:t>
            </a:r>
            <a:r>
              <a:rPr lang="fr-FR" sz="3200" i="1" baseline="-25000" dirty="0">
                <a:solidFill>
                  <a:schemeClr val="tx2"/>
                </a:solidFill>
              </a:rPr>
              <a:t>i </a:t>
            </a:r>
            <a:r>
              <a:rPr lang="fr-FR" sz="3200" i="1" dirty="0">
                <a:solidFill>
                  <a:schemeClr val="tx2"/>
                </a:solidFill>
              </a:rPr>
              <a:t>≥ c)</a:t>
            </a:r>
            <a:r>
              <a:rPr lang="en-US" sz="3200" i="1" dirty="0"/>
              <a:t> + </a:t>
            </a:r>
            <a:r>
              <a:rPr lang="en-US" sz="3200" i="1" dirty="0" err="1"/>
              <a:t>η</a:t>
            </a:r>
            <a:r>
              <a:rPr lang="en-US" sz="3200" i="1" baseline="-25000" dirty="0" err="1"/>
              <a:t>i</a:t>
            </a:r>
            <a:endParaRPr lang="en-US" sz="3200" dirty="0"/>
          </a:p>
        </p:txBody>
      </p:sp>
      <p:sp>
        <p:nvSpPr>
          <p:cNvPr id="21" name="20 Rectángulo"/>
          <p:cNvSpPr/>
          <p:nvPr/>
        </p:nvSpPr>
        <p:spPr>
          <a:xfrm>
            <a:off x="4838842" y="4786323"/>
            <a:ext cx="5472000" cy="584775"/>
          </a:xfrm>
          <a:prstGeom prst="rect">
            <a:avLst/>
          </a:prstGeom>
          <a:solidFill>
            <a:schemeClr val="bg1">
              <a:lumMod val="95000"/>
            </a:schemeClr>
          </a:solidFill>
          <a:ln>
            <a:solidFill>
              <a:schemeClr val="bg1">
                <a:lumMod val="50000"/>
              </a:schemeClr>
            </a:solidFill>
          </a:ln>
          <a:effectLst>
            <a:outerShdw blurRad="50800" dist="38100" dir="2700000" algn="tl" rotWithShape="0">
              <a:prstClr val="black">
                <a:alpha val="40000"/>
              </a:prstClr>
            </a:outerShdw>
          </a:effectLst>
        </p:spPr>
        <p:txBody>
          <a:bodyPr wrap="square" anchor="t">
            <a:spAutoFit/>
          </a:bodyPr>
          <a:lstStyle/>
          <a:p>
            <a:pPr algn="ctr"/>
            <a:r>
              <a:rPr lang="en-US" sz="3200" i="1" dirty="0">
                <a:solidFill>
                  <a:schemeClr val="tx2"/>
                </a:solidFill>
              </a:rPr>
              <a:t>y</a:t>
            </a:r>
            <a:r>
              <a:rPr lang="fr-FR" sz="3200" i="1" baseline="-25000" dirty="0">
                <a:solidFill>
                  <a:schemeClr val="tx2"/>
                </a:solidFill>
              </a:rPr>
              <a:t>i</a:t>
            </a:r>
            <a:r>
              <a:rPr lang="fr-FR" sz="3200" i="1" dirty="0">
                <a:solidFill>
                  <a:schemeClr val="tx2"/>
                </a:solidFill>
              </a:rPr>
              <a:t> = β</a:t>
            </a:r>
            <a:r>
              <a:rPr lang="fr-FR" sz="3200" i="1" baseline="-25000" dirty="0">
                <a:solidFill>
                  <a:schemeClr val="tx2"/>
                </a:solidFill>
              </a:rPr>
              <a:t>0</a:t>
            </a:r>
            <a:r>
              <a:rPr lang="en-US" sz="3200" i="1" dirty="0">
                <a:solidFill>
                  <a:schemeClr val="tx2"/>
                </a:solidFill>
              </a:rPr>
              <a:t> + </a:t>
            </a:r>
            <a:r>
              <a:rPr lang="fr-FR" sz="3200" i="1" dirty="0">
                <a:solidFill>
                  <a:schemeClr val="tx2"/>
                </a:solidFill>
              </a:rPr>
              <a:t>β</a:t>
            </a:r>
            <a:r>
              <a:rPr lang="fr-FR" sz="3200" i="1" baseline="-25000" dirty="0">
                <a:solidFill>
                  <a:schemeClr val="tx2"/>
                </a:solidFill>
              </a:rPr>
              <a:t>1 </a:t>
            </a:r>
            <a:r>
              <a:rPr lang="fr-FR" sz="3200" i="1" dirty="0">
                <a:solidFill>
                  <a:schemeClr val="tx2"/>
                </a:solidFill>
              </a:rPr>
              <a:t>D</a:t>
            </a:r>
            <a:r>
              <a:rPr lang="fr-FR" sz="3200" i="1" baseline="-25000" dirty="0">
                <a:solidFill>
                  <a:schemeClr val="tx2"/>
                </a:solidFill>
              </a:rPr>
              <a:t>i</a:t>
            </a:r>
            <a:r>
              <a:rPr lang="fr-FR" sz="3200" i="1" dirty="0">
                <a:solidFill>
                  <a:schemeClr val="tx2"/>
                </a:solidFill>
              </a:rPr>
              <a:t> + f(X</a:t>
            </a:r>
            <a:r>
              <a:rPr lang="fr-FR" sz="3200" i="1" baseline="-25000" dirty="0">
                <a:solidFill>
                  <a:schemeClr val="tx2"/>
                </a:solidFill>
              </a:rPr>
              <a:t>i</a:t>
            </a:r>
            <a:r>
              <a:rPr lang="fr-FR" sz="3200" i="1" dirty="0">
                <a:solidFill>
                  <a:schemeClr val="tx2"/>
                </a:solidFill>
              </a:rPr>
              <a:t>) + </a:t>
            </a:r>
            <a:r>
              <a:rPr lang="fr-FR" sz="3200" i="1" dirty="0" err="1">
                <a:solidFill>
                  <a:schemeClr val="tx2"/>
                </a:solidFill>
              </a:rPr>
              <a:t>ε</a:t>
            </a:r>
            <a:r>
              <a:rPr lang="fr-FR" sz="3200" i="1" baseline="-25000" dirty="0" err="1">
                <a:solidFill>
                  <a:schemeClr val="tx2"/>
                </a:solidFill>
              </a:rPr>
              <a:t>i</a:t>
            </a:r>
            <a:endParaRPr lang="en-US" sz="3200" i="1" dirty="0">
              <a:solidFill>
                <a:schemeClr val="tx2"/>
              </a:solidFill>
            </a:endParaRPr>
          </a:p>
        </p:txBody>
      </p:sp>
      <p:sp>
        <p:nvSpPr>
          <p:cNvPr id="23" name="22 Rectángulo"/>
          <p:cNvSpPr/>
          <p:nvPr/>
        </p:nvSpPr>
        <p:spPr>
          <a:xfrm>
            <a:off x="2407140" y="4843491"/>
            <a:ext cx="2428892" cy="523220"/>
          </a:xfrm>
          <a:prstGeom prst="rect">
            <a:avLst/>
          </a:prstGeom>
        </p:spPr>
        <p:txBody>
          <a:bodyPr wrap="square" anchor="ctr">
            <a:spAutoFit/>
          </a:bodyPr>
          <a:lstStyle/>
          <a:p>
            <a:r>
              <a:rPr lang="en-US" sz="2800" dirty="0"/>
              <a:t>Second stage:</a:t>
            </a:r>
          </a:p>
        </p:txBody>
      </p:sp>
      <p:sp>
        <p:nvSpPr>
          <p:cNvPr id="24" name="23 Lágrima"/>
          <p:cNvSpPr/>
          <p:nvPr/>
        </p:nvSpPr>
        <p:spPr>
          <a:xfrm>
            <a:off x="2049950" y="4997101"/>
            <a:ext cx="216000" cy="216000"/>
          </a:xfrm>
          <a:prstGeom prst="teardrop">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cxnSp>
        <p:nvCxnSpPr>
          <p:cNvPr id="26" name="25 Conector recto"/>
          <p:cNvCxnSpPr/>
          <p:nvPr/>
        </p:nvCxnSpPr>
        <p:spPr>
          <a:xfrm>
            <a:off x="1809720" y="3018724"/>
            <a:ext cx="853200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7" name="Rectangle 3"/>
          <p:cNvSpPr txBox="1">
            <a:spLocks noChangeArrowheads="1"/>
          </p:cNvSpPr>
          <p:nvPr/>
        </p:nvSpPr>
        <p:spPr>
          <a:xfrm>
            <a:off x="1809720" y="2428868"/>
            <a:ext cx="7429552" cy="756000"/>
          </a:xfrm>
          <a:prstGeom prst="rect">
            <a:avLst/>
          </a:prstGeom>
        </p:spPr>
        <p:txBody>
          <a:bodyPr>
            <a:noAutofit/>
          </a:bodyPr>
          <a:lstStyle/>
          <a:p>
            <a:r>
              <a:rPr lang="en-US" sz="4000" dirty="0">
                <a:sym typeface="Wingdings" pitchFamily="2" charset="2"/>
              </a:rPr>
              <a:t>IV estimation</a:t>
            </a:r>
          </a:p>
        </p:txBody>
      </p:sp>
      <p:sp>
        <p:nvSpPr>
          <p:cNvPr id="28" name="27 Cerrar llave"/>
          <p:cNvSpPr/>
          <p:nvPr/>
        </p:nvSpPr>
        <p:spPr>
          <a:xfrm rot="5400000">
            <a:off x="8103578" y="2937942"/>
            <a:ext cx="285752" cy="2268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28 Cerrar llave"/>
          <p:cNvSpPr/>
          <p:nvPr/>
        </p:nvSpPr>
        <p:spPr>
          <a:xfrm rot="5400000">
            <a:off x="8491983" y="4935275"/>
            <a:ext cx="285752" cy="1440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29 Rectángulo"/>
          <p:cNvSpPr/>
          <p:nvPr/>
        </p:nvSpPr>
        <p:spPr>
          <a:xfrm>
            <a:off x="7139165" y="4143381"/>
            <a:ext cx="2214578" cy="430887"/>
          </a:xfrm>
          <a:prstGeom prst="rect">
            <a:avLst/>
          </a:prstGeom>
        </p:spPr>
        <p:txBody>
          <a:bodyPr wrap="square" anchor="ctr">
            <a:spAutoFit/>
          </a:bodyPr>
          <a:lstStyle/>
          <a:p>
            <a:r>
              <a:rPr lang="en-US" sz="2200" dirty="0"/>
              <a:t>Dummy variable</a:t>
            </a:r>
          </a:p>
        </p:txBody>
      </p:sp>
      <p:sp>
        <p:nvSpPr>
          <p:cNvPr id="31" name="30 Rectángulo"/>
          <p:cNvSpPr/>
          <p:nvPr/>
        </p:nvSpPr>
        <p:spPr>
          <a:xfrm>
            <a:off x="7741884" y="5728973"/>
            <a:ext cx="1785950" cy="769441"/>
          </a:xfrm>
          <a:prstGeom prst="rect">
            <a:avLst/>
          </a:prstGeom>
        </p:spPr>
        <p:txBody>
          <a:bodyPr wrap="square" anchor="ctr">
            <a:spAutoFit/>
          </a:bodyPr>
          <a:lstStyle/>
          <a:p>
            <a:pPr algn="ctr"/>
            <a:r>
              <a:rPr lang="en-US" sz="2200" dirty="0"/>
              <a:t>Continuous function</a:t>
            </a:r>
          </a:p>
        </p:txBody>
      </p:sp>
    </p:spTree>
    <p:extLst>
      <p:ext uri="{BB962C8B-B14F-4D97-AF65-F5344CB8AC3E}">
        <p14:creationId xmlns:p14="http://schemas.microsoft.com/office/powerpoint/2010/main" val="1303048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p:bldP spid="18" grpId="0" animBg="1"/>
      <p:bldP spid="19" grpId="0" animBg="1"/>
      <p:bldP spid="21" grpId="0" animBg="1"/>
      <p:bldP spid="23" grpId="0"/>
      <p:bldP spid="24" grpId="0" animBg="1"/>
      <p:bldP spid="27" grpId="0"/>
      <p:bldP spid="28" grpId="0" animBg="1"/>
      <p:bldP spid="29" grpId="0" animBg="1"/>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1850" y="1709738"/>
            <a:ext cx="10515600" cy="1278559"/>
          </a:xfrm>
        </p:spPr>
        <p:txBody>
          <a:bodyPr/>
          <a:lstStyle/>
          <a:p>
            <a:pPr algn="ctr"/>
            <a:r>
              <a:rPr lang="en-US" dirty="0"/>
              <a:t>Examples from literature</a:t>
            </a:r>
          </a:p>
        </p:txBody>
      </p:sp>
    </p:spTree>
    <p:extLst>
      <p:ext uri="{BB962C8B-B14F-4D97-AF65-F5344CB8AC3E}">
        <p14:creationId xmlns:p14="http://schemas.microsoft.com/office/powerpoint/2010/main" val="2199104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321" y="223458"/>
            <a:ext cx="10515600" cy="845489"/>
          </a:xfrm>
        </p:spPr>
        <p:txBody>
          <a:bodyPr>
            <a:normAutofit fontScale="90000"/>
          </a:bodyPr>
          <a:lstStyle/>
          <a:p>
            <a:pPr algn="ctr"/>
            <a:r>
              <a:rPr lang="en-US" sz="3600" dirty="0"/>
              <a:t>Do benefits of additional medical expenditures exceed their costs? (Almond et al. QJE, 2010)</a:t>
            </a:r>
          </a:p>
        </p:txBody>
      </p:sp>
      <p:sp>
        <p:nvSpPr>
          <p:cNvPr id="3" name="Content Placeholder 2"/>
          <p:cNvSpPr>
            <a:spLocks noGrp="1"/>
          </p:cNvSpPr>
          <p:nvPr>
            <p:ph idx="1"/>
          </p:nvPr>
        </p:nvSpPr>
        <p:spPr>
          <a:xfrm>
            <a:off x="746975" y="1416676"/>
            <a:ext cx="10606825" cy="5022761"/>
          </a:xfrm>
        </p:spPr>
        <p:txBody>
          <a:bodyPr>
            <a:normAutofit fontScale="85000" lnSpcReduction="10000"/>
          </a:bodyPr>
          <a:lstStyle/>
          <a:p>
            <a:r>
              <a:rPr lang="en-US" dirty="0"/>
              <a:t>RDD allows to compare health outcomes and medical treatment provision for newborns on either side of the very low birth weight threshold at 1,500 grams</a:t>
            </a:r>
          </a:p>
          <a:p>
            <a:r>
              <a:rPr lang="en-US" dirty="0"/>
              <a:t>Study finds that newborns with birth weights just below 1,500 grams have </a:t>
            </a:r>
            <a:r>
              <a:rPr lang="en-US" i="1" dirty="0"/>
              <a:t>lower</a:t>
            </a:r>
            <a:r>
              <a:rPr lang="en-US" dirty="0"/>
              <a:t> one-year mortality rates than do newborns with birth weights just above this cutoff, even though mortality risk tends to decrease with birth weight</a:t>
            </a:r>
          </a:p>
          <a:p>
            <a:r>
              <a:rPr lang="en-US" dirty="0"/>
              <a:t>One-year mortality falls by approximately one percentage point as birth weight crosses 1,500 grams from above</a:t>
            </a:r>
          </a:p>
          <a:p>
            <a:r>
              <a:rPr lang="en-US" dirty="0"/>
              <a:t>Infants with birth weight &lt; 1,500 grams receive more medical treatment and their hospital costs higher by $4,000 relative to mean hospital costs of $40,000 for infants with birth weight just above 1,500 grams</a:t>
            </a:r>
          </a:p>
          <a:p>
            <a:r>
              <a:rPr lang="en-US" dirty="0"/>
              <a:t>Assuming observed medical spending fully captures the impact of the “very low birth weight” designation on mortality, the study estimates suggest that the cost of saving a statistical life of a newborn with birth weight near 1,500 grams is on the order of $550,000 in 2006 dollars</a:t>
            </a:r>
          </a:p>
          <a:p>
            <a:endParaRPr lang="en-US" dirty="0"/>
          </a:p>
        </p:txBody>
      </p:sp>
    </p:spTree>
    <p:extLst>
      <p:ext uri="{BB962C8B-B14F-4D97-AF65-F5344CB8AC3E}">
        <p14:creationId xmlns:p14="http://schemas.microsoft.com/office/powerpoint/2010/main" val="4221634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17025" cy="1325563"/>
          </a:xfrm>
        </p:spPr>
        <p:txBody>
          <a:bodyPr>
            <a:normAutofit/>
          </a:bodyPr>
          <a:lstStyle/>
          <a:p>
            <a:r>
              <a:rPr lang="en-US" dirty="0"/>
              <a:t>Economic impact of unionization </a:t>
            </a:r>
            <a:r>
              <a:rPr lang="en-US" altLang="en-US" dirty="0"/>
              <a:t>(</a:t>
            </a:r>
            <a:r>
              <a:rPr lang="en-US" altLang="en-US" dirty="0" err="1"/>
              <a:t>DiNardo</a:t>
            </a:r>
            <a:r>
              <a:rPr lang="en-US" altLang="en-US" dirty="0"/>
              <a:t> &amp; Lee, QJE 2004)</a:t>
            </a:r>
            <a:endParaRPr lang="en-US" dirty="0"/>
          </a:p>
        </p:txBody>
      </p:sp>
      <p:sp>
        <p:nvSpPr>
          <p:cNvPr id="3" name="Content Placeholder 2"/>
          <p:cNvSpPr>
            <a:spLocks noGrp="1"/>
          </p:cNvSpPr>
          <p:nvPr>
            <p:ph idx="1"/>
          </p:nvPr>
        </p:nvSpPr>
        <p:spPr/>
        <p:txBody>
          <a:bodyPr>
            <a:normAutofit/>
          </a:bodyPr>
          <a:lstStyle/>
          <a:p>
            <a:pPr marL="228600" lvl="1">
              <a:spcBef>
                <a:spcPts val="1000"/>
              </a:spcBef>
            </a:pPr>
            <a:r>
              <a:rPr lang="en-US" dirty="0"/>
              <a:t>Estimation of economic impacts of unionization is difficult due to selection bias</a:t>
            </a:r>
          </a:p>
          <a:p>
            <a:pPr marL="228600" lvl="1">
              <a:spcBef>
                <a:spcPts val="1000"/>
              </a:spcBef>
            </a:pPr>
            <a:r>
              <a:rPr lang="en-US" dirty="0"/>
              <a:t>Unions could organize at highly profitable enterprises that are more likely to grow and pay higher wages</a:t>
            </a:r>
          </a:p>
          <a:p>
            <a:pPr marL="228600" lvl="1">
              <a:spcBef>
                <a:spcPts val="1000"/>
              </a:spcBef>
            </a:pPr>
            <a:r>
              <a:rPr lang="en-US" sz="2800" dirty="0"/>
              <a:t>Union elections</a:t>
            </a:r>
            <a:endParaRPr lang="en-US" altLang="en-US" sz="2800" dirty="0"/>
          </a:p>
          <a:p>
            <a:pPr lvl="1"/>
            <a:r>
              <a:rPr lang="en-US" altLang="en-US" dirty="0"/>
              <a:t>If employers want to unionize, board holds election</a:t>
            </a:r>
          </a:p>
          <a:p>
            <a:pPr lvl="1"/>
            <a:r>
              <a:rPr lang="en-US" altLang="en-US" dirty="0"/>
              <a:t>50% or less means the employer doesn’t have to recognize the union, and </a:t>
            </a:r>
          </a:p>
          <a:p>
            <a:pPr lvl="1"/>
            <a:r>
              <a:rPr lang="en-US" altLang="en-US" dirty="0"/>
              <a:t>50% + 1 means the employer is required to “bargain in good faith” with the union</a:t>
            </a:r>
          </a:p>
          <a:p>
            <a:r>
              <a:rPr lang="en-US" dirty="0"/>
              <a:t>Multiple establishment-level datasets that represent establishments that faced organizing drives in the United States during 1984-1999 </a:t>
            </a:r>
          </a:p>
          <a:p>
            <a:pPr lvl="1"/>
            <a:endParaRPr lang="en-US" altLang="en-US" dirty="0"/>
          </a:p>
        </p:txBody>
      </p:sp>
    </p:spTree>
    <p:extLst>
      <p:ext uri="{BB962C8B-B14F-4D97-AF65-F5344CB8AC3E}">
        <p14:creationId xmlns:p14="http://schemas.microsoft.com/office/powerpoint/2010/main" val="34845454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898171" cy="1325563"/>
          </a:xfrm>
        </p:spPr>
        <p:txBody>
          <a:bodyPr/>
          <a:lstStyle/>
          <a:p>
            <a:r>
              <a:rPr lang="en-US" dirty="0"/>
              <a:t>Economic impact of unionization </a:t>
            </a:r>
            <a:r>
              <a:rPr lang="en-US" altLang="en-US" dirty="0" err="1"/>
              <a:t>DiNardo</a:t>
            </a:r>
            <a:r>
              <a:rPr lang="en-US" altLang="en-US" dirty="0"/>
              <a:t> &amp; Lee, QJE 2004 (cont.)</a:t>
            </a:r>
            <a:endParaRPr lang="en-US" dirty="0"/>
          </a:p>
        </p:txBody>
      </p:sp>
      <p:sp>
        <p:nvSpPr>
          <p:cNvPr id="3" name="Content Placeholder 2"/>
          <p:cNvSpPr>
            <a:spLocks noGrp="1"/>
          </p:cNvSpPr>
          <p:nvPr>
            <p:ph idx="1"/>
          </p:nvPr>
        </p:nvSpPr>
        <p:spPr/>
        <p:txBody>
          <a:bodyPr>
            <a:normAutofit/>
          </a:bodyPr>
          <a:lstStyle/>
          <a:p>
            <a:pPr marL="228600" lvl="1">
              <a:spcBef>
                <a:spcPts val="1000"/>
              </a:spcBef>
            </a:pPr>
            <a:r>
              <a:rPr lang="en-US" sz="2800" dirty="0"/>
              <a:t>The paper applies RD design to estimate the impact of unionization on business survival, employment, output, productivity, and wages</a:t>
            </a:r>
          </a:p>
          <a:p>
            <a:r>
              <a:rPr lang="en-US" dirty="0"/>
              <a:t>Paper essentially compares outcomes for employers where unions barely won the election with those where the unions barely lost</a:t>
            </a:r>
          </a:p>
          <a:p>
            <a:r>
              <a:rPr lang="en-US" dirty="0"/>
              <a:t>The analysis finds small impacts on all outcomes</a:t>
            </a:r>
          </a:p>
          <a:p>
            <a:r>
              <a:rPr lang="en-US" dirty="0"/>
              <a:t>The results suggest that-at least in the study period-the legal mandate that requires the employer to bargain with a certified union has had little economic impact</a:t>
            </a:r>
          </a:p>
          <a:p>
            <a:pPr lvl="1"/>
            <a:endParaRPr lang="en-US" altLang="en-US" dirty="0"/>
          </a:p>
          <a:p>
            <a:endParaRPr lang="en-US" dirty="0"/>
          </a:p>
        </p:txBody>
      </p:sp>
    </p:spTree>
    <p:extLst>
      <p:ext uri="{BB962C8B-B14F-4D97-AF65-F5344CB8AC3E}">
        <p14:creationId xmlns:p14="http://schemas.microsoft.com/office/powerpoint/2010/main" val="3913731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class size on test scores (Angrist &amp; Levy, QJE 1999)</a:t>
            </a:r>
          </a:p>
        </p:txBody>
      </p:sp>
      <p:sp>
        <p:nvSpPr>
          <p:cNvPr id="3" name="Content Placeholder 2"/>
          <p:cNvSpPr>
            <a:spLocks noGrp="1"/>
          </p:cNvSpPr>
          <p:nvPr>
            <p:ph idx="1"/>
          </p:nvPr>
        </p:nvSpPr>
        <p:spPr/>
        <p:txBody>
          <a:bodyPr>
            <a:normAutofit fontScale="70000" lnSpcReduction="20000"/>
          </a:bodyPr>
          <a:lstStyle/>
          <a:p>
            <a:r>
              <a:rPr lang="en-US" dirty="0"/>
              <a:t>Fuzzy RD design is used to estimate the effects of class size on student’s test scores</a:t>
            </a:r>
          </a:p>
          <a:p>
            <a:r>
              <a:rPr lang="en-US" dirty="0"/>
              <a:t>School class size- Maimonides’ rule</a:t>
            </a:r>
          </a:p>
          <a:p>
            <a:pPr lvl="1"/>
            <a:r>
              <a:rPr lang="en-US" altLang="en-US" dirty="0"/>
              <a:t>No more than 40 kids in a class in Israel</a:t>
            </a:r>
          </a:p>
          <a:p>
            <a:pPr lvl="1"/>
            <a:r>
              <a:rPr lang="en-US" altLang="en-US" dirty="0"/>
              <a:t>40 kids in school means 40 kids per class</a:t>
            </a:r>
          </a:p>
          <a:p>
            <a:pPr lvl="1"/>
            <a:r>
              <a:rPr lang="en-US" altLang="en-US" dirty="0"/>
              <a:t>41 kids means two classes with 20 and 21 kids</a:t>
            </a:r>
          </a:p>
          <a:p>
            <a:r>
              <a:rPr lang="en-US" dirty="0"/>
              <a:t>Multiple discontinuities: causal variable of interest, class size, takes on many values</a:t>
            </a:r>
          </a:p>
          <a:p>
            <a:r>
              <a:rPr lang="en-US" dirty="0"/>
              <a:t>Nonlinear relationship between the local number of students and the class size predicted by Maimonides' rule to estimate the impact of class size on student performance, and evaluate the effect of being just below the number of students for whom an additional teacher would be brought up, and of being just above this number</a:t>
            </a:r>
            <a:endParaRPr lang="en-US" dirty="0"/>
          </a:p>
          <a:p>
            <a:r>
              <a:rPr lang="en-US" dirty="0"/>
              <a:t>First stage exploits jumps in average class size</a:t>
            </a:r>
          </a:p>
          <a:p>
            <a:r>
              <a:rPr lang="en-US" dirty="0"/>
              <a:t>Finding: smaller class size increases test scores </a:t>
            </a:r>
          </a:p>
          <a:p>
            <a:r>
              <a:rPr lang="en-US" dirty="0"/>
              <a:t>The results have shown highly irregular patterns in class size that are precisely mirrored in student achievement: a reduction in predicted class size of ten students is associated with a 0.25 </a:t>
            </a:r>
            <a:r>
              <a:rPr lang="en-US" dirty="0">
                <a:hlinkClick r:id="rId2" tooltip="Standard deviation"/>
              </a:rPr>
              <a:t>standard deviation</a:t>
            </a:r>
            <a:r>
              <a:rPr lang="en-US" dirty="0"/>
              <a:t> increase in fifth-graders' test scores</a:t>
            </a:r>
            <a:r>
              <a:rPr lang="en-US" dirty="0"/>
              <a:t>  </a:t>
            </a:r>
          </a:p>
        </p:txBody>
      </p:sp>
    </p:spTree>
    <p:extLst>
      <p:ext uri="{BB962C8B-B14F-4D97-AF65-F5344CB8AC3E}">
        <p14:creationId xmlns:p14="http://schemas.microsoft.com/office/powerpoint/2010/main" val="881219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082638"/>
          </a:xfrm>
        </p:spPr>
        <p:txBody>
          <a:bodyPr>
            <a:normAutofit fontScale="90000"/>
          </a:bodyPr>
          <a:lstStyle/>
          <a:p>
            <a:pPr marL="0" indent="0"/>
            <a:r>
              <a:rPr lang="en-US" dirty="0"/>
              <a:t>… when you start exercising those rules, all sorts of processes start to happen and you start to find out all sorts of stuff about people…. It’s just a way of thinking about a problem, which let’s the shape of the problem begin to emerge. The more rules, the more arbitrary they are, the better.</a:t>
            </a:r>
            <a:br>
              <a:rPr lang="en-US" dirty="0"/>
            </a:br>
            <a:r>
              <a:rPr lang="en-US" dirty="0"/>
              <a:t> </a:t>
            </a:r>
            <a:br>
              <a:rPr lang="en-US" dirty="0"/>
            </a:br>
            <a:r>
              <a:rPr lang="en-US" dirty="0"/>
              <a:t>			Douglas Adams, </a:t>
            </a:r>
            <a:r>
              <a:rPr lang="en-US" i="1" dirty="0"/>
              <a:t>Mostly Harmless</a:t>
            </a:r>
            <a:endParaRPr lang="en-US" dirty="0"/>
          </a:p>
        </p:txBody>
      </p:sp>
    </p:spTree>
    <p:extLst>
      <p:ext uri="{BB962C8B-B14F-4D97-AF65-F5344CB8AC3E}">
        <p14:creationId xmlns:p14="http://schemas.microsoft.com/office/powerpoint/2010/main" val="4074859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RD examples from literature (cont.)</a:t>
            </a:r>
          </a:p>
        </p:txBody>
      </p:sp>
      <p:sp>
        <p:nvSpPr>
          <p:cNvPr id="3" name="Content Placeholder 2"/>
          <p:cNvSpPr>
            <a:spLocks noGrp="1"/>
          </p:cNvSpPr>
          <p:nvPr>
            <p:ph idx="1"/>
          </p:nvPr>
        </p:nvSpPr>
        <p:spPr/>
        <p:txBody>
          <a:bodyPr/>
          <a:lstStyle/>
          <a:p>
            <a:r>
              <a:rPr lang="en-US" dirty="0"/>
              <a:t>Anderson and </a:t>
            </a:r>
            <a:r>
              <a:rPr lang="en-US" dirty="0" err="1"/>
              <a:t>Magruder</a:t>
            </a:r>
            <a:r>
              <a:rPr lang="en-US" dirty="0"/>
              <a:t> (2012) and Lucas (2012)</a:t>
            </a:r>
          </a:p>
          <a:p>
            <a:pPr lvl="1"/>
            <a:r>
              <a:rPr lang="en-US" dirty="0"/>
              <a:t>Yelp.com ratings have an underlying continuous score</a:t>
            </a:r>
          </a:p>
          <a:p>
            <a:pPr lvl="1"/>
            <a:r>
              <a:rPr lang="en-US" dirty="0"/>
              <a:t>Distribution determines cutoff points for 1 to 5 stars</a:t>
            </a:r>
          </a:p>
          <a:p>
            <a:pPr lvl="1"/>
            <a:r>
              <a:rPr lang="en-US" dirty="0"/>
              <a:t>Effect of an extra star on future reservations and revenue</a:t>
            </a:r>
          </a:p>
          <a:p>
            <a:r>
              <a:rPr lang="en-US" dirty="0"/>
              <a:t>Anderson et al. (2012)</a:t>
            </a:r>
          </a:p>
          <a:p>
            <a:pPr lvl="1"/>
            <a:r>
              <a:rPr lang="en-US" dirty="0"/>
              <a:t>Young adults lose their health insurance as they age (older than 18 and in college but different after ACA)</a:t>
            </a:r>
          </a:p>
          <a:p>
            <a:pPr lvl="1"/>
            <a:r>
              <a:rPr lang="en-US" dirty="0"/>
              <a:t>Age changes the probability of having health insurance (fuzzy design)</a:t>
            </a:r>
          </a:p>
        </p:txBody>
      </p:sp>
    </p:spTree>
    <p:extLst>
      <p:ext uri="{BB962C8B-B14F-4D97-AF65-F5344CB8AC3E}">
        <p14:creationId xmlns:p14="http://schemas.microsoft.com/office/powerpoint/2010/main" val="3342953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Paper by </a:t>
            </a:r>
            <a:r>
              <a:rPr lang="it-IT" dirty="0"/>
              <a:t>Raffaello Bronzini and Eleonora Iachini (AEJ: Economic Policy, 2014)</a:t>
            </a:r>
            <a:endParaRPr lang="en-US" dirty="0"/>
          </a:p>
        </p:txBody>
      </p:sp>
      <p:sp>
        <p:nvSpPr>
          <p:cNvPr id="3" name="Content Placeholder 2"/>
          <p:cNvSpPr>
            <a:spLocks noGrp="1"/>
          </p:cNvSpPr>
          <p:nvPr>
            <p:ph idx="1"/>
          </p:nvPr>
        </p:nvSpPr>
        <p:spPr/>
        <p:txBody>
          <a:bodyPr>
            <a:normAutofit/>
          </a:bodyPr>
          <a:lstStyle/>
          <a:p>
            <a:r>
              <a:rPr lang="en-US" dirty="0"/>
              <a:t>The paper uses sharp RDD to evaluate a unique R&amp;D subsidy program implemented in northern Italy</a:t>
            </a:r>
          </a:p>
          <a:p>
            <a:r>
              <a:rPr lang="en-US" dirty="0"/>
              <a:t>Firms were invited to submit proposals for new projects and only those which scored above a certain threshold received the subsidy. </a:t>
            </a:r>
          </a:p>
          <a:p>
            <a:r>
              <a:rPr lang="en-US" dirty="0"/>
              <a:t>It compares the investment spending of subsidized firms with that of unsubsidized firms</a:t>
            </a:r>
          </a:p>
        </p:txBody>
      </p:sp>
    </p:spTree>
    <p:extLst>
      <p:ext uri="{BB962C8B-B14F-4D97-AF65-F5344CB8AC3E}">
        <p14:creationId xmlns:p14="http://schemas.microsoft.com/office/powerpoint/2010/main" val="31514733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questions in empirical research </a:t>
            </a:r>
          </a:p>
        </p:txBody>
      </p:sp>
      <p:sp>
        <p:nvSpPr>
          <p:cNvPr id="3" name="Content Placeholder 2"/>
          <p:cNvSpPr>
            <a:spLocks noGrp="1"/>
          </p:cNvSpPr>
          <p:nvPr>
            <p:ph idx="1"/>
          </p:nvPr>
        </p:nvSpPr>
        <p:spPr/>
        <p:txBody>
          <a:bodyPr/>
          <a:lstStyle/>
          <a:p>
            <a:r>
              <a:rPr lang="en-US" dirty="0"/>
              <a:t>What is the policy question?</a:t>
            </a:r>
          </a:p>
          <a:p>
            <a:r>
              <a:rPr lang="en-US" dirty="0"/>
              <a:t>What is the causal relationship of interest?</a:t>
            </a:r>
          </a:p>
          <a:p>
            <a:r>
              <a:rPr lang="en-US" dirty="0"/>
              <a:t>What is the dependent variable and how is it measured?</a:t>
            </a:r>
          </a:p>
          <a:p>
            <a:r>
              <a:rPr lang="en-US" dirty="0"/>
              <a:t>What is (are) the key independent variable(s)?</a:t>
            </a:r>
          </a:p>
          <a:p>
            <a:r>
              <a:rPr lang="en-US" dirty="0"/>
              <a:t>What is the data source?  </a:t>
            </a:r>
          </a:p>
          <a:p>
            <a:r>
              <a:rPr lang="en-US" dirty="0"/>
              <a:t>What is the identification strategy?</a:t>
            </a:r>
          </a:p>
          <a:p>
            <a:r>
              <a:rPr lang="en-US" dirty="0"/>
              <a:t>What is the mode of statistical inference?</a:t>
            </a:r>
          </a:p>
          <a:p>
            <a:r>
              <a:rPr lang="en-US" dirty="0"/>
              <a:t>What are the main findings?</a:t>
            </a:r>
          </a:p>
        </p:txBody>
      </p:sp>
    </p:spTree>
    <p:extLst>
      <p:ext uri="{BB962C8B-B14F-4D97-AF65-F5344CB8AC3E}">
        <p14:creationId xmlns:p14="http://schemas.microsoft.com/office/powerpoint/2010/main" val="35063035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 question</a:t>
            </a:r>
          </a:p>
        </p:txBody>
      </p:sp>
      <p:sp>
        <p:nvSpPr>
          <p:cNvPr id="3" name="Content Placeholder 2"/>
          <p:cNvSpPr>
            <a:spLocks noGrp="1"/>
          </p:cNvSpPr>
          <p:nvPr>
            <p:ph idx="1"/>
          </p:nvPr>
        </p:nvSpPr>
        <p:spPr>
          <a:xfrm>
            <a:off x="838200" y="1690688"/>
            <a:ext cx="10515600" cy="4766673"/>
          </a:xfrm>
        </p:spPr>
        <p:txBody>
          <a:bodyPr>
            <a:normAutofit fontScale="85000" lnSpcReduction="20000"/>
          </a:bodyPr>
          <a:lstStyle/>
          <a:p>
            <a:r>
              <a:rPr lang="en-US" dirty="0"/>
              <a:t>Governments spend substantial financial resources to support private R&amp;D activities</a:t>
            </a:r>
          </a:p>
          <a:p>
            <a:pPr lvl="1"/>
            <a:r>
              <a:rPr lang="en-US" dirty="0"/>
              <a:t>Direct government funding of private R&amp;D in OCED countries amounts about 0.1% of GDP ($16.5 trillion), excluding tax incentives – $16.5 billion</a:t>
            </a:r>
          </a:p>
          <a:p>
            <a:r>
              <a:rPr lang="en-US" dirty="0"/>
              <a:t>Economic rationale</a:t>
            </a:r>
          </a:p>
          <a:p>
            <a:pPr lvl="1"/>
            <a:r>
              <a:rPr lang="en-US" dirty="0"/>
              <a:t>Market failure</a:t>
            </a:r>
          </a:p>
          <a:p>
            <a:pPr lvl="1"/>
            <a:r>
              <a:rPr lang="en-US" dirty="0"/>
              <a:t>Liquidity constraints</a:t>
            </a:r>
          </a:p>
          <a:p>
            <a:r>
              <a:rPr lang="en-US" dirty="0"/>
              <a:t>Do R&amp;D investment subsidies actually work, i.e., increase private R&amp;D expenditures?</a:t>
            </a:r>
          </a:p>
          <a:p>
            <a:r>
              <a:rPr lang="en-US" dirty="0"/>
              <a:t>In theory, public subsidies are expected to increase private R&amp;D investment by reducing the cost of capital and increasing expected investment profitability   </a:t>
            </a:r>
          </a:p>
          <a:p>
            <a:pPr lvl="1"/>
            <a:r>
              <a:rPr lang="en-US" dirty="0"/>
              <a:t>Inframarginal versus marginal projects</a:t>
            </a:r>
          </a:p>
          <a:p>
            <a:r>
              <a:rPr lang="en-US" dirty="0"/>
              <a:t>Empirical research yield mixed results  </a:t>
            </a:r>
          </a:p>
          <a:p>
            <a:r>
              <a:rPr lang="en-US" dirty="0"/>
              <a:t>Do benefits of additional government expenditures on investment subsidies exceed their costs?</a:t>
            </a:r>
          </a:p>
        </p:txBody>
      </p:sp>
    </p:spTree>
    <p:extLst>
      <p:ext uri="{BB962C8B-B14F-4D97-AF65-F5344CB8AC3E}">
        <p14:creationId xmlns:p14="http://schemas.microsoft.com/office/powerpoint/2010/main" val="5298111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a:t>
            </a:r>
          </a:p>
        </p:txBody>
      </p:sp>
      <p:sp>
        <p:nvSpPr>
          <p:cNvPr id="3" name="Content Placeholder 2"/>
          <p:cNvSpPr>
            <a:spLocks noGrp="1"/>
          </p:cNvSpPr>
          <p:nvPr>
            <p:ph idx="1"/>
          </p:nvPr>
        </p:nvSpPr>
        <p:spPr/>
        <p:txBody>
          <a:bodyPr>
            <a:normAutofit/>
          </a:bodyPr>
          <a:lstStyle/>
          <a:p>
            <a:r>
              <a:rPr lang="en-US" dirty="0"/>
              <a:t>“Regional Program for Industrial Research, Innovation and Technological Transfer” implemented in Emilia-Romagna (Italy)</a:t>
            </a:r>
          </a:p>
          <a:p>
            <a:r>
              <a:rPr lang="en-US" dirty="0"/>
              <a:t>The regional government subsidizes the R&amp;D expenditure of eligible firms through grants, the grant may cover up to</a:t>
            </a:r>
          </a:p>
          <a:p>
            <a:pPr lvl="1"/>
            <a:r>
              <a:rPr lang="en-US" dirty="0"/>
              <a:t>50% of the costs of industrial research projects</a:t>
            </a:r>
          </a:p>
          <a:p>
            <a:pPr lvl="1"/>
            <a:r>
              <a:rPr lang="en-US" dirty="0"/>
              <a:t>25% for precompetitive development projects; the 25% limit is extended by an additional 10% if applicants are SMEs</a:t>
            </a:r>
          </a:p>
          <a:p>
            <a:r>
              <a:rPr lang="en-US" dirty="0"/>
              <a:t>The maximum grant per project is €250,000</a:t>
            </a:r>
          </a:p>
          <a:p>
            <a:r>
              <a:rPr lang="en-US" dirty="0"/>
              <a:t>Duration of the investment is from 12 to 24 months</a:t>
            </a:r>
          </a:p>
        </p:txBody>
      </p:sp>
    </p:spTree>
    <p:extLst>
      <p:ext uri="{BB962C8B-B14F-4D97-AF65-F5344CB8AC3E}">
        <p14:creationId xmlns:p14="http://schemas.microsoft.com/office/powerpoint/2010/main" val="1037336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3060" y="254525"/>
            <a:ext cx="11274458" cy="1150070"/>
          </a:xfrm>
        </p:spPr>
        <p:txBody>
          <a:bodyPr>
            <a:normAutofit fontScale="90000"/>
          </a:bodyPr>
          <a:lstStyle/>
          <a:p>
            <a:r>
              <a:rPr lang="en-US" sz="4000" dirty="0"/>
              <a:t>Causal relationship of interest, dependent and key independent variables</a:t>
            </a:r>
            <a:r>
              <a:rPr lang="en-US" dirty="0"/>
              <a:t> </a:t>
            </a:r>
          </a:p>
        </p:txBody>
      </p:sp>
      <p:sp>
        <p:nvSpPr>
          <p:cNvPr id="6" name="Content Placeholder 5"/>
          <p:cNvSpPr>
            <a:spLocks noGrp="1"/>
          </p:cNvSpPr>
          <p:nvPr>
            <p:ph idx="1"/>
          </p:nvPr>
        </p:nvSpPr>
        <p:spPr>
          <a:xfrm>
            <a:off x="311086" y="1584100"/>
            <a:ext cx="11406432" cy="5099503"/>
          </a:xfrm>
        </p:spPr>
        <p:txBody>
          <a:bodyPr>
            <a:normAutofit fontScale="92500" lnSpcReduction="10000"/>
          </a:bodyPr>
          <a:lstStyle/>
          <a:p>
            <a:r>
              <a:rPr lang="en-US" dirty="0"/>
              <a:t>Relationship between government R&amp;D subsidies and private R&amp;D activity (expenditures) </a:t>
            </a:r>
            <a:endParaRPr lang="en-US" dirty="0"/>
          </a:p>
          <a:p>
            <a:r>
              <a:rPr lang="en-US" dirty="0"/>
              <a:t>Dependent variable </a:t>
            </a:r>
          </a:p>
          <a:p>
            <a:pPr lvl="1"/>
            <a:r>
              <a:rPr lang="en-US" dirty="0"/>
              <a:t>Natural candidate would be R&amp;D investment, but not available</a:t>
            </a:r>
          </a:p>
          <a:p>
            <a:pPr lvl="1"/>
            <a:r>
              <a:rPr lang="en-US" dirty="0"/>
              <a:t>Net investment calculated from the balance-sheet data as annual differences in tangible or intangible assets net of amortization</a:t>
            </a:r>
          </a:p>
          <a:p>
            <a:r>
              <a:rPr lang="en-US" dirty="0"/>
              <a:t>Key independent variables</a:t>
            </a:r>
          </a:p>
          <a:p>
            <a:pPr lvl="1"/>
            <a:r>
              <a:rPr lang="en-US" dirty="0"/>
              <a:t>Binary treatment variable for an R&amp;D subsidy</a:t>
            </a:r>
          </a:p>
          <a:p>
            <a:pPr lvl="1"/>
            <a:r>
              <a:rPr lang="en-US" dirty="0"/>
              <a:t>Score – total 100 points</a:t>
            </a:r>
          </a:p>
          <a:p>
            <a:pPr lvl="2"/>
            <a:r>
              <a:rPr lang="en-US" sz="2200" dirty="0"/>
              <a:t>technological and scientific (max. 45 points)</a:t>
            </a:r>
          </a:p>
          <a:p>
            <a:pPr lvl="2"/>
            <a:r>
              <a:rPr lang="en-US" sz="2200" dirty="0"/>
              <a:t>financial and economic (max. 20 points)</a:t>
            </a:r>
          </a:p>
          <a:p>
            <a:pPr lvl="2"/>
            <a:r>
              <a:rPr lang="en-US" sz="2200" dirty="0"/>
              <a:t>managerial (max. 20 points); </a:t>
            </a:r>
          </a:p>
          <a:p>
            <a:pPr lvl="2"/>
            <a:r>
              <a:rPr lang="en-US" sz="2200" dirty="0"/>
              <a:t>regional impact (max. 15 points) </a:t>
            </a:r>
          </a:p>
          <a:p>
            <a:pPr lvl="2"/>
            <a:r>
              <a:rPr lang="en-US" sz="2200" dirty="0"/>
              <a:t>Only projects deemed sufficient in each category and which obtain a total score of at least 75 points receive the grants</a:t>
            </a:r>
          </a:p>
        </p:txBody>
      </p:sp>
    </p:spTree>
    <p:extLst>
      <p:ext uri="{BB962C8B-B14F-4D97-AF65-F5344CB8AC3E}">
        <p14:creationId xmlns:p14="http://schemas.microsoft.com/office/powerpoint/2010/main" val="1673670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Identification strategy</a:t>
            </a:r>
          </a:p>
        </p:txBody>
      </p:sp>
      <p:sp>
        <p:nvSpPr>
          <p:cNvPr id="3" name="Content Placeholder 2"/>
          <p:cNvSpPr>
            <a:spLocks noGrp="1"/>
          </p:cNvSpPr>
          <p:nvPr>
            <p:ph idx="1"/>
          </p:nvPr>
        </p:nvSpPr>
        <p:spPr/>
        <p:txBody>
          <a:bodyPr>
            <a:normAutofit lnSpcReduction="10000"/>
          </a:bodyPr>
          <a:lstStyle/>
          <a:p>
            <a:r>
              <a:rPr lang="en-US" dirty="0"/>
              <a:t>Goal is to evaluate whether subsidized firms would not have made the same amount of R&amp;D outlays without the grants</a:t>
            </a:r>
          </a:p>
          <a:p>
            <a:r>
              <a:rPr lang="en-US" dirty="0"/>
              <a:t>Subsidized and nonsubsidized firms can differ in terms of unobserved characteristics correlated with the outcome</a:t>
            </a:r>
          </a:p>
          <a:p>
            <a:r>
              <a:rPr lang="en-US" dirty="0"/>
              <a:t>Therefore, the variable identifying recipient firms in empirical analysis can be endogenous</a:t>
            </a:r>
          </a:p>
          <a:p>
            <a:r>
              <a:rPr lang="en-US" dirty="0"/>
              <a:t>To deal with the endogeneity issue, paper exploit the funds’ assignment mechanism </a:t>
            </a:r>
          </a:p>
          <a:p>
            <a:r>
              <a:rPr lang="en-US" dirty="0"/>
              <a:t>Only those receiving a score equal to or above a given threshold (75 out of 100) were awarded grants</a:t>
            </a:r>
          </a:p>
        </p:txBody>
      </p:sp>
    </p:spTree>
    <p:extLst>
      <p:ext uri="{BB962C8B-B14F-4D97-AF65-F5344CB8AC3E}">
        <p14:creationId xmlns:p14="http://schemas.microsoft.com/office/powerpoint/2010/main" val="7343877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Identification strategy (cont.)</a:t>
            </a:r>
          </a:p>
        </p:txBody>
      </p:sp>
      <p:sp>
        <p:nvSpPr>
          <p:cNvPr id="3" name="Content Placeholder 2"/>
          <p:cNvSpPr>
            <a:spLocks noGrp="1"/>
          </p:cNvSpPr>
          <p:nvPr>
            <p:ph idx="1"/>
          </p:nvPr>
        </p:nvSpPr>
        <p:spPr>
          <a:xfrm>
            <a:off x="838199" y="1825625"/>
            <a:ext cx="10585361" cy="4351338"/>
          </a:xfrm>
        </p:spPr>
        <p:txBody>
          <a:bodyPr/>
          <a:lstStyle/>
          <a:p>
            <a:r>
              <a:rPr lang="en-US" dirty="0"/>
              <a:t>The paper applies a sharp RDD comparing the performance of subsidized and nonsubsidized firms with scores close to the threshold</a:t>
            </a:r>
          </a:p>
          <a:p>
            <a:r>
              <a:rPr lang="en-US" dirty="0"/>
              <a:t>By letting the outcome variable be a function of the score, the average treatment effect of the program is assessed through the estimated value of the discontinuity at the threshold</a:t>
            </a:r>
          </a:p>
          <a:p>
            <a:endParaRPr lang="en-US" dirty="0"/>
          </a:p>
        </p:txBody>
      </p:sp>
    </p:spTree>
    <p:extLst>
      <p:ext uri="{BB962C8B-B14F-4D97-AF65-F5344CB8AC3E}">
        <p14:creationId xmlns:p14="http://schemas.microsoft.com/office/powerpoint/2010/main" val="2577985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Empirical specification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endParaRPr lang="en-US" dirty="0"/>
              </a:p>
              <a:p>
                <a:pPr marL="0" indent="0">
                  <a:buNone/>
                </a:pP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𝛽</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𝑇</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𝑇</m:t>
                            </m:r>
                          </m:e>
                          <m:sub>
                            <m:r>
                              <a:rPr lang="en-US" b="0" i="1" smtClean="0">
                                <a:latin typeface="Cambria Math" panose="02040503050406030204" pitchFamily="18" charset="0"/>
                                <a:ea typeface="Cambria Math" panose="02040503050406030204" pitchFamily="18" charset="0"/>
                              </a:rPr>
                              <m:t>𝑖</m:t>
                            </m:r>
                          </m:sub>
                        </m:sSub>
                      </m:e>
                    </m:d>
                    <m:nary>
                      <m:naryPr>
                        <m:chr m:val="∑"/>
                        <m:ctrlPr>
                          <a:rPr lang="en-US" b="0" i="1" smtClean="0">
                            <a:latin typeface="Cambria Math" panose="02040503050406030204" pitchFamily="18" charset="0"/>
                            <a:ea typeface="Cambria Math" panose="02040503050406030204" pitchFamily="18" charset="0"/>
                          </a:rPr>
                        </m:ctrlPr>
                      </m:naryPr>
                      <m:sub>
                        <m:r>
                          <m:rPr>
                            <m:brk m:alnAt="23"/>
                          </m:rPr>
                          <a:rPr lang="en-US" b="0" i="1" smtClean="0">
                            <a:latin typeface="Cambria Math" panose="02040503050406030204" pitchFamily="18" charset="0"/>
                            <a:ea typeface="Cambria Math" panose="02040503050406030204" pitchFamily="18" charset="0"/>
                          </a:rPr>
                          <m:t>𝑝</m:t>
                        </m:r>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ea typeface="Cambria Math" panose="02040503050406030204" pitchFamily="18" charset="0"/>
                          </a:rPr>
                          <m:t>3</m:t>
                        </m:r>
                      </m:sup>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𝛾</m:t>
                            </m:r>
                          </m:e>
                          <m:sub>
                            <m:r>
                              <a:rPr lang="en-US" b="0" i="1" smtClean="0">
                                <a:latin typeface="Cambria Math" panose="02040503050406030204" pitchFamily="18" charset="0"/>
                                <a:ea typeface="Cambria Math" panose="02040503050406030204" pitchFamily="18" charset="0"/>
                              </a:rPr>
                              <m:t>𝑝</m:t>
                            </m:r>
                          </m:sub>
                        </m:sSub>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𝑖</m:t>
                                    </m:r>
                                  </m:sub>
                                </m:sSub>
                              </m:e>
                            </m:d>
                          </m:e>
                          <m:sup>
                            <m:r>
                              <a:rPr lang="en-US" b="0" i="1" smtClean="0">
                                <a:latin typeface="Cambria Math" panose="02040503050406030204" pitchFamily="18" charset="0"/>
                                <a:ea typeface="Cambria Math" panose="02040503050406030204" pitchFamily="18" charset="0"/>
                              </a:rPr>
                              <m:t>𝑝</m:t>
                            </m:r>
                          </m:sup>
                        </m:sSup>
                      </m:e>
                    </m:nary>
                  </m:oMath>
                </a14:m>
                <a:r>
                  <a:rPr lang="en-US" dirty="0"/>
                  <a:t> +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𝑇</m:t>
                        </m:r>
                      </m:e>
                      <m:sub>
                        <m:r>
                          <a:rPr lang="en-US" i="1">
                            <a:latin typeface="Cambria Math" panose="02040503050406030204" pitchFamily="18" charset="0"/>
                            <a:ea typeface="Cambria Math" panose="02040503050406030204" pitchFamily="18" charset="0"/>
                          </a:rPr>
                          <m:t>𝑖</m:t>
                        </m:r>
                      </m:sub>
                    </m:sSub>
                    <m:nary>
                      <m:naryPr>
                        <m:chr m:val="∑"/>
                        <m:ctrlPr>
                          <a:rPr lang="en-US" i="1">
                            <a:latin typeface="Cambria Math" panose="02040503050406030204" pitchFamily="18" charset="0"/>
                            <a:ea typeface="Cambria Math" panose="02040503050406030204" pitchFamily="18" charset="0"/>
                          </a:rPr>
                        </m:ctrlPr>
                      </m:naryPr>
                      <m:sub>
                        <m:r>
                          <m:rPr>
                            <m:brk m:alnAt="23"/>
                          </m:rPr>
                          <a:rPr lang="en-US" i="1">
                            <a:latin typeface="Cambria Math" panose="02040503050406030204" pitchFamily="18" charset="0"/>
                            <a:ea typeface="Cambria Math" panose="02040503050406030204" pitchFamily="18" charset="0"/>
                          </a:rPr>
                          <m:t>𝑝</m:t>
                        </m:r>
                        <m:r>
                          <a:rPr lang="en-US" i="1">
                            <a:latin typeface="Cambria Math" panose="02040503050406030204" pitchFamily="18" charset="0"/>
                            <a:ea typeface="Cambria Math" panose="02040503050406030204" pitchFamily="18" charset="0"/>
                          </a:rPr>
                          <m:t>=1</m:t>
                        </m:r>
                      </m:sub>
                      <m:sup>
                        <m:r>
                          <a:rPr lang="en-US" i="1">
                            <a:latin typeface="Cambria Math" panose="02040503050406030204" pitchFamily="18" charset="0"/>
                            <a:ea typeface="Cambria Math" panose="02040503050406030204" pitchFamily="18" charset="0"/>
                          </a:rPr>
                          <m:t>3</m:t>
                        </m:r>
                      </m:sup>
                      <m:e>
                        <m:sSubSup>
                          <m:sSubSupPr>
                            <m:ctrlPr>
                              <a:rPr lang="en-US" i="1" smtClean="0">
                                <a:latin typeface="Cambria Math" panose="02040503050406030204" pitchFamily="18" charset="0"/>
                                <a:ea typeface="Cambria Math" panose="02040503050406030204" pitchFamily="18" charset="0"/>
                              </a:rPr>
                            </m:ctrlPr>
                          </m:sSubSupPr>
                          <m:e>
                            <m:r>
                              <a:rPr lang="en-US" i="1" smtClean="0">
                                <a:latin typeface="Cambria Math" panose="02040503050406030204" pitchFamily="18" charset="0"/>
                                <a:ea typeface="Cambria Math" panose="02040503050406030204" pitchFamily="18" charset="0"/>
                              </a:rPr>
                              <m:t>𝛾</m:t>
                            </m:r>
                          </m:e>
                          <m:sub>
                            <m:r>
                              <a:rPr lang="en-US" b="0" i="1" smtClean="0">
                                <a:latin typeface="Cambria Math" panose="02040503050406030204" pitchFamily="18" charset="0"/>
                                <a:ea typeface="Cambria Math" panose="02040503050406030204" pitchFamily="18" charset="0"/>
                              </a:rPr>
                              <m:t>𝑝</m:t>
                            </m:r>
                          </m:sub>
                          <m:sup>
                            <m:r>
                              <a:rPr lang="en-US" b="0" i="1" smtClean="0">
                                <a:latin typeface="Cambria Math" panose="02040503050406030204" pitchFamily="18" charset="0"/>
                                <a:ea typeface="Cambria Math" panose="02040503050406030204" pitchFamily="18" charset="0"/>
                              </a:rPr>
                              <m:t>′</m:t>
                            </m:r>
                          </m:sup>
                        </m:sSub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e>
                          <m:sup>
                            <m:r>
                              <a:rPr lang="en-US" i="1">
                                <a:latin typeface="Cambria Math" panose="02040503050406030204" pitchFamily="18" charset="0"/>
                                <a:ea typeface="Cambria Math" panose="02040503050406030204" pitchFamily="18" charset="0"/>
                              </a:rPr>
                              <m:t>𝑝</m:t>
                            </m:r>
                          </m:sup>
                        </m:sSup>
                      </m:e>
                    </m:nary>
                    <m:r>
                      <a:rPr lang="en-US" b="0" i="1" smtClean="0">
                        <a:latin typeface="Cambria Math" panose="02040503050406030204" pitchFamily="18" charset="0"/>
                        <a:ea typeface="Cambria Math" panose="02040503050406030204" pitchFamily="18" charset="0"/>
                      </a:rPr>
                      <m:t> </m:t>
                    </m:r>
                  </m:oMath>
                </a14:m>
                <a:r>
                  <a:rPr lang="en-US" dirty="0"/>
                  <a:t>+</a:t>
                </a:r>
                <a14:m>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 </m:t>
                        </m:r>
                        <m:r>
                          <a:rPr lang="en-US" i="1" dirty="0" smtClean="0">
                            <a:latin typeface="Cambria Math" panose="02040503050406030204" pitchFamily="18" charset="0"/>
                            <a:ea typeface="Cambria Math" panose="02040503050406030204" pitchFamily="18" charset="0"/>
                          </a:rPr>
                          <m:t>𝜀</m:t>
                        </m:r>
                      </m:e>
                      <m:sub>
                        <m:r>
                          <a:rPr lang="en-US" b="0" i="1" dirty="0" smtClean="0">
                            <a:latin typeface="Cambria Math" panose="02040503050406030204" pitchFamily="18" charset="0"/>
                          </a:rPr>
                          <m:t>𝑖</m:t>
                        </m:r>
                      </m:sub>
                    </m:sSub>
                  </m:oMath>
                </a14:m>
                <a:endParaRPr lang="en-US" dirty="0"/>
              </a:p>
              <a:p>
                <a:pPr marL="0" indent="0">
                  <a:buNone/>
                </a:pPr>
                <a:endParaRPr lang="en-US" dirty="0"/>
              </a:p>
              <a:p>
                <a:pPr marL="0" indent="0">
                  <a:buNone/>
                </a:pPr>
                <a:r>
                  <a:rPr lang="en-US" dirty="0"/>
                  <a:t>where </a:t>
                </a:r>
              </a:p>
              <a:p>
                <a:pPr marL="0" indent="0">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dirty="0"/>
                  <a:t> is the outcome variable; </a:t>
                </a:r>
              </a:p>
              <a:p>
                <a:pPr marL="0" indent="0">
                  <a:buNone/>
                </a:pP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𝑇</m:t>
                        </m:r>
                      </m:e>
                      <m:sub>
                        <m:r>
                          <a:rPr lang="en-US" i="1">
                            <a:latin typeface="Cambria Math" panose="02040503050406030204" pitchFamily="18" charset="0"/>
                            <a:ea typeface="Cambria Math" panose="02040503050406030204" pitchFamily="18" charset="0"/>
                          </a:rPr>
                          <m:t>𝑖</m:t>
                        </m:r>
                      </m:sub>
                    </m:sSub>
                  </m:oMath>
                </a14:m>
                <a:r>
                  <a:rPr lang="en-US" dirty="0"/>
                  <a:t> = 1 if firm </a:t>
                </a:r>
                <a:r>
                  <a:rPr lang="en-US" dirty="0" err="1"/>
                  <a:t>i</a:t>
                </a:r>
                <a:r>
                  <a:rPr lang="en-US" dirty="0"/>
                  <a:t> is subsidized (all firms with score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75) and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𝑇</m:t>
                        </m:r>
                      </m:e>
                      <m:sub>
                        <m:r>
                          <a:rPr lang="en-US" i="1">
                            <a:latin typeface="Cambria Math" panose="02040503050406030204" pitchFamily="18" charset="0"/>
                            <a:ea typeface="Cambria Math" panose="02040503050406030204" pitchFamily="18" charset="0"/>
                          </a:rPr>
                          <m:t>𝑖</m:t>
                        </m:r>
                      </m:sub>
                    </m:sSub>
                  </m:oMath>
                </a14:m>
                <a:r>
                  <a:rPr lang="en-US" dirty="0"/>
                  <a:t> = 0 otherwise; </a:t>
                </a:r>
                <a:endParaRPr lang="en-US" i="1" dirty="0">
                  <a:latin typeface="Cambria Math" panose="02040503050406030204" pitchFamily="18" charset="0"/>
                  <a:ea typeface="Cambria Math" panose="02040503050406030204" pitchFamily="18" charset="0"/>
                </a:endParaRPr>
              </a:p>
              <a:p>
                <a:pPr marL="0" indent="0">
                  <a:buNone/>
                </a:pP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𝑖</m:t>
                        </m:r>
                      </m:sub>
                    </m:sSub>
                  </m:oMath>
                </a14:m>
                <a:r>
                  <a:rPr lang="en-US" dirty="0"/>
                  <a:t> =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𝑆𝑐𝑜𝑟𝑒</m:t>
                        </m:r>
                      </m:e>
                      <m:sub>
                        <m:r>
                          <a:rPr lang="en-US" b="0" i="1" smtClean="0">
                            <a:latin typeface="Cambria Math" panose="02040503050406030204" pitchFamily="18" charset="0"/>
                          </a:rPr>
                          <m:t>𝑖</m:t>
                        </m:r>
                      </m:sub>
                    </m:sSub>
                    <m:r>
                      <a:rPr lang="en-US" b="0" i="1" smtClean="0">
                        <a:latin typeface="Cambria Math" panose="02040503050406030204" pitchFamily="18" charset="0"/>
                      </a:rPr>
                      <m:t>−75</m:t>
                    </m:r>
                  </m:oMath>
                </a14:m>
                <a:r>
                  <a:rPr lang="en-US" dirty="0"/>
                  <a:t>; </a:t>
                </a:r>
              </a:p>
              <a:p>
                <a:pPr marL="0" indent="0">
                  <a:buNone/>
                </a:pP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𝛾</m:t>
                        </m:r>
                      </m:e>
                      <m:sub>
                        <m:r>
                          <a:rPr lang="en-US" i="1">
                            <a:latin typeface="Cambria Math" panose="02040503050406030204" pitchFamily="18" charset="0"/>
                            <a:ea typeface="Cambria Math" panose="02040503050406030204" pitchFamily="18" charset="0"/>
                          </a:rPr>
                          <m:t>𝑝</m:t>
                        </m:r>
                      </m:sub>
                    </m:sSub>
                  </m:oMath>
                </a14:m>
                <a:r>
                  <a:rPr lang="en-US" dirty="0"/>
                  <a:t> and </a:t>
                </a:r>
                <a14:m>
                  <m:oMath xmlns:m="http://schemas.openxmlformats.org/officeDocument/2006/math">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𝛾</m:t>
                        </m:r>
                      </m:e>
                      <m:sub>
                        <m:r>
                          <a:rPr lang="en-US" i="1">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m:t>
                        </m:r>
                      </m:sup>
                    </m:sSubSup>
                  </m:oMath>
                </a14:m>
                <a:r>
                  <a:rPr lang="en-US" dirty="0"/>
                  <a:t> are the parameters of the score function and allowed to be different on the opposite side of the cutoff to allow for heterogeneity of the function across the threshold; </a:t>
                </a:r>
              </a:p>
              <a:p>
                <a:pPr marL="0" indent="0">
                  <a:buNone/>
                </a:pP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ea typeface="Cambria Math" panose="02040503050406030204" pitchFamily="18" charset="0"/>
                          </a:rPr>
                          <m:t>𝜀</m:t>
                        </m:r>
                      </m:e>
                      <m:sub>
                        <m:r>
                          <a:rPr lang="en-US" i="1" dirty="0">
                            <a:latin typeface="Cambria Math" panose="02040503050406030204" pitchFamily="18" charset="0"/>
                          </a:rPr>
                          <m:t>𝑖</m:t>
                        </m:r>
                      </m:sub>
                    </m:sSub>
                  </m:oMath>
                </a14:m>
                <a:r>
                  <a:rPr lang="en-US" dirty="0"/>
                  <a:t> is the random error.</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b="-980"/>
                </a:stretch>
              </a:blipFill>
            </p:spPr>
            <p:txBody>
              <a:bodyPr/>
              <a:lstStyle/>
              <a:p>
                <a:r>
                  <a:rPr lang="en-US">
                    <a:noFill/>
                  </a:rPr>
                  <a:t> </a:t>
                </a:r>
              </a:p>
            </p:txBody>
          </p:sp>
        </mc:Fallback>
      </mc:AlternateContent>
    </p:spTree>
    <p:extLst>
      <p:ext uri="{BB962C8B-B14F-4D97-AF65-F5344CB8AC3E}">
        <p14:creationId xmlns:p14="http://schemas.microsoft.com/office/powerpoint/2010/main" val="22545057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a:t>
            </a:r>
          </a:p>
        </p:txBody>
      </p:sp>
      <p:sp>
        <p:nvSpPr>
          <p:cNvPr id="3" name="Content Placeholder 2"/>
          <p:cNvSpPr>
            <a:spLocks noGrp="1"/>
          </p:cNvSpPr>
          <p:nvPr>
            <p:ph idx="1"/>
          </p:nvPr>
        </p:nvSpPr>
        <p:spPr/>
        <p:txBody>
          <a:bodyPr>
            <a:normAutofit fontScale="92500" lnSpcReduction="20000"/>
          </a:bodyPr>
          <a:lstStyle/>
          <a:p>
            <a:r>
              <a:rPr lang="en-US" dirty="0"/>
              <a:t>Balance sheet data provided by </a:t>
            </a:r>
            <a:r>
              <a:rPr lang="en-US" dirty="0" err="1"/>
              <a:t>Cerved</a:t>
            </a:r>
            <a:r>
              <a:rPr lang="en-US" dirty="0"/>
              <a:t> group, which collects data from all Italian corporations</a:t>
            </a:r>
          </a:p>
          <a:p>
            <a:pPr lvl="1"/>
            <a:r>
              <a:rPr lang="en-US" dirty="0"/>
              <a:t>Start-up costs, R&amp;D and advertising costs, costs of patents, software, and other intellectual property rights, licenses and trademarks, costs of ongoing intangible assets, etc.</a:t>
            </a:r>
          </a:p>
          <a:p>
            <a:r>
              <a:rPr lang="en-US" dirty="0"/>
              <a:t>Administrative data from Emilia-Romagna Region</a:t>
            </a:r>
          </a:p>
          <a:p>
            <a:pPr lvl="1"/>
            <a:r>
              <a:rPr lang="en-US" dirty="0"/>
              <a:t>Name, score, planned investment, grants assigned, subsidies revoked and renunciations</a:t>
            </a:r>
          </a:p>
          <a:p>
            <a:r>
              <a:rPr lang="en-US" dirty="0"/>
              <a:t>Pooled data from two invitations (2004 &amp; 2005)</a:t>
            </a:r>
          </a:p>
          <a:p>
            <a:pPr lvl="1"/>
            <a:r>
              <a:rPr lang="en-US" dirty="0"/>
              <a:t>1246 firms: 557 treated and 689 untreated</a:t>
            </a:r>
          </a:p>
          <a:p>
            <a:pPr lvl="1"/>
            <a:r>
              <a:rPr lang="en-US" dirty="0"/>
              <a:t>411 unsubsidized firms that didn’t receive a score in 2005 were excluded</a:t>
            </a:r>
          </a:p>
          <a:p>
            <a:r>
              <a:rPr lang="en-US" dirty="0"/>
              <a:t>Final sample included 357 industrial (254 treated and 103 untreated) and 111 service firms (61 treated and 50 untreated)     </a:t>
            </a:r>
          </a:p>
        </p:txBody>
      </p:sp>
    </p:spTree>
    <p:extLst>
      <p:ext uri="{BB962C8B-B14F-4D97-AF65-F5344CB8AC3E}">
        <p14:creationId xmlns:p14="http://schemas.microsoft.com/office/powerpoint/2010/main" val="537631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a:xfrm>
            <a:off x="553792" y="1825625"/>
            <a:ext cx="11101588" cy="4351338"/>
          </a:xfrm>
        </p:spPr>
        <p:txBody>
          <a:bodyPr>
            <a:normAutofit fontScale="92500"/>
          </a:bodyPr>
          <a:lstStyle/>
          <a:p>
            <a:r>
              <a:rPr lang="en-US" dirty="0"/>
              <a:t>RDD allows to estimate causal treatment effects in non-experimental settings </a:t>
            </a:r>
          </a:p>
          <a:p>
            <a:r>
              <a:rPr lang="en-US" dirty="0"/>
              <a:t>It exploits precise knowledge of the rules determining treatment</a:t>
            </a:r>
          </a:p>
          <a:p>
            <a:r>
              <a:rPr lang="en-US" dirty="0"/>
              <a:t>Identification is based on the idea that some rules are arbitrary and provide good quasi experiments</a:t>
            </a:r>
          </a:p>
          <a:p>
            <a:r>
              <a:rPr lang="en-US" dirty="0"/>
              <a:t>Randomized variation in RDD is a consequence of agents’ inability to precisely control the assignment variable near the known cutoff point </a:t>
            </a:r>
          </a:p>
          <a:p>
            <a:r>
              <a:rPr lang="en-US" dirty="0"/>
              <a:t>RDD provides very good internal validity but external validity is limited</a:t>
            </a:r>
          </a:p>
          <a:p>
            <a:r>
              <a:rPr lang="en-US" dirty="0"/>
              <a:t>Recent flurry of applied economics research using RDD</a:t>
            </a:r>
          </a:p>
          <a:p>
            <a:pPr lvl="1"/>
            <a:r>
              <a:rPr lang="en-US" dirty="0"/>
              <a:t>Seemingly mild assumptions (Hahn, Todd, and van der </a:t>
            </a:r>
            <a:r>
              <a:rPr lang="en-US" dirty="0" err="1"/>
              <a:t>Klaauw</a:t>
            </a:r>
            <a:r>
              <a:rPr lang="en-US" dirty="0"/>
              <a:t> 2001)</a:t>
            </a:r>
          </a:p>
          <a:p>
            <a:pPr lvl="1"/>
            <a:r>
              <a:rPr lang="en-US" dirty="0"/>
              <a:t>More credible than other non-experimental identification strategies (Lee 2008) </a:t>
            </a:r>
          </a:p>
          <a:p>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072518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Estimation</a:t>
            </a:r>
          </a:p>
        </p:txBody>
      </p:sp>
      <p:sp>
        <p:nvSpPr>
          <p:cNvPr id="3" name="Content Placeholder 2"/>
          <p:cNvSpPr>
            <a:spLocks noGrp="1"/>
          </p:cNvSpPr>
          <p:nvPr>
            <p:ph idx="1"/>
          </p:nvPr>
        </p:nvSpPr>
        <p:spPr/>
        <p:txBody>
          <a:bodyPr>
            <a:normAutofit/>
          </a:bodyPr>
          <a:lstStyle/>
          <a:p>
            <a:r>
              <a:rPr lang="en-US" dirty="0"/>
              <a:t>First, a third order polynomial model was estimated on the full sample</a:t>
            </a:r>
          </a:p>
          <a:p>
            <a:r>
              <a:rPr lang="en-US" dirty="0"/>
              <a:t>Second, equation was estimated through local regressions around the cutoff point using two different sample windows</a:t>
            </a:r>
          </a:p>
          <a:p>
            <a:pPr lvl="1"/>
            <a:r>
              <a:rPr lang="en-US" dirty="0"/>
              <a:t>Firms with scores between 52 and 80 (50% of the baseline sample)</a:t>
            </a:r>
          </a:p>
          <a:p>
            <a:pPr lvl="1"/>
            <a:r>
              <a:rPr lang="en-US" dirty="0"/>
              <a:t>Firms with scores between 66 and 78 (35% of the baseline sample)</a:t>
            </a:r>
          </a:p>
          <a:p>
            <a:r>
              <a:rPr lang="en-US" dirty="0"/>
              <a:t>Third, paper estimated the discontinuity using other nonparametric techniques, namely the kernel regressions using two bandwidths, 30 and 15 points of the score</a:t>
            </a:r>
          </a:p>
        </p:txBody>
      </p:sp>
    </p:spTree>
    <p:extLst>
      <p:ext uri="{BB962C8B-B14F-4D97-AF65-F5344CB8AC3E}">
        <p14:creationId xmlns:p14="http://schemas.microsoft.com/office/powerpoint/2010/main" val="14109509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Estimation (cont.)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a:t>The OLS estimates of the parameter β measures the value of the discontinuity of function </a:t>
                </a:r>
                <a:r>
                  <a:rPr lang="en-US" i="1" dirty="0"/>
                  <a:t>Y</a:t>
                </a:r>
                <a:r>
                  <a:rPr lang="en-US" dirty="0"/>
                  <a:t>(</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𝑖</m:t>
                        </m:r>
                      </m:sub>
                    </m:sSub>
                  </m:oMath>
                </a14:m>
                <a:r>
                  <a:rPr lang="en-US" dirty="0"/>
                  <a:t>) at the cutoff point, corresponding to the unbiased estimate of the causal effect of the program</a:t>
                </a:r>
              </a:p>
              <a:p>
                <a:r>
                  <a:rPr lang="en-US" dirty="0"/>
                  <a:t>A coefficient β equal to zero would signal complete crowding-out of private investment by public grants</a:t>
                </a:r>
              </a:p>
              <a:p>
                <a:pPr lvl="1"/>
                <a:r>
                  <a:rPr lang="en-US" dirty="0"/>
                  <a:t>This would mean that firms reduced private expenditure by the amount of the subsidies received and the investment turned out to be unaffected by the program</a:t>
                </a:r>
              </a:p>
              <a:p>
                <a:r>
                  <a:rPr lang="en-US" dirty="0"/>
                  <a:t>A positive coefficient would show that overall treated firms invested more than untreated firms, plausibly thanks to the program, and that total crowding-out did not occur</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3081" r="-754"/>
                </a:stretch>
              </a:blipFill>
            </p:spPr>
            <p:txBody>
              <a:bodyPr/>
              <a:lstStyle/>
              <a:p>
                <a:r>
                  <a:rPr lang="en-US">
                    <a:noFill/>
                  </a:rPr>
                  <a:t> </a:t>
                </a:r>
              </a:p>
            </p:txBody>
          </p:sp>
        </mc:Fallback>
      </mc:AlternateContent>
    </p:spTree>
    <p:extLst>
      <p:ext uri="{BB962C8B-B14F-4D97-AF65-F5344CB8AC3E}">
        <p14:creationId xmlns:p14="http://schemas.microsoft.com/office/powerpoint/2010/main" val="24637216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findings</a:t>
            </a:r>
          </a:p>
        </p:txBody>
      </p:sp>
      <p:sp>
        <p:nvSpPr>
          <p:cNvPr id="3" name="Content Placeholder 2"/>
          <p:cNvSpPr>
            <a:spLocks noGrp="1"/>
          </p:cNvSpPr>
          <p:nvPr>
            <p:ph idx="1"/>
          </p:nvPr>
        </p:nvSpPr>
        <p:spPr/>
        <p:txBody>
          <a:bodyPr/>
          <a:lstStyle/>
          <a:p>
            <a:r>
              <a:rPr lang="en-US" sz="3000" dirty="0"/>
              <a:t>Overall, no significant increase in investment </a:t>
            </a:r>
          </a:p>
          <a:p>
            <a:r>
              <a:rPr lang="en-US" sz="3000" dirty="0"/>
              <a:t>Substantial heterogeneity in the program’s impact</a:t>
            </a:r>
          </a:p>
          <a:p>
            <a:r>
              <a:rPr lang="en-US" sz="3000" dirty="0"/>
              <a:t>Small enterprises increased their investments—by approximately the amount of the subsidy they received—whereas larger firms did not</a:t>
            </a:r>
          </a:p>
          <a:p>
            <a:endParaRPr lang="en-US" dirty="0"/>
          </a:p>
        </p:txBody>
      </p:sp>
    </p:spTree>
    <p:extLst>
      <p:ext uri="{BB962C8B-B14F-4D97-AF65-F5344CB8AC3E}">
        <p14:creationId xmlns:p14="http://schemas.microsoft.com/office/powerpoint/2010/main" val="24291343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and Stata codes </a:t>
            </a:r>
          </a:p>
        </p:txBody>
      </p:sp>
      <p:sp>
        <p:nvSpPr>
          <p:cNvPr id="3" name="Content Placeholder 2"/>
          <p:cNvSpPr>
            <a:spLocks noGrp="1"/>
          </p:cNvSpPr>
          <p:nvPr>
            <p:ph idx="1"/>
          </p:nvPr>
        </p:nvSpPr>
        <p:spPr/>
        <p:txBody>
          <a:bodyPr/>
          <a:lstStyle/>
          <a:p>
            <a:r>
              <a:rPr lang="en-US" dirty="0"/>
              <a:t>Data and Stata codes are in the folder</a:t>
            </a:r>
          </a:p>
        </p:txBody>
      </p:sp>
    </p:spTree>
    <p:extLst>
      <p:ext uri="{BB962C8B-B14F-4D97-AF65-F5344CB8AC3E}">
        <p14:creationId xmlns:p14="http://schemas.microsoft.com/office/powerpoint/2010/main" val="332534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(cont.)</a:t>
            </a:r>
          </a:p>
        </p:txBody>
      </p:sp>
      <p:sp>
        <p:nvSpPr>
          <p:cNvPr id="3" name="Content Placeholder 2"/>
          <p:cNvSpPr>
            <a:spLocks noGrp="1"/>
          </p:cNvSpPr>
          <p:nvPr>
            <p:ph idx="1"/>
          </p:nvPr>
        </p:nvSpPr>
        <p:spPr/>
        <p:txBody>
          <a:bodyPr/>
          <a:lstStyle/>
          <a:p>
            <a:r>
              <a:rPr lang="en-US" dirty="0"/>
              <a:t>RDD will be invalid if agents can precisely manipulate the “assignment variable rule)”</a:t>
            </a:r>
          </a:p>
          <a:p>
            <a:r>
              <a:rPr lang="en-US" dirty="0"/>
              <a:t>If agents – even while having some influence – cannot precisely manipulate the assignment variable RDD will be valid</a:t>
            </a:r>
          </a:p>
          <a:p>
            <a:r>
              <a:rPr lang="en-US" dirty="0"/>
              <a:t>RDD can be easily estimated and tested like RCTs</a:t>
            </a:r>
          </a:p>
          <a:p>
            <a:endParaRPr lang="en-US" dirty="0"/>
          </a:p>
        </p:txBody>
      </p:sp>
    </p:spTree>
    <p:extLst>
      <p:ext uri="{BB962C8B-B14F-4D97-AF65-F5344CB8AC3E}">
        <p14:creationId xmlns:p14="http://schemas.microsoft.com/office/powerpoint/2010/main" val="3998202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643647" cy="1325563"/>
          </a:xfrm>
        </p:spPr>
        <p:txBody>
          <a:bodyPr/>
          <a:lstStyle/>
          <a:p>
            <a:pPr algn="ctr"/>
            <a:r>
              <a:rPr lang="en-US" sz="4000" dirty="0"/>
              <a:t>Origins of RDD: </a:t>
            </a:r>
            <a:r>
              <a:rPr lang="en-US" sz="4000" dirty="0" err="1"/>
              <a:t>Thistlethwaite</a:t>
            </a:r>
            <a:r>
              <a:rPr lang="en-US" sz="4000" dirty="0"/>
              <a:t> and Campbell (1960)</a:t>
            </a:r>
          </a:p>
        </p:txBody>
      </p:sp>
      <p:sp>
        <p:nvSpPr>
          <p:cNvPr id="3" name="Content Placeholder 2"/>
          <p:cNvSpPr>
            <a:spLocks noGrp="1"/>
          </p:cNvSpPr>
          <p:nvPr>
            <p:ph idx="1"/>
          </p:nvPr>
        </p:nvSpPr>
        <p:spPr/>
        <p:txBody>
          <a:bodyPr>
            <a:normAutofit fontScale="77500" lnSpcReduction="20000"/>
          </a:bodyPr>
          <a:lstStyle/>
          <a:p>
            <a:r>
              <a:rPr lang="en-US" dirty="0"/>
              <a:t>This was a first application of RD design </a:t>
            </a:r>
          </a:p>
          <a:p>
            <a:r>
              <a:rPr lang="en-US" dirty="0"/>
              <a:t>Impact of merit awards on future academic outcomes (career aspirations, enrollment in postgraduate programs, etc.)</a:t>
            </a:r>
          </a:p>
          <a:p>
            <a:r>
              <a:rPr lang="en-US" dirty="0"/>
              <a:t>The study exploited the fact that awards were allocated on the basis of test scores</a:t>
            </a:r>
          </a:p>
          <a:p>
            <a:r>
              <a:rPr lang="en-US" dirty="0"/>
              <a:t>If a person had a score greater than c, the cutoff point, then she or he received the award, while those with scores below c denied the award </a:t>
            </a:r>
          </a:p>
          <a:p>
            <a:r>
              <a:rPr lang="en-US" dirty="0"/>
              <a:t>Simple approach to the analysis: compare those who received the award to those who didn't</a:t>
            </a:r>
          </a:p>
          <a:p>
            <a:r>
              <a:rPr lang="en-US" dirty="0"/>
              <a:t>Why is this the wrong approach?</a:t>
            </a:r>
          </a:p>
          <a:p>
            <a:pPr lvl="1"/>
            <a:r>
              <a:rPr lang="en-US" dirty="0"/>
              <a:t>Factors that influence the test score are also related to future academic outcomes (HH income, parents' education, motivation, etc.)</a:t>
            </a:r>
          </a:p>
          <a:p>
            <a:r>
              <a:rPr lang="en-US" dirty="0" err="1"/>
              <a:t>Thistlethwaite</a:t>
            </a:r>
            <a:r>
              <a:rPr lang="en-US" dirty="0"/>
              <a:t> and Campbell realized they could compare individuals just above and below the cutoff point</a:t>
            </a:r>
          </a:p>
        </p:txBody>
      </p:sp>
    </p:spTree>
    <p:extLst>
      <p:ext uri="{BB962C8B-B14F-4D97-AF65-F5344CB8AC3E}">
        <p14:creationId xmlns:p14="http://schemas.microsoft.com/office/powerpoint/2010/main" val="1381002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Origins of RDD: </a:t>
            </a:r>
            <a:r>
              <a:rPr lang="en-US" sz="4000" dirty="0" err="1"/>
              <a:t>Thistlethwaite</a:t>
            </a:r>
            <a:r>
              <a:rPr lang="en-US" sz="4000" dirty="0"/>
              <a:t> and Campbell (1960)</a:t>
            </a:r>
            <a:r>
              <a:rPr lang="en-US" sz="4000" dirty="0"/>
              <a:t>: Validity</a:t>
            </a:r>
          </a:p>
        </p:txBody>
      </p:sp>
      <p:sp>
        <p:nvSpPr>
          <p:cNvPr id="3" name="Content Placeholder 2"/>
          <p:cNvSpPr>
            <a:spLocks noGrp="1"/>
          </p:cNvSpPr>
          <p:nvPr>
            <p:ph idx="1"/>
          </p:nvPr>
        </p:nvSpPr>
        <p:spPr>
          <a:xfrm>
            <a:off x="518474" y="1825625"/>
            <a:ext cx="11227324" cy="4351338"/>
          </a:xfrm>
        </p:spPr>
        <p:txBody>
          <a:bodyPr>
            <a:normAutofit/>
          </a:bodyPr>
          <a:lstStyle/>
          <a:p>
            <a:r>
              <a:rPr lang="en-US" sz="2400" dirty="0"/>
              <a:t>Simple idea: assignment mechanism is known</a:t>
            </a:r>
          </a:p>
          <a:p>
            <a:r>
              <a:rPr lang="en-US" sz="2400" dirty="0"/>
              <a:t>We know that the probability of treatment jumps to 1 if test score ≥ c</a:t>
            </a:r>
          </a:p>
          <a:p>
            <a:r>
              <a:rPr lang="en-US" sz="2400" dirty="0"/>
              <a:t>Assumption is that individuals cannot manipulate with precision their assignment variable (think about standardized tests: SAT, GRE, GMAT)</a:t>
            </a:r>
          </a:p>
          <a:p>
            <a:r>
              <a:rPr lang="en-US" sz="2400" dirty="0"/>
              <a:t>Individuals near cutoff point seem comparable and there appears to be no reason, other than the merit award, for future academic outcomes to be discontinuous function of test scores</a:t>
            </a:r>
          </a:p>
          <a:p>
            <a:r>
              <a:rPr lang="en-US" sz="2400" dirty="0"/>
              <a:t>This suggests attributing the discontinuous jump in outcome variables at c to the causal effect of merit award</a:t>
            </a:r>
          </a:p>
          <a:p>
            <a:r>
              <a:rPr lang="en-US" sz="2400" dirty="0"/>
              <a:t>If treated and untreated individuals are similar near the cutoff point then data can be analyzed as if it were a (conditionally) randomized experiment</a:t>
            </a:r>
          </a:p>
          <a:p>
            <a:endParaRPr lang="en-US" dirty="0"/>
          </a:p>
        </p:txBody>
      </p:sp>
    </p:spTree>
    <p:extLst>
      <p:ext uri="{BB962C8B-B14F-4D97-AF65-F5344CB8AC3E}">
        <p14:creationId xmlns:p14="http://schemas.microsoft.com/office/powerpoint/2010/main" val="393273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623997" cy="1325563"/>
          </a:xfrm>
        </p:spPr>
        <p:txBody>
          <a:bodyPr>
            <a:normAutofit/>
          </a:bodyPr>
          <a:lstStyle/>
          <a:p>
            <a:r>
              <a:rPr lang="en-US" sz="4000" dirty="0"/>
              <a:t>Origins of RDD: </a:t>
            </a:r>
            <a:r>
              <a:rPr lang="en-US" sz="4000" dirty="0" err="1"/>
              <a:t>Thistlethwaite</a:t>
            </a:r>
            <a:r>
              <a:rPr lang="en-US" sz="4000" dirty="0"/>
              <a:t> and Campbell (1960): Validity </a:t>
            </a:r>
            <a:r>
              <a:rPr lang="en-US" sz="4000" dirty="0"/>
              <a:t>(cont.)</a:t>
            </a:r>
          </a:p>
        </p:txBody>
      </p:sp>
      <p:sp>
        <p:nvSpPr>
          <p:cNvPr id="3" name="Content Placeholder 2"/>
          <p:cNvSpPr>
            <a:spLocks noGrp="1"/>
          </p:cNvSpPr>
          <p:nvPr>
            <p:ph idx="1"/>
          </p:nvPr>
        </p:nvSpPr>
        <p:spPr/>
        <p:txBody>
          <a:bodyPr>
            <a:normAutofit fontScale="92500" lnSpcReduction="10000"/>
          </a:bodyPr>
          <a:lstStyle/>
          <a:p>
            <a:r>
              <a:rPr lang="en-US" dirty="0"/>
              <a:t>If this is true, then background characteristics of individuals should be similar near the cutoff point (can be checked empirically)</a:t>
            </a:r>
          </a:p>
          <a:p>
            <a:r>
              <a:rPr lang="en-US" dirty="0"/>
              <a:t>The estimated treatment effect applies to those near the cutoff point, which limits the external validity</a:t>
            </a:r>
          </a:p>
          <a:p>
            <a:r>
              <a:rPr lang="en-US" dirty="0"/>
              <a:t>Validity hinges on assignment mechanism being known and free of manipulation with precision or cutoff point in some way related to outcome of interest</a:t>
            </a:r>
          </a:p>
          <a:p>
            <a:r>
              <a:rPr lang="en-US" dirty="0"/>
              <a:t>Manipulation and validity</a:t>
            </a:r>
          </a:p>
          <a:p>
            <a:pPr lvl="1"/>
            <a:r>
              <a:rPr lang="en-US" dirty="0"/>
              <a:t>Some manipulation is fine (you can always study harder, for example)</a:t>
            </a:r>
          </a:p>
          <a:p>
            <a:r>
              <a:rPr lang="en-US" dirty="0"/>
              <a:t>Precision and lack of relation of the cutoff point to outcome is the key to identify the causal effect</a:t>
            </a:r>
          </a:p>
          <a:p>
            <a:pPr marL="0" indent="0">
              <a:buNone/>
            </a:pPr>
            <a:endParaRPr lang="en-US" dirty="0"/>
          </a:p>
        </p:txBody>
      </p:sp>
    </p:spTree>
    <p:extLst>
      <p:ext uri="{BB962C8B-B14F-4D97-AF65-F5344CB8AC3E}">
        <p14:creationId xmlns:p14="http://schemas.microsoft.com/office/powerpoint/2010/main" val="3258686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 in RDD</a:t>
            </a:r>
          </a:p>
        </p:txBody>
      </p:sp>
      <p:sp>
        <p:nvSpPr>
          <p:cNvPr id="3" name="Content Placeholder 2"/>
          <p:cNvSpPr>
            <a:spLocks noGrp="1"/>
          </p:cNvSpPr>
          <p:nvPr>
            <p:ph idx="1"/>
          </p:nvPr>
        </p:nvSpPr>
        <p:spPr/>
        <p:txBody>
          <a:bodyPr/>
          <a:lstStyle/>
          <a:p>
            <a:r>
              <a:rPr lang="en-US" dirty="0"/>
              <a:t>Two important features of identification in RDD</a:t>
            </a:r>
          </a:p>
          <a:p>
            <a:r>
              <a:rPr lang="en-US" dirty="0"/>
              <a:t>First</a:t>
            </a:r>
          </a:p>
          <a:p>
            <a:pPr lvl="1"/>
            <a:r>
              <a:rPr lang="en-US" dirty="0"/>
              <a:t>All other factors determining the outcome variable should be evolving smoothly with respect to the assignment variable (rule)</a:t>
            </a:r>
          </a:p>
          <a:p>
            <a:pPr lvl="1"/>
            <a:r>
              <a:rPr lang="en-US" dirty="0"/>
              <a:t>If other factors (variables) also jump at the cutoff point, then the estimates of treatment effect will be biased</a:t>
            </a:r>
          </a:p>
          <a:p>
            <a:r>
              <a:rPr lang="en-US" dirty="0"/>
              <a:t>Second</a:t>
            </a:r>
          </a:p>
          <a:p>
            <a:pPr lvl="1"/>
            <a:r>
              <a:rPr lang="en-US" dirty="0"/>
              <a:t>Since RD estimate requires data away from c, the estimate will be dependent on a chosen functional form    </a:t>
            </a:r>
          </a:p>
        </p:txBody>
      </p:sp>
    </p:spTree>
    <p:extLst>
      <p:ext uri="{BB962C8B-B14F-4D97-AF65-F5344CB8AC3E}">
        <p14:creationId xmlns:p14="http://schemas.microsoft.com/office/powerpoint/2010/main" val="25354879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6666</TotalTime>
  <Words>3063</Words>
  <Application>Microsoft Office PowerPoint</Application>
  <PresentationFormat>Widescreen</PresentationFormat>
  <Paragraphs>306</Paragraphs>
  <Slides>43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Cambria Math</vt:lpstr>
      <vt:lpstr>Times New Roman</vt:lpstr>
      <vt:lpstr>Wingdings</vt:lpstr>
      <vt:lpstr>Office Theme</vt:lpstr>
      <vt:lpstr>Regression Discontinuity Designs in Applied Economic Research Dr. Kamiljon T. Akramov IFPRI, Washington, DC, USA </vt:lpstr>
      <vt:lpstr>Outline</vt:lpstr>
      <vt:lpstr>… when you start exercising those rules, all sorts of processes start to happen and you start to find out all sorts of stuff about people…. It’s just a way of thinking about a problem, which let’s the shape of the problem begin to emerge. The more rules, the more arbitrary they are, the better.      Douglas Adams, Mostly Harmless</vt:lpstr>
      <vt:lpstr>Introduction</vt:lpstr>
      <vt:lpstr>Introduction (cont.)</vt:lpstr>
      <vt:lpstr>Origins of RDD: Thistlethwaite and Campbell (1960)</vt:lpstr>
      <vt:lpstr>Origins of RDD: Thistlethwaite and Campbell (1960): Validity</vt:lpstr>
      <vt:lpstr>Origins of RDD: Thistlethwaite and Campbell (1960): Validity (cont.)</vt:lpstr>
      <vt:lpstr>Identification in RDD</vt:lpstr>
      <vt:lpstr>Sharp and Fuzzy Discontinuity RDDs</vt:lpstr>
      <vt:lpstr>Sharp RD</vt:lpstr>
      <vt:lpstr>Discontinuity example</vt:lpstr>
      <vt:lpstr>Identification for sharp discontinuity</vt:lpstr>
      <vt:lpstr>Identification for sharp discontinuity (cont.)</vt:lpstr>
      <vt:lpstr>Counterfactuals</vt:lpstr>
      <vt:lpstr>Counterfactuals (cont.)</vt:lpstr>
      <vt:lpstr>Extrapolation (dashed lines)</vt:lpstr>
      <vt:lpstr>When to use sharp RD design</vt:lpstr>
      <vt:lpstr>Indexes are common in targeting of welfare programs</vt:lpstr>
      <vt:lpstr>Example: Effect of cash transfers on consumption</vt:lpstr>
      <vt:lpstr>Regression Discontinuity Design-Baseline</vt:lpstr>
      <vt:lpstr>Regression Discontinuity Design-Post Intervention</vt:lpstr>
      <vt:lpstr>Identification for fuzzy discontinuity</vt:lpstr>
      <vt:lpstr>Identification for fuzzy discontinuity (cont.)</vt:lpstr>
      <vt:lpstr>Examples from literature</vt:lpstr>
      <vt:lpstr>Do benefits of additional medical expenditures exceed their costs? (Almond et al. QJE, 2010)</vt:lpstr>
      <vt:lpstr>Economic impact of unionization (DiNardo &amp; Lee, QJE 2004)</vt:lpstr>
      <vt:lpstr>Economic impact of unionization DiNardo &amp; Lee, QJE 2004 (cont.)</vt:lpstr>
      <vt:lpstr>Effects of class size on test scores (Angrist &amp; Levy, QJE 1999)</vt:lpstr>
      <vt:lpstr>RD examples from literature (cont.)</vt:lpstr>
      <vt:lpstr>Paper by Raffaello Bronzini and Eleonora Iachini (AEJ: Economic Policy, 2014)</vt:lpstr>
      <vt:lpstr>Main questions in empirical research </vt:lpstr>
      <vt:lpstr>Policy question</vt:lpstr>
      <vt:lpstr>Program</vt:lpstr>
      <vt:lpstr>Causal relationship of interest, dependent and key independent variables </vt:lpstr>
      <vt:lpstr>Identification strategy</vt:lpstr>
      <vt:lpstr>Identification strategy (cont.)</vt:lpstr>
      <vt:lpstr>Empirical specification</vt:lpstr>
      <vt:lpstr>Data</vt:lpstr>
      <vt:lpstr>Estimation</vt:lpstr>
      <vt:lpstr>Estimation (cont.)</vt:lpstr>
      <vt:lpstr>Main findings</vt:lpstr>
      <vt:lpstr>Data and Stata codes </vt:lpstr>
    </vt:vector>
  </TitlesOfParts>
  <Company>IFPRI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Instrumental Variable Regressions 2 Dr. Kamiljon T. Akramov IFPRI, Washington, DC, USA</dc:title>
  <dc:creator>Akramov, Kamiljon (IFPRI)</dc:creator>
  <cp:lastModifiedBy>Akramov, Kamiljon (IFPRI)</cp:lastModifiedBy>
  <cp:revision>139</cp:revision>
  <dcterms:created xsi:type="dcterms:W3CDTF">2014-05-27T02:18:19Z</dcterms:created>
  <dcterms:modified xsi:type="dcterms:W3CDTF">2017-06-20T05:50:54Z</dcterms:modified>
</cp:coreProperties>
</file>