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4" r:id="rId3"/>
    <p:sldId id="275" r:id="rId4"/>
    <p:sldId id="276" r:id="rId5"/>
    <p:sldId id="277"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2" r:id="rId19"/>
    <p:sldId id="293" r:id="rId20"/>
    <p:sldId id="294" r:id="rId21"/>
    <p:sldId id="296" r:id="rId22"/>
    <p:sldId id="297" r:id="rId23"/>
    <p:sldId id="295" r:id="rId24"/>
    <p:sldId id="258" r:id="rId25"/>
    <p:sldId id="259" r:id="rId26"/>
    <p:sldId id="260" r:id="rId27"/>
    <p:sldId id="261" r:id="rId28"/>
    <p:sldId id="262" r:id="rId29"/>
    <p:sldId id="263" r:id="rId30"/>
    <p:sldId id="264" r:id="rId31"/>
    <p:sldId id="265" r:id="rId32"/>
    <p:sldId id="266" r:id="rId33"/>
    <p:sldId id="299" r:id="rId34"/>
    <p:sldId id="267" r:id="rId35"/>
    <p:sldId id="268" r:id="rId36"/>
    <p:sldId id="270" r:id="rId37"/>
    <p:sldId id="271" r:id="rId38"/>
    <p:sldId id="298" r:id="rId39"/>
    <p:sldId id="300" r:id="rId40"/>
    <p:sldId id="272" r:id="rId41"/>
    <p:sldId id="301" r:id="rId42"/>
    <p:sldId id="273" r:id="rId43"/>
    <p:sldId id="302" r:id="rId44"/>
    <p:sldId id="30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616"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7EE9BB5-BBE9-4B8B-ADED-9A54ADBDF260}" type="datetimeFigureOut">
              <a:rPr lang="en-US" smtClean="0"/>
              <a:t>6/20/2017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2092334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EE9BB5-BBE9-4B8B-ADED-9A54ADBDF260}" type="datetimeFigureOut">
              <a:rPr lang="en-US" smtClean="0"/>
              <a:t>6/20/2017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3572661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EE9BB5-BBE9-4B8B-ADED-9A54ADBDF260}" type="datetimeFigureOut">
              <a:rPr lang="en-US" smtClean="0"/>
              <a:t>6/20/2017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1315589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EE9BB5-BBE9-4B8B-ADED-9A54ADBDF260}" type="datetimeFigureOut">
              <a:rPr lang="en-US" smtClean="0"/>
              <a:t>6/20/2017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780157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7EE9BB5-BBE9-4B8B-ADED-9A54ADBDF260}" type="datetimeFigureOut">
              <a:rPr lang="en-US" smtClean="0"/>
              <a:t>6/20/2017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2218893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EE9BB5-BBE9-4B8B-ADED-9A54ADBDF260}" type="datetimeFigureOut">
              <a:rPr lang="en-US" smtClean="0"/>
              <a:t>6/20/2017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3651779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EE9BB5-BBE9-4B8B-ADED-9A54ADBDF260}" type="datetimeFigureOut">
              <a:rPr lang="en-US" smtClean="0"/>
              <a:t>6/20/2017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2290223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EE9BB5-BBE9-4B8B-ADED-9A54ADBDF260}" type="datetimeFigureOut">
              <a:rPr lang="en-US" smtClean="0"/>
              <a:t>6/20/2017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501891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EE9BB5-BBE9-4B8B-ADED-9A54ADBDF260}" type="datetimeFigureOut">
              <a:rPr lang="en-US" smtClean="0"/>
              <a:t>6/20/2017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718677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EE9BB5-BBE9-4B8B-ADED-9A54ADBDF260}" type="datetimeFigureOut">
              <a:rPr lang="en-US" smtClean="0"/>
              <a:t>6/20/2017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766338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EE9BB5-BBE9-4B8B-ADED-9A54ADBDF260}" type="datetimeFigureOut">
              <a:rPr lang="en-US" smtClean="0"/>
              <a:t>6/20/2017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6322D-9361-4E2B-B37F-EC3676A91B0D}" type="slidenum">
              <a:rPr lang="en-US" smtClean="0"/>
              <a:t>‹#›</a:t>
            </a:fld>
            <a:endParaRPr lang="en-US"/>
          </a:p>
        </p:txBody>
      </p:sp>
    </p:spTree>
    <p:extLst>
      <p:ext uri="{BB962C8B-B14F-4D97-AF65-F5344CB8AC3E}">
        <p14:creationId xmlns:p14="http://schemas.microsoft.com/office/powerpoint/2010/main" val="1624567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EE9BB5-BBE9-4B8B-ADED-9A54ADBDF260}" type="datetimeFigureOut">
              <a:rPr lang="en-US" smtClean="0"/>
              <a:t>6/20/2017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26322D-9361-4E2B-B37F-EC3676A91B0D}" type="slidenum">
              <a:rPr lang="en-US" smtClean="0"/>
              <a:t>‹#›</a:t>
            </a:fld>
            <a:endParaRPr lang="en-US"/>
          </a:p>
        </p:txBody>
      </p:sp>
    </p:spTree>
    <p:extLst>
      <p:ext uri="{BB962C8B-B14F-4D97-AF65-F5344CB8AC3E}">
        <p14:creationId xmlns:p14="http://schemas.microsoft.com/office/powerpoint/2010/main" val="27021789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2625389"/>
          </a:xfrm>
        </p:spPr>
        <p:txBody>
          <a:bodyPr>
            <a:normAutofit/>
          </a:bodyPr>
          <a:lstStyle/>
          <a:p>
            <a:pPr algn="l"/>
            <a:r>
              <a:rPr lang="en-US" sz="4400" dirty="0"/>
              <a:t>Research in Development Economics: Using IV Regressions in Empirical Work</a:t>
            </a:r>
            <a:br>
              <a:rPr lang="en-US" sz="4400" dirty="0"/>
            </a:br>
            <a:r>
              <a:rPr lang="en-US" sz="2800" dirty="0"/>
              <a:t>Dr. Kamiljon T. Akramov</a:t>
            </a:r>
            <a:br>
              <a:rPr lang="en-US" sz="2800" dirty="0"/>
            </a:br>
            <a:r>
              <a:rPr lang="en-US" sz="2800" dirty="0"/>
              <a:t>IFPRI, Washington, DC, USA</a:t>
            </a:r>
            <a:r>
              <a:rPr lang="en-US" sz="3200" dirty="0"/>
              <a:t> </a:t>
            </a:r>
          </a:p>
        </p:txBody>
      </p:sp>
      <p:sp>
        <p:nvSpPr>
          <p:cNvPr id="3" name="Subtitle 2"/>
          <p:cNvSpPr>
            <a:spLocks noGrp="1"/>
          </p:cNvSpPr>
          <p:nvPr>
            <p:ph type="subTitle" idx="1"/>
          </p:nvPr>
        </p:nvSpPr>
        <p:spPr>
          <a:xfrm>
            <a:off x="1524000" y="4288664"/>
            <a:ext cx="9144000" cy="969135"/>
          </a:xfrm>
        </p:spPr>
        <p:txBody>
          <a:bodyPr>
            <a:normAutofit/>
          </a:bodyPr>
          <a:lstStyle/>
          <a:p>
            <a:pPr algn="l"/>
            <a:r>
              <a:rPr lang="en-US" dirty="0">
                <a:solidFill>
                  <a:srgbClr val="669900"/>
                </a:solidFill>
              </a:rPr>
              <a:t>Regional Training Course on Applied Econometric Analysis</a:t>
            </a:r>
          </a:p>
          <a:p>
            <a:pPr algn="l"/>
            <a:r>
              <a:rPr lang="en-US" dirty="0">
                <a:solidFill>
                  <a:srgbClr val="669900"/>
                </a:solidFill>
              </a:rPr>
              <a:t>June 12-23, 2017, WIUT, Tashkent, Uzbekistan  </a:t>
            </a:r>
          </a:p>
          <a:p>
            <a:endParaRPr lang="en-US" dirty="0"/>
          </a:p>
        </p:txBody>
      </p:sp>
    </p:spTree>
    <p:extLst>
      <p:ext uri="{BB962C8B-B14F-4D97-AF65-F5344CB8AC3E}">
        <p14:creationId xmlns:p14="http://schemas.microsoft.com/office/powerpoint/2010/main" val="551332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to Do If You Have Weak Instruments?</a:t>
            </a:r>
            <a:endParaRPr lang="en-US" dirty="0"/>
          </a:p>
        </p:txBody>
      </p:sp>
      <p:sp>
        <p:nvSpPr>
          <p:cNvPr id="3" name="Content Placeholder 2"/>
          <p:cNvSpPr>
            <a:spLocks noGrp="1"/>
          </p:cNvSpPr>
          <p:nvPr>
            <p:ph idx="1"/>
          </p:nvPr>
        </p:nvSpPr>
        <p:spPr/>
        <p:txBody>
          <a:bodyPr/>
          <a:lstStyle/>
          <a:p>
            <a:pPr lvl="0"/>
            <a:r>
              <a:rPr lang="en-US" dirty="0"/>
              <a:t>Find better instruments</a:t>
            </a:r>
            <a:endParaRPr lang="en-US" sz="1200" dirty="0"/>
          </a:p>
          <a:p>
            <a:pPr lvl="0"/>
            <a:r>
              <a:rPr lang="en-US" dirty="0"/>
              <a:t>If there are many instruments, some are probably weaker than others and it’s a good idea to drop the weaker ones (dropping an irrelevant instrument will increase the first-stage </a:t>
            </a:r>
            <a:r>
              <a:rPr lang="en-US" i="1" dirty="0"/>
              <a:t>F</a:t>
            </a:r>
            <a:r>
              <a:rPr lang="en-US" dirty="0"/>
              <a:t>)</a:t>
            </a:r>
            <a:endParaRPr lang="en-US" sz="1200" dirty="0"/>
          </a:p>
          <a:p>
            <a:pPr lvl="0"/>
            <a:r>
              <a:rPr lang="en-US" dirty="0"/>
              <a:t>Use a different IV estimator instead of TSLS </a:t>
            </a:r>
            <a:endParaRPr lang="en-US" sz="1200" dirty="0"/>
          </a:p>
          <a:p>
            <a:pPr lvl="1"/>
            <a:r>
              <a:rPr lang="en-US" dirty="0"/>
              <a:t>There are many IV estimators available when the coefficients are overidentified</a:t>
            </a:r>
            <a:endParaRPr lang="en-US" sz="1100" dirty="0"/>
          </a:p>
          <a:p>
            <a:pPr lvl="1"/>
            <a:r>
              <a:rPr lang="en-US" dirty="0"/>
              <a:t>Limited information maximum likelihood (LIML) has been found to be less vulnerable to weak instruments</a:t>
            </a:r>
            <a:endParaRPr lang="en-US" sz="1100" dirty="0"/>
          </a:p>
        </p:txBody>
      </p:sp>
    </p:spTree>
    <p:extLst>
      <p:ext uri="{BB962C8B-B14F-4D97-AF65-F5344CB8AC3E}">
        <p14:creationId xmlns:p14="http://schemas.microsoft.com/office/powerpoint/2010/main" val="1707940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Checking Instrument Validity: Exogeniety</a:t>
            </a:r>
          </a:p>
        </p:txBody>
      </p:sp>
      <p:sp>
        <p:nvSpPr>
          <p:cNvPr id="3" name="Content Placeholder 2"/>
          <p:cNvSpPr>
            <a:spLocks noGrp="1"/>
          </p:cNvSpPr>
          <p:nvPr>
            <p:ph idx="1"/>
          </p:nvPr>
        </p:nvSpPr>
        <p:spPr/>
        <p:txBody>
          <a:bodyPr/>
          <a:lstStyle/>
          <a:p>
            <a:r>
              <a:rPr lang="en-US" dirty="0"/>
              <a:t>Instrument exogeneity:  All the instruments are uncorrelated with the error term:  </a:t>
            </a:r>
            <a:r>
              <a:rPr lang="en-US" dirty="0" err="1"/>
              <a:t>corr</a:t>
            </a:r>
            <a:r>
              <a:rPr lang="en-US" dirty="0"/>
              <a:t>(Z</a:t>
            </a:r>
            <a:r>
              <a:rPr lang="en-US" baseline="-25000" dirty="0"/>
              <a:t>1i</a:t>
            </a:r>
            <a:r>
              <a:rPr lang="en-US" dirty="0"/>
              <a:t>,u</a:t>
            </a:r>
            <a:r>
              <a:rPr lang="en-US" baseline="-25000" dirty="0"/>
              <a:t>i</a:t>
            </a:r>
            <a:r>
              <a:rPr lang="en-US" dirty="0"/>
              <a:t>) = 0,…, </a:t>
            </a:r>
            <a:r>
              <a:rPr lang="en-US" dirty="0" err="1"/>
              <a:t>corr</a:t>
            </a:r>
            <a:r>
              <a:rPr lang="en-US" dirty="0"/>
              <a:t>(</a:t>
            </a:r>
            <a:r>
              <a:rPr lang="en-US" dirty="0" err="1"/>
              <a:t>Z</a:t>
            </a:r>
            <a:r>
              <a:rPr lang="en-US" baseline="-25000" dirty="0" err="1"/>
              <a:t>mi</a:t>
            </a:r>
            <a:r>
              <a:rPr lang="en-US" dirty="0" err="1"/>
              <a:t>,u</a:t>
            </a:r>
            <a:r>
              <a:rPr lang="en-US" baseline="-25000" dirty="0" err="1"/>
              <a:t>i</a:t>
            </a:r>
            <a:r>
              <a:rPr lang="en-US" dirty="0"/>
              <a:t>) = 0</a:t>
            </a:r>
          </a:p>
          <a:p>
            <a:r>
              <a:rPr lang="en-US" dirty="0"/>
              <a:t>If the instruments aren’t correlated with the error term, the first stage of TSLS doesn’t successfully isolate a component of X that is uncorrelated with the error term, so is correlated with u and TSLS is inconsistent</a:t>
            </a:r>
          </a:p>
          <a:p>
            <a:r>
              <a:rPr lang="en-US" dirty="0"/>
              <a:t>If there are more instruments than endogenous regressors, it is possible to test – partially – for instrument exogeneity</a:t>
            </a:r>
          </a:p>
          <a:p>
            <a:endParaRPr lang="en-US" dirty="0"/>
          </a:p>
        </p:txBody>
      </p:sp>
    </p:spTree>
    <p:extLst>
      <p:ext uri="{BB962C8B-B14F-4D97-AF65-F5344CB8AC3E}">
        <p14:creationId xmlns:p14="http://schemas.microsoft.com/office/powerpoint/2010/main" val="3192884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Testing overidentifying restrictions</a:t>
            </a:r>
          </a:p>
        </p:txBody>
      </p:sp>
      <p:sp>
        <p:nvSpPr>
          <p:cNvPr id="3" name="Content Placeholder 2"/>
          <p:cNvSpPr>
            <a:spLocks noGrp="1"/>
          </p:cNvSpPr>
          <p:nvPr>
            <p:ph idx="1"/>
          </p:nvPr>
        </p:nvSpPr>
        <p:spPr/>
        <p:txBody>
          <a:bodyPr/>
          <a:lstStyle/>
          <a:p>
            <a:pPr lvl="0"/>
            <a:r>
              <a:rPr lang="en-US" dirty="0"/>
              <a:t>Suppose there is one endogenous regressor and there are two valid instruments:  </a:t>
            </a:r>
            <a:r>
              <a:rPr lang="en-US" i="1" dirty="0"/>
              <a:t>Z</a:t>
            </a:r>
            <a:r>
              <a:rPr lang="en-US" baseline="-25000" dirty="0"/>
              <a:t>1</a:t>
            </a:r>
            <a:r>
              <a:rPr lang="en-US" i="1" baseline="-25000" dirty="0"/>
              <a:t>i</a:t>
            </a:r>
            <a:r>
              <a:rPr lang="en-US" dirty="0"/>
              <a:t>, </a:t>
            </a:r>
            <a:r>
              <a:rPr lang="en-US" i="1" dirty="0"/>
              <a:t>Z</a:t>
            </a:r>
            <a:r>
              <a:rPr lang="en-US" baseline="-25000" dirty="0"/>
              <a:t>2</a:t>
            </a:r>
            <a:r>
              <a:rPr lang="en-US" i="1" baseline="-25000" dirty="0"/>
              <a:t>i</a:t>
            </a:r>
            <a:endParaRPr lang="en-US" dirty="0"/>
          </a:p>
          <a:p>
            <a:pPr lvl="0"/>
            <a:r>
              <a:rPr lang="en-US" dirty="0"/>
              <a:t>Then we could compute two separate 2SLS estimates</a:t>
            </a:r>
          </a:p>
          <a:p>
            <a:pPr lvl="0"/>
            <a:r>
              <a:rPr lang="en-US" dirty="0"/>
              <a:t>Intuitively, if these 2SLS estimates are very different from each other, then something must be wrong: one or the other (or both) of the instruments must be invalid</a:t>
            </a:r>
          </a:p>
          <a:p>
            <a:pPr lvl="0"/>
            <a:r>
              <a:rPr lang="en-US" dirty="0"/>
              <a:t>The </a:t>
            </a:r>
            <a:r>
              <a:rPr lang="en-US" i="1" dirty="0"/>
              <a:t>J</a:t>
            </a:r>
            <a:r>
              <a:rPr lang="en-US" dirty="0"/>
              <a:t>-test of overidentifying restrictions makes this comparison in a statistically precise way if number of </a:t>
            </a:r>
            <a:r>
              <a:rPr lang="en-US" i="1" dirty="0"/>
              <a:t>Z</a:t>
            </a:r>
            <a:r>
              <a:rPr lang="en-US" dirty="0"/>
              <a:t>’s &gt; number of </a:t>
            </a:r>
            <a:r>
              <a:rPr lang="en-US" i="1" dirty="0"/>
              <a:t>X</a:t>
            </a:r>
            <a:r>
              <a:rPr lang="en-US" dirty="0"/>
              <a:t>’s (overidentified)</a:t>
            </a:r>
          </a:p>
          <a:p>
            <a:endParaRPr lang="en-US" dirty="0"/>
          </a:p>
        </p:txBody>
      </p:sp>
    </p:spTree>
    <p:extLst>
      <p:ext uri="{BB962C8B-B14F-4D97-AF65-F5344CB8AC3E}">
        <p14:creationId xmlns:p14="http://schemas.microsoft.com/office/powerpoint/2010/main" val="1951840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a:t>
            </a:r>
            <a:r>
              <a:rPr lang="en-US" b="1" i="1" dirty="0"/>
              <a:t>J</a:t>
            </a:r>
            <a:r>
              <a:rPr lang="en-US" b="1" dirty="0"/>
              <a:t>-test of Overidentifying Restrictions</a:t>
            </a:r>
            <a:br>
              <a:rPr lang="en-US" dirty="0"/>
            </a:br>
            <a:endParaRPr lang="en-US" dirty="0"/>
          </a:p>
        </p:txBody>
      </p:sp>
      <p:sp>
        <p:nvSpPr>
          <p:cNvPr id="3" name="Content Placeholder 2"/>
          <p:cNvSpPr>
            <a:spLocks noGrp="1"/>
          </p:cNvSpPr>
          <p:nvPr>
            <p:ph idx="1"/>
          </p:nvPr>
        </p:nvSpPr>
        <p:spPr/>
        <p:txBody>
          <a:bodyPr>
            <a:normAutofit fontScale="92500" lnSpcReduction="10000"/>
          </a:bodyPr>
          <a:lstStyle/>
          <a:p>
            <a:r>
              <a:rPr lang="en-US" dirty="0"/>
              <a:t>First estimate the equation of interest using TSLS and all </a:t>
            </a:r>
            <a:r>
              <a:rPr lang="en-US" i="1" dirty="0"/>
              <a:t>m</a:t>
            </a:r>
            <a:r>
              <a:rPr lang="en-US" dirty="0"/>
              <a:t> instruments</a:t>
            </a:r>
          </a:p>
          <a:p>
            <a:r>
              <a:rPr lang="en-US" dirty="0"/>
              <a:t>Compute the predicted values     , using the </a:t>
            </a:r>
            <a:r>
              <a:rPr lang="en-US" i="1" dirty="0"/>
              <a:t>actual</a:t>
            </a:r>
            <a:r>
              <a:rPr lang="en-US" dirty="0"/>
              <a:t> </a:t>
            </a:r>
            <a:r>
              <a:rPr lang="en-US" i="1" dirty="0"/>
              <a:t>X</a:t>
            </a:r>
            <a:r>
              <a:rPr lang="en-US" dirty="0"/>
              <a:t>’s</a:t>
            </a:r>
          </a:p>
          <a:p>
            <a:r>
              <a:rPr lang="en-US" dirty="0"/>
              <a:t>Compute residuals and</a:t>
            </a:r>
          </a:p>
          <a:p>
            <a:r>
              <a:rPr lang="en-US" dirty="0"/>
              <a:t>Regress      against </a:t>
            </a:r>
            <a:r>
              <a:rPr lang="en-US" i="1" dirty="0"/>
              <a:t>Z</a:t>
            </a:r>
            <a:r>
              <a:rPr lang="en-US" baseline="-25000" dirty="0"/>
              <a:t>1</a:t>
            </a:r>
            <a:r>
              <a:rPr lang="en-US" i="1" baseline="-25000" dirty="0"/>
              <a:t>i</a:t>
            </a:r>
            <a:r>
              <a:rPr lang="en-US" dirty="0"/>
              <a:t>,…,</a:t>
            </a:r>
            <a:r>
              <a:rPr lang="en-US" i="1" dirty="0" err="1"/>
              <a:t>Z</a:t>
            </a:r>
            <a:r>
              <a:rPr lang="en-US" i="1" baseline="-25000" dirty="0" err="1"/>
              <a:t>mi</a:t>
            </a:r>
            <a:r>
              <a:rPr lang="en-US" dirty="0"/>
              <a:t>, </a:t>
            </a:r>
            <a:r>
              <a:rPr lang="en-US" i="1" dirty="0"/>
              <a:t>W</a:t>
            </a:r>
            <a:r>
              <a:rPr lang="en-US" baseline="-25000" dirty="0"/>
              <a:t>1</a:t>
            </a:r>
            <a:r>
              <a:rPr lang="en-US" i="1" baseline="-25000" dirty="0"/>
              <a:t>i</a:t>
            </a:r>
            <a:r>
              <a:rPr lang="en-US" dirty="0"/>
              <a:t>,…,</a:t>
            </a:r>
            <a:r>
              <a:rPr lang="en-US" i="1" dirty="0" err="1"/>
              <a:t>W</a:t>
            </a:r>
            <a:r>
              <a:rPr lang="en-US" i="1" baseline="-25000" dirty="0" err="1"/>
              <a:t>ri</a:t>
            </a:r>
            <a:endParaRPr lang="en-US" i="1" baseline="-25000" dirty="0"/>
          </a:p>
          <a:p>
            <a:pPr lvl="0"/>
            <a:r>
              <a:rPr lang="en-US" dirty="0"/>
              <a:t>Compute the </a:t>
            </a:r>
            <a:r>
              <a:rPr lang="en-US" i="1" dirty="0"/>
              <a:t>F</a:t>
            </a:r>
            <a:r>
              <a:rPr lang="en-US" dirty="0"/>
              <a:t>-statistic testing the hypothesis that the coefficients on </a:t>
            </a:r>
            <a:r>
              <a:rPr lang="en-US" i="1" dirty="0"/>
              <a:t>Z</a:t>
            </a:r>
            <a:r>
              <a:rPr lang="en-US" baseline="-25000" dirty="0"/>
              <a:t>1</a:t>
            </a:r>
            <a:r>
              <a:rPr lang="en-US" i="1" baseline="-25000" dirty="0"/>
              <a:t>i</a:t>
            </a:r>
            <a:r>
              <a:rPr lang="en-US" dirty="0"/>
              <a:t>,…,</a:t>
            </a:r>
            <a:r>
              <a:rPr lang="en-US" i="1" dirty="0" err="1"/>
              <a:t>Z</a:t>
            </a:r>
            <a:r>
              <a:rPr lang="en-US" i="1" baseline="-25000" dirty="0" err="1"/>
              <a:t>mi</a:t>
            </a:r>
            <a:r>
              <a:rPr lang="en-US" dirty="0"/>
              <a:t> are all zero</a:t>
            </a:r>
          </a:p>
          <a:p>
            <a:r>
              <a:rPr lang="en-US" dirty="0"/>
              <a:t>The</a:t>
            </a:r>
            <a:r>
              <a:rPr lang="en-US" i="1" dirty="0"/>
              <a:t> </a:t>
            </a:r>
            <a:r>
              <a:rPr lang="en-US" dirty="0"/>
              <a:t>J-statistic is  </a:t>
            </a:r>
            <a:r>
              <a:rPr lang="en-US" i="1" dirty="0"/>
              <a:t>J</a:t>
            </a:r>
            <a:r>
              <a:rPr lang="en-US" dirty="0"/>
              <a:t> = </a:t>
            </a:r>
            <a:r>
              <a:rPr lang="en-US" i="1" dirty="0"/>
              <a:t>mF, </a:t>
            </a:r>
            <a:r>
              <a:rPr lang="en-US" dirty="0"/>
              <a:t>where </a:t>
            </a:r>
            <a:r>
              <a:rPr lang="en-US" i="1" dirty="0"/>
              <a:t>F</a:t>
            </a:r>
            <a:r>
              <a:rPr lang="en-US" dirty="0"/>
              <a:t> = the </a:t>
            </a:r>
            <a:r>
              <a:rPr lang="en-US" i="1" dirty="0"/>
              <a:t>F</a:t>
            </a:r>
            <a:r>
              <a:rPr lang="en-US" dirty="0"/>
              <a:t>-statistic testing the coefficients on </a:t>
            </a:r>
            <a:r>
              <a:rPr lang="en-US" i="1" dirty="0"/>
              <a:t>Z</a:t>
            </a:r>
            <a:r>
              <a:rPr lang="en-US" baseline="-25000" dirty="0"/>
              <a:t>1</a:t>
            </a:r>
            <a:r>
              <a:rPr lang="en-US" i="1" baseline="-25000" dirty="0"/>
              <a:t>i</a:t>
            </a:r>
            <a:r>
              <a:rPr lang="en-US" dirty="0"/>
              <a:t>,…,</a:t>
            </a:r>
            <a:r>
              <a:rPr lang="en-US" i="1" dirty="0" err="1"/>
              <a:t>Z</a:t>
            </a:r>
            <a:r>
              <a:rPr lang="en-US" i="1" baseline="-25000" dirty="0" err="1"/>
              <a:t>mi</a:t>
            </a:r>
            <a:r>
              <a:rPr lang="en-US" dirty="0"/>
              <a:t> in a regression of the TSLS residuals against </a:t>
            </a:r>
            <a:r>
              <a:rPr lang="en-US" i="1" dirty="0"/>
              <a:t>Z</a:t>
            </a:r>
            <a:r>
              <a:rPr lang="en-US" baseline="-25000" dirty="0"/>
              <a:t>1</a:t>
            </a:r>
            <a:r>
              <a:rPr lang="en-US" i="1" baseline="-25000" dirty="0"/>
              <a:t>i</a:t>
            </a:r>
            <a:r>
              <a:rPr lang="en-US" dirty="0"/>
              <a:t>,…,</a:t>
            </a:r>
            <a:r>
              <a:rPr lang="en-US" i="1" dirty="0" err="1"/>
              <a:t>Z</a:t>
            </a:r>
            <a:r>
              <a:rPr lang="en-US" i="1" baseline="-25000" dirty="0" err="1"/>
              <a:t>mi</a:t>
            </a:r>
            <a:r>
              <a:rPr lang="en-US" dirty="0"/>
              <a:t>, </a:t>
            </a:r>
            <a:r>
              <a:rPr lang="en-US" i="1" dirty="0"/>
              <a:t>W</a:t>
            </a:r>
            <a:r>
              <a:rPr lang="en-US" baseline="-25000" dirty="0"/>
              <a:t>1</a:t>
            </a:r>
            <a:r>
              <a:rPr lang="en-US" i="1" baseline="-25000" dirty="0"/>
              <a:t>i</a:t>
            </a:r>
            <a:r>
              <a:rPr lang="en-US" dirty="0"/>
              <a:t>,…,</a:t>
            </a:r>
            <a:r>
              <a:rPr lang="en-US" i="1" dirty="0" err="1"/>
              <a:t>W</a:t>
            </a:r>
            <a:r>
              <a:rPr lang="en-US" i="1" baseline="-25000" dirty="0" err="1"/>
              <a:t>ri</a:t>
            </a:r>
            <a:endParaRPr lang="en-US" i="1" dirty="0"/>
          </a:p>
          <a:p>
            <a:pPr marL="0" indent="0">
              <a:buNone/>
            </a:pPr>
            <a:br>
              <a:rPr lang="en-US" i="1" dirty="0"/>
            </a:br>
            <a:endParaRPr lang="en-US" dirty="0"/>
          </a:p>
        </p:txBody>
      </p:sp>
      <p:pic>
        <p:nvPicPr>
          <p:cNvPr id="9" name="Picture 8"/>
          <p:cNvPicPr>
            <a:picLocks noChangeAspect="1"/>
          </p:cNvPicPr>
          <p:nvPr/>
        </p:nvPicPr>
        <p:blipFill>
          <a:blip r:embed="rId2"/>
          <a:stretch>
            <a:fillRect/>
          </a:stretch>
        </p:blipFill>
        <p:spPr>
          <a:xfrm>
            <a:off x="5280086" y="2229750"/>
            <a:ext cx="266667" cy="466667"/>
          </a:xfrm>
          <a:prstGeom prst="rect">
            <a:avLst/>
          </a:prstGeom>
        </p:spPr>
      </p:pic>
      <p:pic>
        <p:nvPicPr>
          <p:cNvPr id="10" name="Picture 9"/>
          <p:cNvPicPr>
            <a:picLocks noChangeAspect="1"/>
          </p:cNvPicPr>
          <p:nvPr/>
        </p:nvPicPr>
        <p:blipFill>
          <a:blip r:embed="rId3"/>
          <a:stretch>
            <a:fillRect/>
          </a:stretch>
        </p:blipFill>
        <p:spPr>
          <a:xfrm>
            <a:off x="2292188" y="3164606"/>
            <a:ext cx="266667" cy="400000"/>
          </a:xfrm>
          <a:prstGeom prst="rect">
            <a:avLst/>
          </a:prstGeom>
        </p:spPr>
      </p:pic>
    </p:spTree>
    <p:extLst>
      <p:ext uri="{BB962C8B-B14F-4D97-AF65-F5344CB8AC3E}">
        <p14:creationId xmlns:p14="http://schemas.microsoft.com/office/powerpoint/2010/main" val="315168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997485" cy="1325563"/>
          </a:xfrm>
        </p:spPr>
        <p:txBody>
          <a:bodyPr/>
          <a:lstStyle/>
          <a:p>
            <a:r>
              <a:rPr lang="en-US" dirty="0"/>
              <a:t>The </a:t>
            </a:r>
            <a:r>
              <a:rPr lang="en-US" i="1" dirty="0"/>
              <a:t>J</a:t>
            </a:r>
            <a:r>
              <a:rPr lang="en-US" dirty="0"/>
              <a:t>-test of Overidentifying Restrictions (cont.)</a:t>
            </a:r>
          </a:p>
        </p:txBody>
      </p:sp>
      <p:sp>
        <p:nvSpPr>
          <p:cNvPr id="3" name="Content Placeholder 2"/>
          <p:cNvSpPr>
            <a:spLocks noGrp="1"/>
          </p:cNvSpPr>
          <p:nvPr>
            <p:ph idx="1"/>
          </p:nvPr>
        </p:nvSpPr>
        <p:spPr/>
        <p:txBody>
          <a:bodyPr/>
          <a:lstStyle/>
          <a:p>
            <a:pPr lvl="0"/>
            <a:r>
              <a:rPr lang="en-US" dirty="0"/>
              <a:t>Under the null hypothesis that all the instruments are exogenous, </a:t>
            </a:r>
            <a:r>
              <a:rPr lang="en-US" i="1" dirty="0"/>
              <a:t>J</a:t>
            </a:r>
            <a:r>
              <a:rPr lang="en-US" dirty="0"/>
              <a:t> has a chi-squared distribution with </a:t>
            </a:r>
            <a:r>
              <a:rPr lang="en-US" i="1" dirty="0"/>
              <a:t>m</a:t>
            </a:r>
            <a:r>
              <a:rPr lang="en-US" dirty="0"/>
              <a:t>–</a:t>
            </a:r>
            <a:r>
              <a:rPr lang="en-US" i="1" dirty="0"/>
              <a:t>k</a:t>
            </a:r>
            <a:r>
              <a:rPr lang="en-US" dirty="0"/>
              <a:t> degrees of freedom</a:t>
            </a:r>
          </a:p>
          <a:p>
            <a:pPr lvl="0"/>
            <a:r>
              <a:rPr lang="en-US" dirty="0"/>
              <a:t>If </a:t>
            </a:r>
            <a:r>
              <a:rPr lang="en-US" i="1" dirty="0"/>
              <a:t>m</a:t>
            </a:r>
            <a:r>
              <a:rPr lang="en-US" dirty="0"/>
              <a:t> = </a:t>
            </a:r>
            <a:r>
              <a:rPr lang="en-US" i="1" dirty="0"/>
              <a:t>k</a:t>
            </a:r>
            <a:r>
              <a:rPr lang="en-US" dirty="0"/>
              <a:t>, </a:t>
            </a:r>
            <a:r>
              <a:rPr lang="en-US" i="1" dirty="0"/>
              <a:t>J</a:t>
            </a:r>
            <a:r>
              <a:rPr lang="en-US" dirty="0"/>
              <a:t> = 0</a:t>
            </a:r>
          </a:p>
          <a:p>
            <a:r>
              <a:rPr lang="en-US" dirty="0"/>
              <a:t>If some instruments are exogenous and others are endogenous, the </a:t>
            </a:r>
            <a:r>
              <a:rPr lang="en-US" i="1" dirty="0"/>
              <a:t>J</a:t>
            </a:r>
            <a:r>
              <a:rPr lang="en-US" dirty="0"/>
              <a:t> statistic will be large, and the null hypothesis that all instruments are exogenous will be rejected</a:t>
            </a:r>
          </a:p>
        </p:txBody>
      </p:sp>
    </p:spTree>
    <p:extLst>
      <p:ext uri="{BB962C8B-B14F-4D97-AF65-F5344CB8AC3E}">
        <p14:creationId xmlns:p14="http://schemas.microsoft.com/office/powerpoint/2010/main" val="2785274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find valid instruments</a:t>
            </a:r>
          </a:p>
        </p:txBody>
      </p:sp>
      <p:sp>
        <p:nvSpPr>
          <p:cNvPr id="3" name="Content Placeholder 2"/>
          <p:cNvSpPr>
            <a:spLocks noGrp="1"/>
          </p:cNvSpPr>
          <p:nvPr>
            <p:ph idx="1"/>
          </p:nvPr>
        </p:nvSpPr>
        <p:spPr/>
        <p:txBody>
          <a:bodyPr/>
          <a:lstStyle/>
          <a:p>
            <a:pPr lvl="0"/>
            <a:r>
              <a:rPr lang="en-US" dirty="0"/>
              <a:t>Valid instruments are (1) relevant and (2) exogenous</a:t>
            </a:r>
            <a:endParaRPr lang="en-US" sz="1200" dirty="0"/>
          </a:p>
          <a:p>
            <a:pPr lvl="0"/>
            <a:r>
              <a:rPr lang="en-US" dirty="0"/>
              <a:t>One general way to find instruments is to look for exogenous variation – variation that is “as if” randomly assigned in a randomized experiment – that affects </a:t>
            </a:r>
            <a:r>
              <a:rPr lang="en-US" i="1" dirty="0"/>
              <a:t>X</a:t>
            </a:r>
            <a:endParaRPr lang="en-US" sz="1200" dirty="0"/>
          </a:p>
          <a:p>
            <a:pPr lvl="1"/>
            <a:r>
              <a:rPr lang="en-US" dirty="0"/>
              <a:t>Rainfall shifts the supply curve for butter but not the demand curve; rainfall is “as if” randomly assigned</a:t>
            </a:r>
            <a:endParaRPr lang="en-US" sz="1100" dirty="0"/>
          </a:p>
          <a:p>
            <a:pPr lvl="1"/>
            <a:r>
              <a:rPr lang="en-US" dirty="0"/>
              <a:t>Sales tax shifts the supply curve for cigarettes but not the demand curve; sales taxes are “as if” randomly assigned</a:t>
            </a:r>
          </a:p>
        </p:txBody>
      </p:sp>
    </p:spTree>
    <p:extLst>
      <p:ext uri="{BB962C8B-B14F-4D97-AF65-F5344CB8AC3E}">
        <p14:creationId xmlns:p14="http://schemas.microsoft.com/office/powerpoint/2010/main" val="20915393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1: Colonial Origins of Comparative Development by </a:t>
            </a:r>
            <a:r>
              <a:rPr lang="en-US" dirty="0" err="1"/>
              <a:t>Acemoglu</a:t>
            </a:r>
            <a:r>
              <a:rPr lang="en-US" dirty="0"/>
              <a:t> et al. (2001)</a:t>
            </a:r>
          </a:p>
        </p:txBody>
      </p:sp>
      <p:sp>
        <p:nvSpPr>
          <p:cNvPr id="3" name="Content Placeholder 2"/>
          <p:cNvSpPr>
            <a:spLocks noGrp="1"/>
          </p:cNvSpPr>
          <p:nvPr>
            <p:ph idx="1"/>
          </p:nvPr>
        </p:nvSpPr>
        <p:spPr/>
        <p:txBody>
          <a:bodyPr>
            <a:normAutofit lnSpcReduction="10000"/>
          </a:bodyPr>
          <a:lstStyle/>
          <a:p>
            <a:r>
              <a:rPr lang="en-US" dirty="0"/>
              <a:t>The paper starts with the fundamental question: what is the fundamental cause of large differences in income per capita across countries?</a:t>
            </a:r>
          </a:p>
          <a:p>
            <a:r>
              <a:rPr lang="en-US" dirty="0"/>
              <a:t>Given that one plausible hypothesis is that differences in institutions and property rights lead to differences in income, how can this hypothesis be tested?</a:t>
            </a:r>
          </a:p>
          <a:p>
            <a:r>
              <a:rPr lang="en-US" dirty="0"/>
              <a:t>The objective of the paper is to identify the impact of institutions on economic performance, and accordingly, they need a source of exogenous variation in institutions</a:t>
            </a:r>
          </a:p>
          <a:p>
            <a:r>
              <a:rPr lang="en-US" dirty="0"/>
              <a:t>In other words, they need an instrument: a variable correlated with institutions, but otherwise uncorrelated with economic performance</a:t>
            </a:r>
          </a:p>
        </p:txBody>
      </p:sp>
    </p:spTree>
    <p:extLst>
      <p:ext uri="{BB962C8B-B14F-4D97-AF65-F5344CB8AC3E}">
        <p14:creationId xmlns:p14="http://schemas.microsoft.com/office/powerpoint/2010/main" val="42173406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identification strategy</a:t>
            </a:r>
          </a:p>
        </p:txBody>
      </p:sp>
      <p:sp>
        <p:nvSpPr>
          <p:cNvPr id="3" name="Content Placeholder 2"/>
          <p:cNvSpPr>
            <a:spLocks noGrp="1"/>
          </p:cNvSpPr>
          <p:nvPr>
            <p:ph idx="1"/>
          </p:nvPr>
        </p:nvSpPr>
        <p:spPr/>
        <p:txBody>
          <a:bodyPr>
            <a:normAutofit lnSpcReduction="10000"/>
          </a:bodyPr>
          <a:lstStyle/>
          <a:p>
            <a:r>
              <a:rPr lang="en-US" dirty="0"/>
              <a:t>European powers set up different types of institutions under colonialism: </a:t>
            </a:r>
          </a:p>
          <a:p>
            <a:pPr lvl="1"/>
            <a:r>
              <a:rPr lang="en-US" dirty="0"/>
              <a:t>some highly extractive, </a:t>
            </a:r>
          </a:p>
          <a:p>
            <a:pPr lvl="1"/>
            <a:r>
              <a:rPr lang="en-US" dirty="0"/>
              <a:t>some with greater emphasis on protections against expropriation and misuse of power</a:t>
            </a:r>
          </a:p>
          <a:p>
            <a:r>
              <a:rPr lang="en-US" dirty="0"/>
              <a:t>The type of institution chosen was influenced by the feasibility of settlement: if settler mortality was lower, there was a higher probability of better-quality institutions</a:t>
            </a:r>
          </a:p>
          <a:p>
            <a:r>
              <a:rPr lang="en-US" dirty="0"/>
              <a:t>Better-quality institutions persist, and lead to higher economic performance in the present day</a:t>
            </a:r>
          </a:p>
          <a:p>
            <a:r>
              <a:rPr lang="en-US" u="sng" dirty="0"/>
              <a:t>Key insight:</a:t>
            </a:r>
            <a:r>
              <a:rPr lang="en-US" dirty="0"/>
              <a:t> use settler mortality as an instrument for institutions</a:t>
            </a:r>
          </a:p>
        </p:txBody>
      </p:sp>
    </p:spTree>
    <p:extLst>
      <p:ext uri="{BB962C8B-B14F-4D97-AF65-F5344CB8AC3E}">
        <p14:creationId xmlns:p14="http://schemas.microsoft.com/office/powerpoint/2010/main" val="1004785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Reduced form relationship in a graph</a:t>
            </a:r>
          </a:p>
        </p:txBody>
      </p:sp>
      <p:pic>
        <p:nvPicPr>
          <p:cNvPr id="5" name="Picture 4"/>
          <p:cNvPicPr>
            <a:picLocks noChangeAspect="1"/>
          </p:cNvPicPr>
          <p:nvPr/>
        </p:nvPicPr>
        <p:blipFill>
          <a:blip r:embed="rId2"/>
          <a:stretch>
            <a:fillRect/>
          </a:stretch>
        </p:blipFill>
        <p:spPr>
          <a:xfrm>
            <a:off x="2034862" y="1828800"/>
            <a:ext cx="8190964" cy="4713667"/>
          </a:xfrm>
          <a:prstGeom prst="rect">
            <a:avLst/>
          </a:prstGeom>
        </p:spPr>
      </p:pic>
    </p:spTree>
    <p:extLst>
      <p:ext uri="{BB962C8B-B14F-4D97-AF65-F5344CB8AC3E}">
        <p14:creationId xmlns:p14="http://schemas.microsoft.com/office/powerpoint/2010/main" val="20064736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Empirical specification</a:t>
            </a:r>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p:txBody>
              <a:bodyPr>
                <a:normAutofit/>
              </a:bodyPr>
              <a:lstStyle/>
              <a:p>
                <a:r>
                  <a:rPr lang="en-US" dirty="0"/>
                  <a:t>The primary equation of interest is the following</a:t>
                </a:r>
              </a:p>
              <a:p>
                <a:pPr marL="0" indent="0">
                  <a:buNone/>
                </a:pPr>
                <a:r>
                  <a:rPr lang="en-US" dirty="0"/>
                  <a:t>		</a:t>
                </a:r>
                <a14:m>
                  <m:oMath xmlns:m="http://schemas.openxmlformats.org/officeDocument/2006/math">
                    <m:r>
                      <a:rPr lang="en-US" b="0" i="1" smtClean="0">
                        <a:latin typeface="Cambria Math" panose="02040503050406030204" pitchFamily="18" charset="0"/>
                      </a:rPr>
                      <m:t>𝑙𝑜𝑔</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𝑖</m:t>
                        </m:r>
                      </m:sub>
                    </m:sSub>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𝜇</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𝛼</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𝑅</m:t>
                        </m:r>
                      </m:e>
                      <m:sub>
                        <m:r>
                          <a:rPr lang="en-US" b="0" i="1" smtClean="0">
                            <a:latin typeface="Cambria Math" panose="02040503050406030204" pitchFamily="18" charset="0"/>
                            <a:ea typeface="Cambria Math" panose="02040503050406030204" pitchFamily="18" charset="0"/>
                          </a:rPr>
                          <m:t>𝑖</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𝛾</m:t>
                    </m:r>
                    <m:sSubSup>
                      <m:sSubSupPr>
                        <m:ctrlPr>
                          <a:rPr lang="en-US" b="0" i="1" smtClean="0">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𝑋</m:t>
                        </m:r>
                      </m:e>
                      <m:sub>
                        <m:r>
                          <a:rPr lang="en-US" b="0" i="1" smtClean="0">
                            <a:latin typeface="Cambria Math" panose="02040503050406030204" pitchFamily="18" charset="0"/>
                            <a:ea typeface="Cambria Math" panose="02040503050406030204" pitchFamily="18" charset="0"/>
                          </a:rPr>
                          <m:t>𝑖</m:t>
                        </m:r>
                      </m:sub>
                      <m:sup>
                        <m:r>
                          <a:rPr lang="en-US" b="0" i="1" smtClean="0">
                            <a:latin typeface="Cambria Math" panose="02040503050406030204" pitchFamily="18" charset="0"/>
                            <a:ea typeface="Cambria Math" panose="02040503050406030204" pitchFamily="18" charset="0"/>
                          </a:rPr>
                          <m:t>′</m:t>
                        </m:r>
                      </m:sup>
                    </m:sSubSup>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𝜖</m:t>
                        </m:r>
                      </m:e>
                      <m:sub>
                        <m:r>
                          <a:rPr lang="en-US" b="0" i="1" smtClean="0">
                            <a:latin typeface="Cambria Math" panose="02040503050406030204" pitchFamily="18" charset="0"/>
                            <a:ea typeface="Cambria Math" panose="02040503050406030204" pitchFamily="18" charset="0"/>
                          </a:rPr>
                          <m:t>𝑖</m:t>
                        </m:r>
                      </m:sub>
                    </m:sSub>
                  </m:oMath>
                </a14:m>
                <a:endParaRPr lang="en-US" dirty="0"/>
              </a:p>
              <a:p>
                <a:pPr marL="0" indent="0">
                  <a:buNone/>
                </a:pPr>
                <a:r>
                  <a:rPr lang="en-US" dirty="0"/>
                  <a:t>    	where y denotes per-capita income, R is a measure of current 	institutions (protection against expropriation between 1985 and 	1995), and X is other covariates</a:t>
                </a:r>
              </a:p>
              <a:p>
                <a:r>
                  <a:rPr lang="en-US" dirty="0"/>
                  <a:t>Additional variables of interest: C is a measure of early (circa 1900) institutions, S is a measure of European settlements (fraction of population with European descent in 1900), and M is mortality rates</a:t>
                </a:r>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blipFill rotWithShape="0">
                <a:blip r:embed="rId2"/>
                <a:stretch>
                  <a:fillRect l="-1043" t="-2241" r="-232"/>
                </a:stretch>
              </a:blipFill>
            </p:spPr>
            <p:txBody>
              <a:bodyPr/>
              <a:lstStyle/>
              <a:p>
                <a:r>
                  <a:rPr lang="en-US">
                    <a:noFill/>
                  </a:rPr>
                  <a:t> </a:t>
                </a:r>
              </a:p>
            </p:txBody>
          </p:sp>
        </mc:Fallback>
      </mc:AlternateContent>
    </p:spTree>
    <p:extLst>
      <p:ext uri="{BB962C8B-B14F-4D97-AF65-F5344CB8AC3E}">
        <p14:creationId xmlns:p14="http://schemas.microsoft.com/office/powerpoint/2010/main" val="689135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dirty="0"/>
              <a:t>Review of IV estimation</a:t>
            </a:r>
          </a:p>
          <a:p>
            <a:r>
              <a:rPr lang="en-US" dirty="0"/>
              <a:t>Example 1: Institutions and growth</a:t>
            </a:r>
          </a:p>
          <a:p>
            <a:r>
              <a:rPr lang="en-US" dirty="0"/>
              <a:t>Example 2: Foreign aid and growth</a:t>
            </a:r>
          </a:p>
        </p:txBody>
      </p:sp>
    </p:spTree>
    <p:extLst>
      <p:ext uri="{BB962C8B-B14F-4D97-AF65-F5344CB8AC3E}">
        <p14:creationId xmlns:p14="http://schemas.microsoft.com/office/powerpoint/2010/main" val="2336437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Sources of bias in OLS regression</a:t>
            </a:r>
          </a:p>
        </p:txBody>
      </p:sp>
      <p:sp>
        <p:nvSpPr>
          <p:cNvPr id="3" name="Content Placeholder 2"/>
          <p:cNvSpPr>
            <a:spLocks noGrp="1"/>
          </p:cNvSpPr>
          <p:nvPr>
            <p:ph idx="1"/>
          </p:nvPr>
        </p:nvSpPr>
        <p:spPr/>
        <p:txBody>
          <a:bodyPr/>
          <a:lstStyle/>
          <a:p>
            <a:r>
              <a:rPr lang="en-US" dirty="0"/>
              <a:t>What direction of bias would we expect in the OLS results?</a:t>
            </a:r>
          </a:p>
          <a:p>
            <a:r>
              <a:rPr lang="en-US" dirty="0"/>
              <a:t>First, there may be measurement error in how we measure institutional quality</a:t>
            </a:r>
          </a:p>
          <a:p>
            <a:pPr lvl="1"/>
            <a:r>
              <a:rPr lang="en-US" dirty="0"/>
              <a:t>What direction of bias will this generate?</a:t>
            </a:r>
          </a:p>
          <a:p>
            <a:r>
              <a:rPr lang="en-US" dirty="0"/>
              <a:t>Second, institutions are endogenously determined</a:t>
            </a:r>
          </a:p>
          <a:p>
            <a:pPr lvl="1"/>
            <a:r>
              <a:rPr lang="en-US" dirty="0"/>
              <a:t>What direction of bias will this generate?</a:t>
            </a:r>
          </a:p>
        </p:txBody>
      </p:sp>
    </p:spTree>
    <p:extLst>
      <p:ext uri="{BB962C8B-B14F-4D97-AF65-F5344CB8AC3E}">
        <p14:creationId xmlns:p14="http://schemas.microsoft.com/office/powerpoint/2010/main" val="19403106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questions: identification</a:t>
            </a:r>
          </a:p>
        </p:txBody>
      </p:sp>
      <p:sp>
        <p:nvSpPr>
          <p:cNvPr id="3" name="Content Placeholder 2"/>
          <p:cNvSpPr>
            <a:spLocks noGrp="1"/>
          </p:cNvSpPr>
          <p:nvPr>
            <p:ph idx="1"/>
          </p:nvPr>
        </p:nvSpPr>
        <p:spPr/>
        <p:txBody>
          <a:bodyPr/>
          <a:lstStyle/>
          <a:p>
            <a:r>
              <a:rPr lang="en-US" dirty="0"/>
              <a:t>What direction of bias would measurement error and endogeneity, respectively, generate? </a:t>
            </a:r>
          </a:p>
          <a:p>
            <a:r>
              <a:rPr lang="en-US" dirty="0"/>
              <a:t>Which appears to dominate?</a:t>
            </a:r>
          </a:p>
          <a:p>
            <a:r>
              <a:rPr lang="en-US" dirty="0"/>
              <a:t>Do you find the identification strategy plausible? </a:t>
            </a:r>
          </a:p>
          <a:p>
            <a:r>
              <a:rPr lang="en-US" dirty="0"/>
              <a:t>What are potential sources of bias?</a:t>
            </a:r>
          </a:p>
          <a:p>
            <a:r>
              <a:rPr lang="en-US" dirty="0"/>
              <a:t>What can we observe about the strength of the first stage?</a:t>
            </a:r>
          </a:p>
        </p:txBody>
      </p:sp>
    </p:spTree>
    <p:extLst>
      <p:ext uri="{BB962C8B-B14F-4D97-AF65-F5344CB8AC3E}">
        <p14:creationId xmlns:p14="http://schemas.microsoft.com/office/powerpoint/2010/main" val="41972780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questions: interpretation</a:t>
            </a:r>
          </a:p>
        </p:txBody>
      </p:sp>
      <p:sp>
        <p:nvSpPr>
          <p:cNvPr id="3" name="Content Placeholder 2"/>
          <p:cNvSpPr>
            <a:spLocks noGrp="1"/>
          </p:cNvSpPr>
          <p:nvPr>
            <p:ph idx="1"/>
          </p:nvPr>
        </p:nvSpPr>
        <p:spPr/>
        <p:txBody>
          <a:bodyPr/>
          <a:lstStyle/>
          <a:p>
            <a:r>
              <a:rPr lang="en-US" dirty="0"/>
              <a:t>This was a “rock star" paper, providing seemingly rigorous evidence of a relationship between income and institutions</a:t>
            </a:r>
          </a:p>
          <a:p>
            <a:r>
              <a:rPr lang="en-US" dirty="0"/>
              <a:t>Is this result useful? </a:t>
            </a:r>
          </a:p>
          <a:p>
            <a:r>
              <a:rPr lang="en-US" dirty="0"/>
              <a:t>Are there policy implications?</a:t>
            </a:r>
          </a:p>
          <a:p>
            <a:r>
              <a:rPr lang="en-US" dirty="0"/>
              <a:t>How do we interpret “protection from expropriation"? </a:t>
            </a:r>
          </a:p>
          <a:p>
            <a:r>
              <a:rPr lang="en-US" dirty="0"/>
              <a:t>Do you think this is the primary, or only, dimension of institutions that matters?</a:t>
            </a:r>
          </a:p>
        </p:txBody>
      </p:sp>
    </p:spTree>
    <p:extLst>
      <p:ext uri="{BB962C8B-B14F-4D97-AF65-F5344CB8AC3E}">
        <p14:creationId xmlns:p14="http://schemas.microsoft.com/office/powerpoint/2010/main" val="4317341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Scholarly debate</a:t>
            </a:r>
          </a:p>
        </p:txBody>
      </p:sp>
      <p:sp>
        <p:nvSpPr>
          <p:cNvPr id="3" name="Content Placeholder 2"/>
          <p:cNvSpPr>
            <a:spLocks noGrp="1"/>
          </p:cNvSpPr>
          <p:nvPr>
            <p:ph idx="1"/>
          </p:nvPr>
        </p:nvSpPr>
        <p:spPr/>
        <p:txBody>
          <a:bodyPr>
            <a:normAutofit lnSpcReduction="10000"/>
          </a:bodyPr>
          <a:lstStyle/>
          <a:p>
            <a:r>
              <a:rPr lang="en-US" dirty="0"/>
              <a:t>The paper has been the center of an ongoing scholarly debate initiated by David </a:t>
            </a:r>
            <a:r>
              <a:rPr lang="en-US" dirty="0" err="1"/>
              <a:t>Albouy</a:t>
            </a:r>
            <a:r>
              <a:rPr lang="en-US" dirty="0"/>
              <a:t> from the University of Michigan</a:t>
            </a:r>
          </a:p>
          <a:p>
            <a:r>
              <a:rPr lang="en-US" dirty="0" err="1"/>
              <a:t>Albouy</a:t>
            </a:r>
            <a:r>
              <a:rPr lang="en-US" dirty="0"/>
              <a:t> argued that there were significant challenges with the settler mortality data</a:t>
            </a:r>
          </a:p>
          <a:p>
            <a:pPr lvl="1"/>
            <a:r>
              <a:rPr lang="en-US" dirty="0"/>
              <a:t>Particularly, in a number of cases mortality rates for countries were not based on data collected within their borders, but rather imputed from countries with similar disease environments</a:t>
            </a:r>
          </a:p>
          <a:p>
            <a:r>
              <a:rPr lang="en-US" dirty="0"/>
              <a:t>When adjustments to the mortality rate are made, the first stage has very limited predictive power (low F-statistic)</a:t>
            </a:r>
          </a:p>
          <a:p>
            <a:r>
              <a:rPr lang="en-US" dirty="0"/>
              <a:t>The debate about the validity of AJR's empirical results continued!</a:t>
            </a:r>
          </a:p>
          <a:p>
            <a:pPr lvl="1"/>
            <a:r>
              <a:rPr lang="en-US" dirty="0"/>
              <a:t>AJR's response</a:t>
            </a:r>
          </a:p>
        </p:txBody>
      </p:sp>
    </p:spTree>
    <p:extLst>
      <p:ext uri="{BB962C8B-B14F-4D97-AF65-F5344CB8AC3E}">
        <p14:creationId xmlns:p14="http://schemas.microsoft.com/office/powerpoint/2010/main" val="25661046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2: Foreign aid and economic growth (</a:t>
            </a:r>
            <a:r>
              <a:rPr lang="en-US" dirty="0" err="1"/>
              <a:t>Akramov</a:t>
            </a:r>
            <a:r>
              <a:rPr lang="en-US" dirty="0"/>
              <a:t> 2012)</a:t>
            </a:r>
          </a:p>
        </p:txBody>
      </p:sp>
      <p:sp>
        <p:nvSpPr>
          <p:cNvPr id="3" name="Content Placeholder 2"/>
          <p:cNvSpPr>
            <a:spLocks noGrp="1"/>
          </p:cNvSpPr>
          <p:nvPr>
            <p:ph idx="1"/>
          </p:nvPr>
        </p:nvSpPr>
        <p:spPr/>
        <p:txBody>
          <a:bodyPr/>
          <a:lstStyle/>
          <a:p>
            <a:r>
              <a:rPr lang="en-US" dirty="0"/>
              <a:t>One of the most enduring policy debates in development economics has to do with whether foreign aid increases economic growth in recipient countries</a:t>
            </a:r>
          </a:p>
          <a:p>
            <a:r>
              <a:rPr lang="en-US" dirty="0"/>
              <a:t>Why is this important problem?</a:t>
            </a:r>
          </a:p>
          <a:p>
            <a:pPr lvl="1"/>
            <a:r>
              <a:rPr lang="en-US" dirty="0"/>
              <a:t>Donor countries transfer billions of US$ in official development assistance (ODA) to recipient countries </a:t>
            </a:r>
          </a:p>
          <a:p>
            <a:pPr lvl="1"/>
            <a:r>
              <a:rPr lang="en-US" dirty="0"/>
              <a:t>In 2014 donors provided a total of 131.6 billion US$ in net ODA </a:t>
            </a:r>
          </a:p>
        </p:txBody>
      </p:sp>
    </p:spTree>
    <p:extLst>
      <p:ext uri="{BB962C8B-B14F-4D97-AF65-F5344CB8AC3E}">
        <p14:creationId xmlns:p14="http://schemas.microsoft.com/office/powerpoint/2010/main" val="20452441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ODA?</a:t>
            </a:r>
          </a:p>
        </p:txBody>
      </p:sp>
      <p:sp>
        <p:nvSpPr>
          <p:cNvPr id="3" name="Content Placeholder 2"/>
          <p:cNvSpPr>
            <a:spLocks noGrp="1"/>
          </p:cNvSpPr>
          <p:nvPr>
            <p:ph idx="1"/>
          </p:nvPr>
        </p:nvSpPr>
        <p:spPr/>
        <p:txBody>
          <a:bodyPr/>
          <a:lstStyle/>
          <a:p>
            <a:r>
              <a:rPr lang="en-US" dirty="0"/>
              <a:t>The Development Assistance Committee (DAC) defines ODA as those flows to developing and transition countries, which are:</a:t>
            </a:r>
          </a:p>
          <a:p>
            <a:pPr lvl="1"/>
            <a:r>
              <a:rPr lang="en-US" dirty="0"/>
              <a:t>Provided by official or executive agencies of donor nations</a:t>
            </a:r>
          </a:p>
          <a:p>
            <a:pPr lvl="1"/>
            <a:r>
              <a:rPr lang="en-US" dirty="0"/>
              <a:t>Administered with the promotion of the economic development and welfare of developing nations as its main objective</a:t>
            </a:r>
          </a:p>
          <a:p>
            <a:pPr lvl="1"/>
            <a:r>
              <a:rPr lang="en-US" dirty="0"/>
              <a:t>Concessional in character and conveys a grant element of at least 25%, calculated at a discount rate of 10%</a:t>
            </a:r>
          </a:p>
          <a:p>
            <a:r>
              <a:rPr lang="en-US" dirty="0"/>
              <a:t>Developmentally relevant military, peacekeeping, nuclear energy, and culture related official assistance can be included in ODA  </a:t>
            </a:r>
          </a:p>
          <a:p>
            <a:pPr lvl="2"/>
            <a:endParaRPr lang="en-US" dirty="0"/>
          </a:p>
        </p:txBody>
      </p:sp>
    </p:spTree>
    <p:extLst>
      <p:ext uri="{BB962C8B-B14F-4D97-AF65-F5344CB8AC3E}">
        <p14:creationId xmlns:p14="http://schemas.microsoft.com/office/powerpoint/2010/main" val="40354173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Past studies on aid-growth relationship</a:t>
            </a:r>
          </a:p>
        </p:txBody>
      </p:sp>
      <p:sp>
        <p:nvSpPr>
          <p:cNvPr id="3" name="Content Placeholder 2"/>
          <p:cNvSpPr>
            <a:spLocks noGrp="1"/>
          </p:cNvSpPr>
          <p:nvPr>
            <p:ph idx="1"/>
          </p:nvPr>
        </p:nvSpPr>
        <p:spPr/>
        <p:txBody>
          <a:bodyPr>
            <a:normAutofit lnSpcReduction="10000"/>
          </a:bodyPr>
          <a:lstStyle/>
          <a:p>
            <a:r>
              <a:rPr lang="en-US" dirty="0"/>
              <a:t>There is broad but contradictory literature on the aid-growth linkages</a:t>
            </a:r>
          </a:p>
          <a:p>
            <a:r>
              <a:rPr lang="en-US" dirty="0"/>
              <a:t>Three competing strands</a:t>
            </a:r>
          </a:p>
          <a:p>
            <a:pPr lvl="1"/>
            <a:r>
              <a:rPr lang="en-US" dirty="0"/>
              <a:t>Aid has no effect on growth and may sometimes even undermine growth in recipient countries (Mosley et al. 1987 &amp; 1992, Boone 1994, </a:t>
            </a:r>
            <a:r>
              <a:rPr lang="en-US" dirty="0" err="1"/>
              <a:t>Rajan</a:t>
            </a:r>
            <a:r>
              <a:rPr lang="en-US" dirty="0"/>
              <a:t> and Subramanian 2008, etc.)</a:t>
            </a:r>
          </a:p>
          <a:p>
            <a:pPr lvl="1"/>
            <a:r>
              <a:rPr lang="en-US" dirty="0"/>
              <a:t>Aid in all likelihood positively influences economic growth, but with diminishing returns (Hansen and Tarp 2000 and 2001, </a:t>
            </a:r>
            <a:r>
              <a:rPr lang="en-US" dirty="0" err="1"/>
              <a:t>Dalgaard</a:t>
            </a:r>
            <a:r>
              <a:rPr lang="en-US" dirty="0"/>
              <a:t> et al. 2004, Arndt et al. 2010)</a:t>
            </a:r>
          </a:p>
          <a:p>
            <a:pPr lvl="1"/>
            <a:r>
              <a:rPr lang="en-US" dirty="0"/>
              <a:t>Aid has a conditional positive impact on growth (Burnside and Dollar 2000 and 2004)</a:t>
            </a:r>
          </a:p>
          <a:p>
            <a:pPr lvl="2"/>
            <a:r>
              <a:rPr lang="en-US" dirty="0"/>
              <a:t>Strong impact on donor policy</a:t>
            </a:r>
          </a:p>
          <a:p>
            <a:pPr lvl="2"/>
            <a:r>
              <a:rPr lang="en-US" dirty="0"/>
              <a:t>Easterly, Levine, and </a:t>
            </a:r>
            <a:r>
              <a:rPr lang="en-US" dirty="0" err="1"/>
              <a:t>Roodman</a:t>
            </a:r>
            <a:r>
              <a:rPr lang="en-US" dirty="0"/>
              <a:t> (2004) critique    </a:t>
            </a:r>
          </a:p>
        </p:txBody>
      </p:sp>
    </p:spTree>
    <p:extLst>
      <p:ext uri="{BB962C8B-B14F-4D97-AF65-F5344CB8AC3E}">
        <p14:creationId xmlns:p14="http://schemas.microsoft.com/office/powerpoint/2010/main" val="3445768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This study</a:t>
            </a:r>
          </a:p>
        </p:txBody>
      </p:sp>
      <p:sp>
        <p:nvSpPr>
          <p:cNvPr id="3" name="Content Placeholder 2"/>
          <p:cNvSpPr>
            <a:spLocks noGrp="1"/>
          </p:cNvSpPr>
          <p:nvPr>
            <p:ph idx="1"/>
          </p:nvPr>
        </p:nvSpPr>
        <p:spPr/>
        <p:txBody>
          <a:bodyPr/>
          <a:lstStyle/>
          <a:p>
            <a:r>
              <a:rPr lang="en-US" dirty="0"/>
              <a:t>Disaggregates aid into sectoral aid flows using OECD DAC classification and then estimates the impact of sectoral aid flows on economic growth</a:t>
            </a:r>
          </a:p>
          <a:p>
            <a:r>
              <a:rPr lang="en-US" dirty="0"/>
              <a:t>Examines whether the interaction of foreign aid with the quality of governance is important for aid effectiveness</a:t>
            </a:r>
          </a:p>
          <a:p>
            <a:r>
              <a:rPr lang="en-US" dirty="0"/>
              <a:t>Applies IV methodology by improving on and extending the most recent instrumentation strategy used in the aid effectiveness literature  </a:t>
            </a:r>
          </a:p>
        </p:txBody>
      </p:sp>
    </p:spTree>
    <p:extLst>
      <p:ext uri="{BB962C8B-B14F-4D97-AF65-F5344CB8AC3E}">
        <p14:creationId xmlns:p14="http://schemas.microsoft.com/office/powerpoint/2010/main" val="730951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Analytical framework</a:t>
            </a:r>
          </a:p>
        </p:txBody>
      </p:sp>
      <p:pic>
        <p:nvPicPr>
          <p:cNvPr id="4" name="Picture 3"/>
          <p:cNvPicPr>
            <a:picLocks noChangeAspect="1"/>
          </p:cNvPicPr>
          <p:nvPr/>
        </p:nvPicPr>
        <p:blipFill>
          <a:blip r:embed="rId2"/>
          <a:stretch>
            <a:fillRect/>
          </a:stretch>
        </p:blipFill>
        <p:spPr>
          <a:xfrm>
            <a:off x="2665927" y="1550430"/>
            <a:ext cx="7559898" cy="4760218"/>
          </a:xfrm>
          <a:prstGeom prst="rect">
            <a:avLst/>
          </a:prstGeom>
        </p:spPr>
      </p:pic>
    </p:spTree>
    <p:extLst>
      <p:ext uri="{BB962C8B-B14F-4D97-AF65-F5344CB8AC3E}">
        <p14:creationId xmlns:p14="http://schemas.microsoft.com/office/powerpoint/2010/main" val="14840010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Hypotheses</a:t>
            </a:r>
          </a:p>
        </p:txBody>
      </p:sp>
      <p:sp>
        <p:nvSpPr>
          <p:cNvPr id="3" name="Content Placeholder 2"/>
          <p:cNvSpPr>
            <a:spLocks noGrp="1"/>
          </p:cNvSpPr>
          <p:nvPr>
            <p:ph idx="1"/>
          </p:nvPr>
        </p:nvSpPr>
        <p:spPr/>
        <p:txBody>
          <a:bodyPr/>
          <a:lstStyle/>
          <a:p>
            <a:r>
              <a:rPr lang="en-US" dirty="0"/>
              <a:t>Economic aid, which includes aid to production sectors and aid to economic infrastructure, affects economic growth by increasing domestic investment</a:t>
            </a:r>
          </a:p>
          <a:p>
            <a:pPr lvl="1"/>
            <a:r>
              <a:rPr lang="en-US" dirty="0"/>
              <a:t>Supplement to domestic resources </a:t>
            </a:r>
          </a:p>
          <a:p>
            <a:pPr lvl="1"/>
            <a:r>
              <a:rPr lang="en-US" dirty="0"/>
              <a:t>Substitute to domestic resources</a:t>
            </a:r>
          </a:p>
          <a:p>
            <a:pPr lvl="2"/>
            <a:r>
              <a:rPr lang="en-US" dirty="0"/>
              <a:t>Crowding out effect and fungibility issues</a:t>
            </a:r>
          </a:p>
          <a:p>
            <a:pPr lvl="2"/>
            <a:r>
              <a:rPr lang="en-US" dirty="0"/>
              <a:t>Possible values of coefficient: 1, &lt;1, or&gt;1</a:t>
            </a:r>
          </a:p>
          <a:p>
            <a:r>
              <a:rPr lang="en-US" dirty="0"/>
              <a:t>Aid to economic infrastructure might affect growth by improving TFP</a:t>
            </a:r>
          </a:p>
          <a:p>
            <a:r>
              <a:rPr lang="en-US" dirty="0"/>
              <a:t>Aid to social sector may affect growth by creating additional human capital   </a:t>
            </a:r>
          </a:p>
        </p:txBody>
      </p:sp>
    </p:spTree>
    <p:extLst>
      <p:ext uri="{BB962C8B-B14F-4D97-AF65-F5344CB8AC3E}">
        <p14:creationId xmlns:p14="http://schemas.microsoft.com/office/powerpoint/2010/main" val="3581157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Principles of IV estimation</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Assume that we have an equation that can be written as follows:</a:t>
                </a:r>
              </a:p>
              <a:p>
                <a:endParaRPr lang="en-US" dirty="0"/>
              </a:p>
              <a:p>
                <a:pPr marL="0" indent="0">
                  <a:buNone/>
                </a:pPr>
                <a:r>
                  <a:rPr lang="en-US" dirty="0"/>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𝑌</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𝛽</m:t>
                        </m:r>
                      </m:e>
                      <m:sub>
                        <m:r>
                          <a:rPr lang="en-US" b="0" i="1" smtClean="0">
                            <a:latin typeface="Cambria Math" panose="02040503050406030204" pitchFamily="18" charset="0"/>
                          </a:rPr>
                          <m:t>1</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𝜀</m:t>
                        </m:r>
                      </m:e>
                      <m:sub>
                        <m:r>
                          <a:rPr lang="en-US" b="0" i="1" smtClean="0">
                            <a:latin typeface="Cambria Math" panose="02040503050406030204" pitchFamily="18" charset="0"/>
                          </a:rPr>
                          <m:t>𝑖</m:t>
                        </m:r>
                      </m:sub>
                    </m:sSub>
                  </m:oMath>
                </a14:m>
                <a:endParaRPr lang="en-US" dirty="0"/>
              </a:p>
              <a:p>
                <a:endParaRPr lang="en-US" dirty="0"/>
              </a:p>
              <a:p>
                <a:r>
                  <a:rPr lang="en-US" dirty="0"/>
                  <a:t>However, the equation suffers from </a:t>
                </a:r>
                <a:r>
                  <a:rPr lang="en-US" dirty="0" err="1"/>
                  <a:t>endogeniety</a:t>
                </a:r>
                <a:r>
                  <a:rPr lang="en-US" dirty="0"/>
                  <a:t> bias; accordingly, estimating this equation employing OLS will not yield an accurate estimate of the causal effect of interest</a:t>
                </a:r>
              </a:p>
              <a:p>
                <a:r>
                  <a:rPr lang="en-US" dirty="0"/>
                  <a:t>Let us denote the true coefficient of interest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𝜃</m:t>
                        </m:r>
                      </m:e>
                      <m:sub>
                        <m:r>
                          <a:rPr lang="en-US" b="0" i="1" smtClean="0">
                            <a:latin typeface="Cambria Math" panose="02040503050406030204" pitchFamily="18" charset="0"/>
                          </a:rPr>
                          <m:t>0</m:t>
                        </m:r>
                      </m:sub>
                    </m:sSub>
                  </m:oMath>
                </a14:m>
                <a:r>
                  <a:rPr lang="en-US" dirty="0"/>
                  <a:t>, while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𝛽</m:t>
                        </m:r>
                      </m:e>
                      <m:sub>
                        <m:r>
                          <a:rPr lang="en-US" b="0" i="1" smtClean="0">
                            <a:latin typeface="Cambria Math" panose="02040503050406030204" pitchFamily="18" charset="0"/>
                          </a:rPr>
                          <m:t>1</m:t>
                        </m:r>
                      </m:sub>
                    </m:sSub>
                  </m:oMath>
                </a14:m>
                <a:r>
                  <a:rPr lang="en-US" dirty="0"/>
                  <a:t> denotes the estimated coefficient in the OLS specification</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2241" r="-986" b="-140"/>
                </a:stretch>
              </a:blipFill>
            </p:spPr>
            <p:txBody>
              <a:bodyPr/>
              <a:lstStyle/>
              <a:p>
                <a:r>
                  <a:rPr lang="en-US">
                    <a:noFill/>
                  </a:rPr>
                  <a:t> </a:t>
                </a:r>
              </a:p>
            </p:txBody>
          </p:sp>
        </mc:Fallback>
      </mc:AlternateContent>
    </p:spTree>
    <p:extLst>
      <p:ext uri="{BB962C8B-B14F-4D97-AF65-F5344CB8AC3E}">
        <p14:creationId xmlns:p14="http://schemas.microsoft.com/office/powerpoint/2010/main" val="31239430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 specifications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Analytical framework includes a system of three equations</a:t>
                </a:r>
              </a:p>
              <a:p>
                <a:r>
                  <a:rPr lang="en-US" dirty="0"/>
                  <a:t>Growth equation</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𝑔</m:t>
                      </m:r>
                      <m:r>
                        <a:rPr lang="en-US" i="1">
                          <a:latin typeface="Cambria Math" panose="02040503050406030204" pitchFamily="18" charset="0"/>
                        </a:rPr>
                        <m:t>=</m:t>
                      </m:r>
                      <m:r>
                        <a:rPr lang="en-US" i="1">
                          <a:latin typeface="Cambria Math" panose="02040503050406030204" pitchFamily="18" charset="0"/>
                        </a:rPr>
                        <m:t>𝑓</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𝑠</m:t>
                          </m:r>
                        </m:e>
                        <m:sub>
                          <m:r>
                            <a:rPr lang="en-US" i="1">
                              <a:latin typeface="Cambria Math" panose="02040503050406030204" pitchFamily="18" charset="0"/>
                            </a:rPr>
                            <m:t>𝑘</m:t>
                          </m:r>
                        </m:sub>
                      </m:sSub>
                      <m:r>
                        <a:rPr lang="en-US" i="1">
                          <a:latin typeface="Cambria Math" panose="02040503050406030204" pitchFamily="18" charset="0"/>
                        </a:rPr>
                        <m:t>, </m:t>
                      </m:r>
                      <m:r>
                        <a:rPr lang="en-US" i="1">
                          <a:latin typeface="Cambria Math" panose="02040503050406030204" pitchFamily="18" charset="0"/>
                        </a:rPr>
                        <m:t>h</m:t>
                      </m:r>
                      <m:r>
                        <a:rPr lang="en-US" i="1">
                          <a:latin typeface="Cambria Math" panose="02040503050406030204" pitchFamily="18" charset="0"/>
                        </a:rPr>
                        <m:t>, </m:t>
                      </m:r>
                      <m:r>
                        <a:rPr lang="en-US" i="1">
                          <a:latin typeface="Cambria Math" panose="02040503050406030204" pitchFamily="18" charset="0"/>
                        </a:rPr>
                        <m:t>𝐺𝑜𝑣</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𝑔</m:t>
                          </m:r>
                        </m:sub>
                      </m:sSub>
                      <m:r>
                        <a:rPr lang="en-US" i="1">
                          <a:latin typeface="Cambria Math" panose="02040503050406030204" pitchFamily="18" charset="0"/>
                        </a:rPr>
                        <m:t>, </m:t>
                      </m:r>
                      <m:r>
                        <a:rPr lang="en-US" i="1">
                          <a:latin typeface="Cambria Math" panose="02040503050406030204" pitchFamily="18" charset="0"/>
                        </a:rPr>
                        <m:t>𝐼𝐴𝐼𝐷</m:t>
                      </m:r>
                      <m:r>
                        <a:rPr lang="en-US" i="1">
                          <a:latin typeface="Cambria Math" panose="02040503050406030204" pitchFamily="18" charset="0"/>
                        </a:rPr>
                        <m:t>)</m:t>
                      </m:r>
                    </m:oMath>
                  </m:oMathPara>
                </a14:m>
                <a:endParaRPr lang="en-US" dirty="0"/>
              </a:p>
              <a:p>
                <a:pPr marL="0" indent="0">
                  <a:buNone/>
                </a:pPr>
                <a:endParaRPr lang="en-US" dirty="0"/>
              </a:p>
              <a:p>
                <a:r>
                  <a:rPr lang="en-US" dirty="0"/>
                  <a:t>Investment equation</a:t>
                </a:r>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𝑠</m:t>
                          </m:r>
                        </m:e>
                        <m:sub>
                          <m:r>
                            <a:rPr lang="en-US" i="1">
                              <a:latin typeface="Cambria Math" panose="02040503050406030204" pitchFamily="18" charset="0"/>
                            </a:rPr>
                            <m:t>𝑘</m:t>
                          </m:r>
                        </m:sub>
                      </m:sSub>
                      <m:r>
                        <a:rPr lang="en-US" i="1">
                          <a:latin typeface="Cambria Math" panose="02040503050406030204" pitchFamily="18" charset="0"/>
                        </a:rPr>
                        <m:t>=</m:t>
                      </m:r>
                      <m:r>
                        <a:rPr lang="en-US" i="1">
                          <a:latin typeface="Cambria Math" panose="02040503050406030204" pitchFamily="18" charset="0"/>
                        </a:rPr>
                        <m:t>𝑓</m:t>
                      </m:r>
                      <m:r>
                        <a:rPr lang="en-US" i="1">
                          <a:latin typeface="Cambria Math" panose="02040503050406030204" pitchFamily="18" charset="0"/>
                        </a:rPr>
                        <m:t>(</m:t>
                      </m:r>
                      <m:r>
                        <a:rPr lang="en-US" i="1">
                          <a:latin typeface="Cambria Math" panose="02040503050406030204" pitchFamily="18" charset="0"/>
                        </a:rPr>
                        <m:t>𝐺𝑜𝑣</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𝐸𝐴𝐼𝐷</m:t>
                          </m:r>
                          <m:r>
                            <a:rPr lang="en-US" i="1">
                              <a:latin typeface="Cambria Math" panose="02040503050406030204" pitchFamily="18" charset="0"/>
                            </a:rPr>
                            <m:t>, </m:t>
                          </m:r>
                          <m:r>
                            <a:rPr lang="en-US" i="1">
                              <a:latin typeface="Cambria Math" panose="02040503050406030204" pitchFamily="18" charset="0"/>
                            </a:rPr>
                            <m:t>𝑋</m:t>
                          </m:r>
                        </m:e>
                        <m:sub>
                          <m:r>
                            <a:rPr lang="en-US" i="1">
                              <a:latin typeface="Cambria Math" panose="02040503050406030204" pitchFamily="18" charset="0"/>
                            </a:rPr>
                            <m:t>𝑒</m:t>
                          </m:r>
                        </m:sub>
                      </m:sSub>
                      <m:r>
                        <a:rPr lang="en-US" i="1">
                          <a:latin typeface="Cambria Math" panose="02040503050406030204" pitchFamily="18" charset="0"/>
                        </a:rPr>
                        <m:t>)</m:t>
                      </m:r>
                    </m:oMath>
                  </m:oMathPara>
                </a14:m>
                <a:endParaRPr lang="en-US" dirty="0"/>
              </a:p>
              <a:p>
                <a:pPr marL="0" indent="0">
                  <a:buNone/>
                </a:pPr>
                <a:endParaRPr lang="en-US" dirty="0"/>
              </a:p>
              <a:p>
                <a:r>
                  <a:rPr lang="en-US" dirty="0"/>
                  <a:t>Human capital equation</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h</m:t>
                      </m:r>
                      <m:r>
                        <a:rPr lang="en-US" i="1">
                          <a:latin typeface="Cambria Math" panose="02040503050406030204" pitchFamily="18" charset="0"/>
                        </a:rPr>
                        <m:t>=</m:t>
                      </m:r>
                      <m:r>
                        <a:rPr lang="en-US" i="1">
                          <a:latin typeface="Cambria Math" panose="02040503050406030204" pitchFamily="18" charset="0"/>
                        </a:rPr>
                        <m:t>𝑓</m:t>
                      </m:r>
                      <m:r>
                        <a:rPr lang="en-US" i="1">
                          <a:latin typeface="Cambria Math" panose="02040503050406030204" pitchFamily="18" charset="0"/>
                        </a:rPr>
                        <m:t>(</m:t>
                      </m:r>
                      <m:r>
                        <a:rPr lang="en-US" i="1">
                          <a:latin typeface="Cambria Math" panose="02040503050406030204" pitchFamily="18" charset="0"/>
                        </a:rPr>
                        <m:t>𝐺𝑜𝑣</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𝑆𝐴𝐼𝐷</m:t>
                          </m:r>
                          <m:r>
                            <a:rPr lang="en-US" i="1">
                              <a:latin typeface="Cambria Math" panose="02040503050406030204" pitchFamily="18" charset="0"/>
                            </a:rPr>
                            <m:t>, </m:t>
                          </m:r>
                          <m:r>
                            <a:rPr lang="en-US" i="1">
                              <a:latin typeface="Cambria Math" panose="02040503050406030204" pitchFamily="18" charset="0"/>
                            </a:rPr>
                            <m:t>𝑋</m:t>
                          </m:r>
                        </m:e>
                        <m:sub>
                          <m:r>
                            <a:rPr lang="en-US" i="1">
                              <a:latin typeface="Cambria Math" panose="02040503050406030204" pitchFamily="18" charset="0"/>
                            </a:rPr>
                            <m:t>h</m:t>
                          </m:r>
                        </m:sub>
                      </m:sSub>
                      <m:r>
                        <a:rPr lang="en-US" i="1">
                          <a:latin typeface="Cambria Math" panose="02040503050406030204" pitchFamily="18" charset="0"/>
                        </a:rPr>
                        <m:t>)</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2241"/>
                </a:stretch>
              </a:blipFill>
            </p:spPr>
            <p:txBody>
              <a:bodyPr/>
              <a:lstStyle/>
              <a:p>
                <a:r>
                  <a:rPr lang="en-US">
                    <a:noFill/>
                  </a:rPr>
                  <a:t> </a:t>
                </a:r>
              </a:p>
            </p:txBody>
          </p:sp>
        </mc:Fallback>
      </mc:AlternateContent>
    </p:spTree>
    <p:extLst>
      <p:ext uri="{BB962C8B-B14F-4D97-AF65-F5344CB8AC3E}">
        <p14:creationId xmlns:p14="http://schemas.microsoft.com/office/powerpoint/2010/main" val="28404959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Econometric estimation issues and identification</a:t>
            </a:r>
          </a:p>
        </p:txBody>
      </p:sp>
      <p:sp>
        <p:nvSpPr>
          <p:cNvPr id="3" name="Content Placeholder 2"/>
          <p:cNvSpPr>
            <a:spLocks noGrp="1"/>
          </p:cNvSpPr>
          <p:nvPr>
            <p:ph idx="1"/>
          </p:nvPr>
        </p:nvSpPr>
        <p:spPr/>
        <p:txBody>
          <a:bodyPr>
            <a:normAutofit lnSpcReduction="10000"/>
          </a:bodyPr>
          <a:lstStyle/>
          <a:p>
            <a:r>
              <a:rPr lang="en-US" dirty="0"/>
              <a:t>Pooled cross-section and/or panel data regression methods</a:t>
            </a:r>
          </a:p>
          <a:p>
            <a:r>
              <a:rPr lang="en-US" dirty="0"/>
              <a:t>Pooled cross-section regressions allow to examine the long-run relationship</a:t>
            </a:r>
          </a:p>
          <a:p>
            <a:r>
              <a:rPr lang="en-US" dirty="0"/>
              <a:t>We can’t rely on standard OLS because relationship between aid and growth (or income) is endogenous</a:t>
            </a:r>
          </a:p>
          <a:p>
            <a:pPr lvl="1"/>
            <a:r>
              <a:rPr lang="en-US" dirty="0"/>
              <a:t>If countries tend to receive more aid because they are poorer or their socioeconomic conditions are deteriorating, the estimated coefficient would be biased toward zero and underestimate the impact of foreign aid</a:t>
            </a:r>
          </a:p>
          <a:p>
            <a:pPr lvl="1"/>
            <a:r>
              <a:rPr lang="en-US" dirty="0"/>
              <a:t>If countries tend to receive less aid as their socioeconomic conditions improve, the estimated coefficient would be biased upward and overestimate the impact of aid   </a:t>
            </a:r>
          </a:p>
          <a:p>
            <a:pPr marL="457200" lvl="1" indent="0">
              <a:buNone/>
            </a:pPr>
            <a:endParaRPr lang="en-US" dirty="0"/>
          </a:p>
        </p:txBody>
      </p:sp>
    </p:spTree>
    <p:extLst>
      <p:ext uri="{BB962C8B-B14F-4D97-AF65-F5344CB8AC3E}">
        <p14:creationId xmlns:p14="http://schemas.microsoft.com/office/powerpoint/2010/main" val="39562696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Econometric estimation issues and identification (cont.)</a:t>
            </a:r>
          </a:p>
        </p:txBody>
      </p:sp>
      <p:sp>
        <p:nvSpPr>
          <p:cNvPr id="3" name="Content Placeholder 2"/>
          <p:cNvSpPr>
            <a:spLocks noGrp="1"/>
          </p:cNvSpPr>
          <p:nvPr>
            <p:ph idx="1"/>
          </p:nvPr>
        </p:nvSpPr>
        <p:spPr/>
        <p:txBody>
          <a:bodyPr>
            <a:normAutofit/>
          </a:bodyPr>
          <a:lstStyle/>
          <a:p>
            <a:r>
              <a:rPr lang="en-US" dirty="0"/>
              <a:t>The quality of governance is endogenous with respect to development</a:t>
            </a:r>
          </a:p>
          <a:p>
            <a:r>
              <a:rPr lang="en-US" dirty="0"/>
              <a:t>If explanatory variables are systematically measured with significant error, the unobserved error term in the relationship of interest will contain the measurement error and it will be correlated with independent variables</a:t>
            </a:r>
          </a:p>
          <a:p>
            <a:r>
              <a:rPr lang="en-US" u="sng" dirty="0"/>
              <a:t>One solution to deal with above mentioned issues is IV approach</a:t>
            </a:r>
          </a:p>
          <a:p>
            <a:pPr marL="0" indent="0">
              <a:buNone/>
            </a:pPr>
            <a:endParaRPr lang="en-US" dirty="0"/>
          </a:p>
        </p:txBody>
      </p:sp>
    </p:spTree>
    <p:extLst>
      <p:ext uri="{BB962C8B-B14F-4D97-AF65-F5344CB8AC3E}">
        <p14:creationId xmlns:p14="http://schemas.microsoft.com/office/powerpoint/2010/main" val="5506957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Econometric estimation issues and identification (cont.)</a:t>
            </a:r>
          </a:p>
        </p:txBody>
      </p:sp>
      <p:sp>
        <p:nvSpPr>
          <p:cNvPr id="3" name="Content Placeholder 2"/>
          <p:cNvSpPr>
            <a:spLocks noGrp="1"/>
          </p:cNvSpPr>
          <p:nvPr>
            <p:ph idx="1"/>
          </p:nvPr>
        </p:nvSpPr>
        <p:spPr/>
        <p:txBody>
          <a:bodyPr>
            <a:normAutofit/>
          </a:bodyPr>
          <a:lstStyle/>
          <a:p>
            <a:r>
              <a:rPr lang="en-US" dirty="0"/>
              <a:t>Simultaneity bias due to joint determination of some variables in the analytical framework</a:t>
            </a:r>
          </a:p>
          <a:p>
            <a:r>
              <a:rPr lang="en-US" dirty="0"/>
              <a:t>Possible solution</a:t>
            </a:r>
          </a:p>
          <a:p>
            <a:pPr lvl="1"/>
            <a:r>
              <a:rPr lang="en-US" dirty="0"/>
              <a:t>Simultaneous system of equations method using 3SLS estimator     </a:t>
            </a:r>
          </a:p>
          <a:p>
            <a:endParaRPr lang="en-US" dirty="0"/>
          </a:p>
        </p:txBody>
      </p:sp>
    </p:spTree>
    <p:extLst>
      <p:ext uri="{BB962C8B-B14F-4D97-AF65-F5344CB8AC3E}">
        <p14:creationId xmlns:p14="http://schemas.microsoft.com/office/powerpoint/2010/main" val="8021118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Econometric estimation issues and identification (cont.)</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Unobserved heterogeneity due to country-specific time invariant unobservable factors and temporal events</a:t>
                </a:r>
              </a:p>
              <a:p>
                <a:r>
                  <a:rPr lang="en-US" u="sng" dirty="0"/>
                  <a:t>Solution: </a:t>
                </a:r>
                <a:r>
                  <a:rPr lang="en-US" dirty="0"/>
                  <a:t>Panel data estimation methods, which allows to control for country fixed effects and time fixed effects</a:t>
                </a:r>
              </a:p>
              <a:p>
                <a:r>
                  <a:rPr lang="en-US" dirty="0"/>
                  <a:t>It is assumed that unobserved error term has a factor structure, including country-specific time-invariant component, time-specific country-invariant component, and zero-mean random component  </a:t>
                </a:r>
              </a:p>
              <a:p>
                <a:pPr marL="0" indent="0" algn="ctr">
                  <a:buNone/>
                </a:pPr>
                <a14:m>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𝛾</m:t>
                        </m:r>
                      </m:e>
                      <m:sub>
                        <m:r>
                          <a:rPr lang="en-US" b="0" i="1" smtClean="0">
                            <a:latin typeface="Cambria Math" panose="02040503050406030204" pitchFamily="18" charset="0"/>
                            <a:ea typeface="Cambria Math" panose="02040503050406030204" pitchFamily="18" charset="0"/>
                          </a:rPr>
                          <m:t>𝑗𝑡</m:t>
                        </m:r>
                      </m:sub>
                    </m:sSub>
                    <m:r>
                      <a:rPr lang="en-US" b="0" i="1" smtClean="0">
                        <a:latin typeface="Cambria Math" panose="02040503050406030204" pitchFamily="18" charset="0"/>
                        <a:ea typeface="Cambria Math" panose="02040503050406030204" pitchFamily="18" charset="0"/>
                      </a:rPr>
                      <m:t>=</m:t>
                    </m:r>
                    <m:sSub>
                      <m:sSubPr>
                        <m:ctrlPr>
                          <a:rPr lang="en-US" i="1" dirty="0" smtClean="0">
                            <a:latin typeface="Cambria Math" panose="02040503050406030204" pitchFamily="18" charset="0"/>
                          </a:rPr>
                        </m:ctrlPr>
                      </m:sSubPr>
                      <m:e>
                        <m:r>
                          <m:rPr>
                            <m:sty m:val="p"/>
                          </m:rPr>
                          <a:rPr lang="el-GR" b="0" i="1" smtClean="0">
                            <a:latin typeface="Cambria Math" panose="02040503050406030204" pitchFamily="18" charset="0"/>
                            <a:ea typeface="Cambria Math" panose="02040503050406030204" pitchFamily="18" charset="0"/>
                          </a:rPr>
                          <m:t>η</m:t>
                        </m:r>
                      </m:e>
                      <m:sub>
                        <m:r>
                          <a:rPr lang="en-US" b="0" i="1" dirty="0" smtClean="0">
                            <a:latin typeface="Cambria Math" panose="02040503050406030204" pitchFamily="18" charset="0"/>
                          </a:rPr>
                          <m:t>𝑗</m:t>
                        </m:r>
                      </m:sub>
                    </m:sSub>
                  </m:oMath>
                </a14:m>
                <a:r>
                  <a:rPr lang="en-US" dirty="0"/>
                  <a:t>+</a:t>
                </a:r>
                <a14:m>
                  <m:oMath xmlns:m="http://schemas.openxmlformats.org/officeDocument/2006/math">
                    <m:sSub>
                      <m:sSubPr>
                        <m:ctrlPr>
                          <a:rPr lang="en-US" i="1" dirty="0" smtClean="0">
                            <a:latin typeface="Cambria Math" panose="02040503050406030204" pitchFamily="18" charset="0"/>
                          </a:rPr>
                        </m:ctrlPr>
                      </m:sSubPr>
                      <m:e>
                        <m:r>
                          <m:rPr>
                            <m:sty m:val="p"/>
                          </m:rPr>
                          <a:rPr lang="el-GR" b="0" i="1" dirty="0" smtClean="0">
                            <a:latin typeface="Cambria Math" panose="02040503050406030204" pitchFamily="18" charset="0"/>
                          </a:rPr>
                          <m:t>μ</m:t>
                        </m:r>
                      </m:e>
                      <m:sub>
                        <m:r>
                          <a:rPr lang="en-US" b="0" i="1" dirty="0" smtClean="0">
                            <a:latin typeface="Cambria Math" panose="02040503050406030204" pitchFamily="18" charset="0"/>
                          </a:rPr>
                          <m:t>𝑡</m:t>
                        </m:r>
                      </m:sub>
                    </m:sSub>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m:rPr>
                            <m:sty m:val="p"/>
                          </m:rPr>
                          <a:rPr lang="el-GR" b="0" i="1" dirty="0" smtClean="0">
                            <a:latin typeface="Cambria Math" panose="02040503050406030204" pitchFamily="18" charset="0"/>
                          </a:rPr>
                          <m:t>ν</m:t>
                        </m:r>
                      </m:e>
                      <m:sub>
                        <m:r>
                          <a:rPr lang="en-US" b="0" i="1" dirty="0" smtClean="0">
                            <a:latin typeface="Cambria Math" panose="02040503050406030204" pitchFamily="18" charset="0"/>
                          </a:rPr>
                          <m:t>𝑗𝑡</m:t>
                        </m:r>
                      </m:sub>
                    </m:sSub>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2241"/>
                </a:stretch>
              </a:blipFill>
            </p:spPr>
            <p:txBody>
              <a:bodyPr/>
              <a:lstStyle/>
              <a:p>
                <a:r>
                  <a:rPr lang="en-US">
                    <a:noFill/>
                  </a:rPr>
                  <a:t> </a:t>
                </a:r>
              </a:p>
            </p:txBody>
          </p:sp>
        </mc:Fallback>
      </mc:AlternateContent>
    </p:spTree>
    <p:extLst>
      <p:ext uri="{BB962C8B-B14F-4D97-AF65-F5344CB8AC3E}">
        <p14:creationId xmlns:p14="http://schemas.microsoft.com/office/powerpoint/2010/main" val="24564172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Econometric estimation issues and identification (cont.)</a:t>
            </a:r>
          </a:p>
        </p:txBody>
      </p:sp>
      <p:sp>
        <p:nvSpPr>
          <p:cNvPr id="3" name="Content Placeholder 2"/>
          <p:cNvSpPr>
            <a:spLocks noGrp="1"/>
          </p:cNvSpPr>
          <p:nvPr>
            <p:ph idx="1"/>
          </p:nvPr>
        </p:nvSpPr>
        <p:spPr/>
        <p:txBody>
          <a:bodyPr>
            <a:normAutofit lnSpcReduction="10000"/>
          </a:bodyPr>
          <a:lstStyle/>
          <a:p>
            <a:r>
              <a:rPr lang="en-US" dirty="0"/>
              <a:t>Outliers</a:t>
            </a:r>
          </a:p>
          <a:p>
            <a:pPr lvl="1"/>
            <a:r>
              <a:rPr lang="en-US" dirty="0"/>
              <a:t>Solution: robust standard errors using the Huber-White sandwich estimator</a:t>
            </a:r>
          </a:p>
          <a:p>
            <a:r>
              <a:rPr lang="en-US" dirty="0"/>
              <a:t>Residual may include time-varying country-specific factors that affect the dependent variable</a:t>
            </a:r>
          </a:p>
          <a:p>
            <a:r>
              <a:rPr lang="en-US" dirty="0"/>
              <a:t>Possible existence of autocorrelation within panels</a:t>
            </a:r>
          </a:p>
          <a:p>
            <a:r>
              <a:rPr lang="en-US" dirty="0"/>
              <a:t>Possible existence of heteroskedasticity across panels (cross-sectional correlations) </a:t>
            </a:r>
          </a:p>
          <a:p>
            <a:r>
              <a:rPr lang="en-US" u="sng" dirty="0"/>
              <a:t>Solution:</a:t>
            </a:r>
            <a:r>
              <a:rPr lang="en-US" dirty="0"/>
              <a:t> Panel GMM regressions</a:t>
            </a:r>
          </a:p>
          <a:p>
            <a:pPr lvl="1"/>
            <a:r>
              <a:rPr lang="en-US" dirty="0"/>
              <a:t>Difference GMM estimator (Arrelano and Bond 1991)</a:t>
            </a:r>
          </a:p>
          <a:p>
            <a:pPr lvl="1"/>
            <a:r>
              <a:rPr lang="en-US" dirty="0"/>
              <a:t>System GMM estimator (Blundell and Bond 1998)</a:t>
            </a:r>
          </a:p>
        </p:txBody>
      </p:sp>
    </p:spTree>
    <p:extLst>
      <p:ext uri="{BB962C8B-B14F-4D97-AF65-F5344CB8AC3E}">
        <p14:creationId xmlns:p14="http://schemas.microsoft.com/office/powerpoint/2010/main" val="8053717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a:t>
            </a:r>
          </a:p>
        </p:txBody>
      </p:sp>
      <p:sp>
        <p:nvSpPr>
          <p:cNvPr id="3" name="Content Placeholder 2"/>
          <p:cNvSpPr>
            <a:spLocks noGrp="1"/>
          </p:cNvSpPr>
          <p:nvPr>
            <p:ph idx="1"/>
          </p:nvPr>
        </p:nvSpPr>
        <p:spPr/>
        <p:txBody>
          <a:bodyPr/>
          <a:lstStyle/>
          <a:p>
            <a:r>
              <a:rPr lang="en-US" dirty="0"/>
              <a:t>Cross-section OLS regressions</a:t>
            </a:r>
          </a:p>
          <a:p>
            <a:r>
              <a:rPr lang="en-US" dirty="0"/>
              <a:t>Instrumentation strategy</a:t>
            </a:r>
          </a:p>
          <a:p>
            <a:pPr lvl="1"/>
            <a:r>
              <a:rPr lang="en-US" dirty="0"/>
              <a:t>Instrument for aid</a:t>
            </a:r>
          </a:p>
          <a:p>
            <a:pPr lvl="1"/>
            <a:r>
              <a:rPr lang="en-US" dirty="0"/>
              <a:t>Instrument for governance (democracy)</a:t>
            </a:r>
          </a:p>
          <a:p>
            <a:r>
              <a:rPr lang="en-US" dirty="0"/>
              <a:t>Cross-section IV regressions</a:t>
            </a:r>
          </a:p>
          <a:p>
            <a:r>
              <a:rPr lang="en-US" dirty="0"/>
              <a:t>System of simultaneous equations </a:t>
            </a:r>
          </a:p>
          <a:p>
            <a:r>
              <a:rPr lang="en-US" dirty="0"/>
              <a:t>Panel regressions</a:t>
            </a:r>
          </a:p>
          <a:p>
            <a:endParaRPr lang="en-US" dirty="0"/>
          </a:p>
        </p:txBody>
      </p:sp>
    </p:spTree>
    <p:extLst>
      <p:ext uri="{BB962C8B-B14F-4D97-AF65-F5344CB8AC3E}">
        <p14:creationId xmlns:p14="http://schemas.microsoft.com/office/powerpoint/2010/main" val="15978734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Instrument for aid</a:t>
            </a:r>
          </a:p>
        </p:txBody>
      </p:sp>
      <p:sp>
        <p:nvSpPr>
          <p:cNvPr id="3" name="Content Placeholder 2"/>
          <p:cNvSpPr>
            <a:spLocks noGrp="1"/>
          </p:cNvSpPr>
          <p:nvPr>
            <p:ph idx="1"/>
          </p:nvPr>
        </p:nvSpPr>
        <p:spPr>
          <a:xfrm>
            <a:off x="270456" y="1825625"/>
            <a:ext cx="11629623" cy="4351338"/>
          </a:xfrm>
        </p:spPr>
        <p:txBody>
          <a:bodyPr>
            <a:normAutofit fontScale="92500" lnSpcReduction="10000"/>
          </a:bodyPr>
          <a:lstStyle/>
          <a:p>
            <a:r>
              <a:rPr lang="en-US" sz="3000" dirty="0"/>
              <a:t>Compelling instrumentation strategy by Rajan and Subramanian (2008)</a:t>
            </a:r>
          </a:p>
          <a:p>
            <a:pPr lvl="1"/>
            <a:r>
              <a:rPr lang="en-US" dirty="0"/>
              <a:t>Model the supply of aid using donor-related rather than recipient-specific factors</a:t>
            </a:r>
            <a:r>
              <a:rPr lang="en-US" sz="2600" dirty="0"/>
              <a:t> </a:t>
            </a:r>
          </a:p>
          <a:p>
            <a:pPr lvl="1"/>
            <a:r>
              <a:rPr lang="en-US" dirty="0" err="1"/>
              <a:t>Bazzi</a:t>
            </a:r>
            <a:r>
              <a:rPr lang="en-US" dirty="0"/>
              <a:t> and Clemens (2009 &amp; 2013) critique – instrument is indistinguishable from recipient’s population size (correlation 0.93)</a:t>
            </a:r>
          </a:p>
          <a:p>
            <a:pPr lvl="1"/>
            <a:r>
              <a:rPr lang="en-US" dirty="0"/>
              <a:t>Instrument is weakened by inclusion of colonizer and its interaction with population ratios in its construction (Arndt et al 2010) </a:t>
            </a:r>
          </a:p>
          <a:p>
            <a:r>
              <a:rPr lang="en-US" sz="3000" dirty="0"/>
              <a:t>Instrument for aid in this study</a:t>
            </a:r>
          </a:p>
          <a:p>
            <a:pPr lvl="1"/>
            <a:r>
              <a:rPr lang="en-US" sz="2600" dirty="0"/>
              <a:t>As in </a:t>
            </a:r>
            <a:r>
              <a:rPr lang="en-US" sz="2600" dirty="0" err="1"/>
              <a:t>Rajan</a:t>
            </a:r>
            <a:r>
              <a:rPr lang="en-US" sz="2600" dirty="0"/>
              <a:t> and Subramanian (2008)</a:t>
            </a:r>
          </a:p>
          <a:p>
            <a:pPr lvl="2"/>
            <a:r>
              <a:rPr lang="en-US" sz="2400" dirty="0"/>
              <a:t>Historical relationships are captured through past colonial links and commonality of languages</a:t>
            </a:r>
          </a:p>
          <a:p>
            <a:pPr lvl="2"/>
            <a:r>
              <a:rPr lang="en-US" sz="2400" dirty="0"/>
              <a:t>Influence is captured by the ratio of donor population to the recipient population</a:t>
            </a:r>
          </a:p>
          <a:p>
            <a:pPr lvl="2"/>
            <a:r>
              <a:rPr lang="en-US" sz="2400" dirty="0"/>
              <a:t>Relational effects between history and influence factors: interactions between relative size and colonial links, between relative size and language traits</a:t>
            </a:r>
          </a:p>
        </p:txBody>
      </p:sp>
    </p:spTree>
    <p:extLst>
      <p:ext uri="{BB962C8B-B14F-4D97-AF65-F5344CB8AC3E}">
        <p14:creationId xmlns:p14="http://schemas.microsoft.com/office/powerpoint/2010/main" val="29948116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Instrument for aid: modifications &amp; extensions</a:t>
            </a:r>
          </a:p>
        </p:txBody>
      </p:sp>
      <p:sp>
        <p:nvSpPr>
          <p:cNvPr id="3" name="Content Placeholder 2"/>
          <p:cNvSpPr>
            <a:spLocks noGrp="1"/>
          </p:cNvSpPr>
          <p:nvPr>
            <p:ph idx="1"/>
          </p:nvPr>
        </p:nvSpPr>
        <p:spPr>
          <a:xfrm>
            <a:off x="838199" y="1825625"/>
            <a:ext cx="11061880" cy="4351338"/>
          </a:xfrm>
        </p:spPr>
        <p:txBody>
          <a:bodyPr>
            <a:normAutofit/>
          </a:bodyPr>
          <a:lstStyle/>
          <a:p>
            <a:r>
              <a:rPr lang="en-US" dirty="0"/>
              <a:t>Drop colonizer-specific variables and their interactions except the dummy for Portuguese colonies</a:t>
            </a:r>
          </a:p>
          <a:p>
            <a:r>
              <a:rPr lang="en-US" dirty="0"/>
              <a:t>Include donor-specific fixed effects</a:t>
            </a:r>
          </a:p>
          <a:p>
            <a:r>
              <a:rPr lang="en-US" dirty="0"/>
              <a:t>Controls for donor political and strategic interests (similarity of UN voting patterns)</a:t>
            </a:r>
          </a:p>
          <a:p>
            <a:pPr lvl="1"/>
            <a:r>
              <a:rPr lang="en-US" dirty="0"/>
              <a:t>Relational effects between recipient size and donor political interests (interactions)</a:t>
            </a:r>
          </a:p>
          <a:p>
            <a:pPr marL="0" indent="0">
              <a:buNone/>
            </a:pPr>
            <a:endParaRPr lang="en-US" dirty="0"/>
          </a:p>
        </p:txBody>
      </p:sp>
    </p:spTree>
    <p:extLst>
      <p:ext uri="{BB962C8B-B14F-4D97-AF65-F5344CB8AC3E}">
        <p14:creationId xmlns:p14="http://schemas.microsoft.com/office/powerpoint/2010/main" val="35140528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Instrument for aid: modifications &amp; extensions (cont.)</a:t>
            </a:r>
          </a:p>
        </p:txBody>
      </p:sp>
      <p:sp>
        <p:nvSpPr>
          <p:cNvPr id="3" name="Content Placeholder 2"/>
          <p:cNvSpPr>
            <a:spLocks noGrp="1"/>
          </p:cNvSpPr>
          <p:nvPr>
            <p:ph idx="1"/>
          </p:nvPr>
        </p:nvSpPr>
        <p:spPr>
          <a:xfrm>
            <a:off x="838199" y="1825625"/>
            <a:ext cx="11061880" cy="4351338"/>
          </a:xfrm>
        </p:spPr>
        <p:txBody>
          <a:bodyPr>
            <a:normAutofit/>
          </a:bodyPr>
          <a:lstStyle/>
          <a:p>
            <a:r>
              <a:rPr lang="en-US" dirty="0"/>
              <a:t>Donor commercial (trade promotion) interests ( for economic aid)</a:t>
            </a:r>
          </a:p>
          <a:p>
            <a:pPr lvl="1"/>
            <a:r>
              <a:rPr lang="en-US" dirty="0"/>
              <a:t>Relational effects between donor size and commercial interests</a:t>
            </a:r>
          </a:p>
          <a:p>
            <a:r>
              <a:rPr lang="en-US" dirty="0"/>
              <a:t>Controls to differentiate between types of sectoral aid flows</a:t>
            </a:r>
          </a:p>
          <a:p>
            <a:pPr lvl="1"/>
            <a:r>
              <a:rPr lang="en-US" dirty="0"/>
              <a:t>Initial (early 1970s) values of life expectancy, fertility, access to drinking water, ratio of physicians to the population, share of agriculture in GDP, and share of rural population     </a:t>
            </a:r>
          </a:p>
          <a:p>
            <a:endParaRPr lang="en-US" dirty="0"/>
          </a:p>
        </p:txBody>
      </p:sp>
    </p:spTree>
    <p:extLst>
      <p:ext uri="{BB962C8B-B14F-4D97-AF65-F5344CB8AC3E}">
        <p14:creationId xmlns:p14="http://schemas.microsoft.com/office/powerpoint/2010/main" val="791623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Principles of IV estimation (cont.)</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r>
                  <a:rPr lang="en-US" dirty="0"/>
                  <a:t>Now, let us assume that we have another measured variable,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𝑍</m:t>
                        </m:r>
                      </m:e>
                      <m:sub>
                        <m:r>
                          <a:rPr lang="en-US" b="0" i="1" smtClean="0">
                            <a:latin typeface="Cambria Math" panose="02040503050406030204" pitchFamily="18" charset="0"/>
                          </a:rPr>
                          <m:t>𝑖</m:t>
                        </m:r>
                      </m:sub>
                    </m:sSub>
                  </m:oMath>
                </a14:m>
                <a:r>
                  <a:rPr lang="en-US" dirty="0"/>
                  <a:t>, that is correlated with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𝑖</m:t>
                        </m:r>
                      </m:sub>
                    </m:sSub>
                  </m:oMath>
                </a14:m>
                <a:r>
                  <a:rPr lang="en-US" dirty="0"/>
                  <a:t> but uncorrelated with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𝜀</m:t>
                        </m:r>
                      </m:e>
                      <m:sub>
                        <m:r>
                          <a:rPr lang="en-US" b="0" i="1" smtClean="0">
                            <a:latin typeface="Cambria Math" panose="02040503050406030204" pitchFamily="18" charset="0"/>
                          </a:rPr>
                          <m:t>𝑖</m:t>
                        </m:r>
                      </m:sub>
                    </m:sSub>
                  </m:oMath>
                </a14:m>
                <a:r>
                  <a:rPr lang="en-US" dirty="0"/>
                  <a:t>, i.e.,</a:t>
                </a:r>
              </a:p>
              <a:p>
                <a:pPr marL="0" indent="0">
                  <a:buNone/>
                </a:pPr>
                <a:r>
                  <a:rPr lang="en-US" dirty="0"/>
                  <a:t>				</a:t>
                </a:r>
                <a14:m>
                  <m:oMath xmlns:m="http://schemas.openxmlformats.org/officeDocument/2006/math">
                    <m:r>
                      <a:rPr lang="en-US" b="0" i="1" smtClean="0">
                        <a:latin typeface="Cambria Math" panose="02040503050406030204" pitchFamily="18" charset="0"/>
                      </a:rPr>
                      <m:t>𝐶𝑜𝑣</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𝑍</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𝜀</m:t>
                            </m:r>
                          </m:e>
                          <m:sub>
                            <m:r>
                              <a:rPr lang="en-US" b="0" i="1" smtClean="0">
                                <a:latin typeface="Cambria Math" panose="02040503050406030204" pitchFamily="18" charset="0"/>
                              </a:rPr>
                              <m:t>𝑖</m:t>
                            </m:r>
                          </m:sub>
                        </m:sSub>
                      </m:e>
                    </m:d>
                    <m:r>
                      <a:rPr lang="en-US" b="0" i="1" smtClean="0">
                        <a:latin typeface="Cambria Math" panose="02040503050406030204" pitchFamily="18" charset="0"/>
                      </a:rPr>
                      <m:t>=0</m:t>
                    </m:r>
                  </m:oMath>
                </a14:m>
                <a:endParaRPr lang="en-US" dirty="0"/>
              </a:p>
              <a:p>
                <a:r>
                  <a:rPr lang="en-US" dirty="0"/>
                  <a:t>The coefficient of interest can be written as follows</a:t>
                </a:r>
              </a:p>
              <a:p>
                <a:pPr marL="0" indent="0">
                  <a:buNone/>
                </a:pPr>
                <a:r>
                  <a:rPr lang="en-US" dirty="0"/>
                  <a:t>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𝜃</m:t>
                        </m:r>
                      </m:e>
                      <m:sub>
                        <m:r>
                          <a:rPr lang="en-US" b="0" i="1" smtClean="0">
                            <a:latin typeface="Cambria Math" panose="02040503050406030204" pitchFamily="18" charset="0"/>
                          </a:rPr>
                          <m:t>0</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𝐶𝑜𝑣</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𝑌</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𝑍</m:t>
                            </m:r>
                          </m:e>
                          <m:sub>
                            <m:r>
                              <a:rPr lang="en-US" b="0" i="1" smtClean="0">
                                <a:latin typeface="Cambria Math" panose="02040503050406030204" pitchFamily="18" charset="0"/>
                              </a:rPr>
                              <m:t>𝑖</m:t>
                            </m:r>
                          </m:sub>
                        </m:sSub>
                        <m:r>
                          <a:rPr lang="en-US" b="0" i="1" smtClean="0">
                            <a:latin typeface="Cambria Math" panose="02040503050406030204" pitchFamily="18" charset="0"/>
                          </a:rPr>
                          <m:t>)</m:t>
                        </m:r>
                      </m:num>
                      <m:den>
                        <m:r>
                          <a:rPr lang="en-US" b="0" i="1" smtClean="0">
                            <a:latin typeface="Cambria Math" panose="02040503050406030204" pitchFamily="18" charset="0"/>
                          </a:rPr>
                          <m:t>𝐶𝑜𝑣</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𝑍</m:t>
                            </m:r>
                          </m:e>
                          <m:sub>
                            <m:r>
                              <a:rPr lang="en-US" b="0" i="1" smtClean="0">
                                <a:latin typeface="Cambria Math" panose="02040503050406030204" pitchFamily="18" charset="0"/>
                              </a:rPr>
                              <m:t>𝑖</m:t>
                            </m:r>
                          </m:sub>
                        </m:sSub>
                        <m:r>
                          <a:rPr lang="en-US" b="0" i="1" smtClean="0">
                            <a:latin typeface="Cambria Math" panose="02040503050406030204" pitchFamily="18" charset="0"/>
                          </a:rPr>
                          <m:t>)</m:t>
                        </m:r>
                      </m:den>
                    </m:f>
                  </m:oMath>
                </a14:m>
                <a:endParaRPr lang="en-US" dirty="0"/>
              </a:p>
              <a:p>
                <a:r>
                  <a:rPr lang="en-US" dirty="0"/>
                  <a:t>Note that this expression is only valid if the covariance of the instrument and the independent variable is different from zero </a:t>
                </a:r>
              </a:p>
              <a:p>
                <a:r>
                  <a:rPr lang="en-US" dirty="0"/>
                  <a:t>In practice, instrumental variables estimates are not particularly useful if </a:t>
                </a:r>
                <a14:m>
                  <m:oMath xmlns:m="http://schemas.openxmlformats.org/officeDocument/2006/math">
                    <m:r>
                      <a:rPr lang="en-US" i="1">
                        <a:latin typeface="Cambria Math" panose="02040503050406030204" pitchFamily="18" charset="0"/>
                      </a:rPr>
                      <m:t>𝐶𝑜𝑣</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𝑍</m:t>
                        </m:r>
                      </m:e>
                      <m:sub>
                        <m:r>
                          <a:rPr lang="en-US" i="1">
                            <a:latin typeface="Cambria Math" panose="02040503050406030204" pitchFamily="18" charset="0"/>
                          </a:rPr>
                          <m:t>𝑖</m:t>
                        </m:r>
                      </m:sub>
                    </m:sSub>
                    <m:r>
                      <a:rPr lang="en-US" i="1">
                        <a:latin typeface="Cambria Math" panose="02040503050406030204" pitchFamily="18" charset="0"/>
                      </a:rPr>
                      <m:t>) </m:t>
                    </m:r>
                  </m:oMath>
                </a14:m>
                <a:r>
                  <a:rPr lang="en-US" dirty="0"/>
                  <a:t>is only marginally different from zero</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3081" r="-406"/>
                </a:stretch>
              </a:blipFill>
            </p:spPr>
            <p:txBody>
              <a:bodyPr/>
              <a:lstStyle/>
              <a:p>
                <a:r>
                  <a:rPr lang="en-US">
                    <a:noFill/>
                  </a:rPr>
                  <a:t> </a:t>
                </a:r>
              </a:p>
            </p:txBody>
          </p:sp>
        </mc:Fallback>
      </mc:AlternateContent>
    </p:spTree>
    <p:extLst>
      <p:ext uri="{BB962C8B-B14F-4D97-AF65-F5344CB8AC3E}">
        <p14:creationId xmlns:p14="http://schemas.microsoft.com/office/powerpoint/2010/main" val="36506500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Instrument for governance (democracy)</a:t>
            </a:r>
          </a:p>
        </p:txBody>
      </p:sp>
      <p:sp>
        <p:nvSpPr>
          <p:cNvPr id="3" name="Content Placeholder 2"/>
          <p:cNvSpPr>
            <a:spLocks noGrp="1"/>
          </p:cNvSpPr>
          <p:nvPr>
            <p:ph idx="1"/>
          </p:nvPr>
        </p:nvSpPr>
        <p:spPr/>
        <p:txBody>
          <a:bodyPr/>
          <a:lstStyle/>
          <a:p>
            <a:r>
              <a:rPr lang="en-US" dirty="0"/>
              <a:t>The level of constraints on the executive in 1900, coded from the Polity IV database</a:t>
            </a:r>
          </a:p>
          <a:p>
            <a:r>
              <a:rPr lang="en-US" dirty="0"/>
              <a:t>It refers to the extent of institutional constraints on the decisionmaking powers of the executive branch </a:t>
            </a:r>
          </a:p>
        </p:txBody>
      </p:sp>
    </p:spTree>
    <p:extLst>
      <p:ext uri="{BB962C8B-B14F-4D97-AF65-F5344CB8AC3E}">
        <p14:creationId xmlns:p14="http://schemas.microsoft.com/office/powerpoint/2010/main" val="39595270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results</a:t>
            </a:r>
          </a:p>
        </p:txBody>
      </p:sp>
      <p:sp>
        <p:nvSpPr>
          <p:cNvPr id="3" name="Content Placeholder 2"/>
          <p:cNvSpPr>
            <a:spLocks noGrp="1"/>
          </p:cNvSpPr>
          <p:nvPr>
            <p:ph idx="1"/>
          </p:nvPr>
        </p:nvSpPr>
        <p:spPr>
          <a:xfrm>
            <a:off x="838200" y="1825625"/>
            <a:ext cx="10700208" cy="4351338"/>
          </a:xfrm>
        </p:spPr>
        <p:txBody>
          <a:bodyPr/>
          <a:lstStyle/>
          <a:p>
            <a:r>
              <a:rPr lang="en-US" dirty="0"/>
              <a:t>Aid to production sectors and economic infrastructure contributes to economic growth by increasing domestic investment</a:t>
            </a:r>
          </a:p>
          <a:p>
            <a:pPr lvl="1"/>
            <a:r>
              <a:rPr lang="en-US" dirty="0"/>
              <a:t>One percentage point increase in the ratio of economic aid to GDP is associated with a 2.17 percentage point increase in the ratio of investment to GDP</a:t>
            </a:r>
          </a:p>
          <a:p>
            <a:pPr lvl="1"/>
            <a:r>
              <a:rPr lang="en-US" dirty="0"/>
              <a:t>One percentage point increase in economic aid to GDP ratio increases long-run per capita growth rate by 0.27 percent  </a:t>
            </a:r>
          </a:p>
          <a:p>
            <a:r>
              <a:rPr lang="en-US" dirty="0"/>
              <a:t>Aid to social sectors doesn’t appear to have a significant impact on schooling and economic growth </a:t>
            </a:r>
          </a:p>
          <a:p>
            <a:r>
              <a:rPr lang="en-US" dirty="0"/>
              <a:t>Use pdf file to see the regression results</a:t>
            </a:r>
          </a:p>
        </p:txBody>
      </p:sp>
    </p:spTree>
    <p:extLst>
      <p:ext uri="{BB962C8B-B14F-4D97-AF65-F5344CB8AC3E}">
        <p14:creationId xmlns:p14="http://schemas.microsoft.com/office/powerpoint/2010/main" val="40938107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and empirical analysis</a:t>
            </a:r>
          </a:p>
        </p:txBody>
      </p:sp>
      <p:sp>
        <p:nvSpPr>
          <p:cNvPr id="3" name="Content Placeholder 2"/>
          <p:cNvSpPr>
            <a:spLocks noGrp="1"/>
          </p:cNvSpPr>
          <p:nvPr>
            <p:ph idx="1"/>
          </p:nvPr>
        </p:nvSpPr>
        <p:spPr/>
        <p:txBody>
          <a:bodyPr/>
          <a:lstStyle/>
          <a:p>
            <a:r>
              <a:rPr lang="en-US" dirty="0"/>
              <a:t>Please use provided dataset and Stata do files</a:t>
            </a:r>
          </a:p>
        </p:txBody>
      </p:sp>
    </p:spTree>
    <p:extLst>
      <p:ext uri="{BB962C8B-B14F-4D97-AF65-F5344CB8AC3E}">
        <p14:creationId xmlns:p14="http://schemas.microsoft.com/office/powerpoint/2010/main" val="20659321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questions: identification</a:t>
            </a:r>
          </a:p>
        </p:txBody>
      </p:sp>
      <p:sp>
        <p:nvSpPr>
          <p:cNvPr id="3" name="Content Placeholder 2"/>
          <p:cNvSpPr>
            <a:spLocks noGrp="1"/>
          </p:cNvSpPr>
          <p:nvPr>
            <p:ph idx="1"/>
          </p:nvPr>
        </p:nvSpPr>
        <p:spPr/>
        <p:txBody>
          <a:bodyPr/>
          <a:lstStyle/>
          <a:p>
            <a:r>
              <a:rPr lang="en-US" dirty="0"/>
              <a:t>Do you find the identification strategy plausible? </a:t>
            </a:r>
          </a:p>
          <a:p>
            <a:r>
              <a:rPr lang="en-US" dirty="0"/>
              <a:t>What can we observe about the strength of the first stage?</a:t>
            </a:r>
          </a:p>
          <a:p>
            <a:pPr lvl="1"/>
            <a:r>
              <a:rPr lang="en-US" dirty="0"/>
              <a:t>Instrument relevance</a:t>
            </a:r>
          </a:p>
          <a:p>
            <a:pPr lvl="1"/>
            <a:r>
              <a:rPr lang="en-US" dirty="0"/>
              <a:t>Instrument exogeneity</a:t>
            </a:r>
          </a:p>
          <a:p>
            <a:r>
              <a:rPr lang="en-US" dirty="0"/>
              <a:t>What are the potential problems?</a:t>
            </a:r>
          </a:p>
        </p:txBody>
      </p:sp>
    </p:spTree>
    <p:extLst>
      <p:ext uri="{BB962C8B-B14F-4D97-AF65-F5344CB8AC3E}">
        <p14:creationId xmlns:p14="http://schemas.microsoft.com/office/powerpoint/2010/main" val="272623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questions: interpretation</a:t>
            </a:r>
          </a:p>
        </p:txBody>
      </p:sp>
      <p:sp>
        <p:nvSpPr>
          <p:cNvPr id="3" name="Content Placeholder 2"/>
          <p:cNvSpPr>
            <a:spLocks noGrp="1"/>
          </p:cNvSpPr>
          <p:nvPr>
            <p:ph idx="1"/>
          </p:nvPr>
        </p:nvSpPr>
        <p:spPr/>
        <p:txBody>
          <a:bodyPr/>
          <a:lstStyle/>
          <a:p>
            <a:r>
              <a:rPr lang="en-US" dirty="0"/>
              <a:t>Are these results useful? </a:t>
            </a:r>
          </a:p>
          <a:p>
            <a:r>
              <a:rPr lang="en-US" dirty="0"/>
              <a:t>Are there policy implications?</a:t>
            </a:r>
          </a:p>
          <a:p>
            <a:pPr marL="0" indent="0">
              <a:buNone/>
            </a:pPr>
            <a:endParaRPr lang="en-US" dirty="0"/>
          </a:p>
        </p:txBody>
      </p:sp>
    </p:spTree>
    <p:extLst>
      <p:ext uri="{BB962C8B-B14F-4D97-AF65-F5344CB8AC3E}">
        <p14:creationId xmlns:p14="http://schemas.microsoft.com/office/powerpoint/2010/main" val="3206535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IV conditions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dirty="0"/>
                  <a:t>First, there must be a significant relationship between the instrument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𝑍</m:t>
                        </m:r>
                      </m:e>
                      <m:sub>
                        <m:r>
                          <a:rPr lang="en-US" b="0" i="1" smtClean="0">
                            <a:latin typeface="Cambria Math" panose="02040503050406030204" pitchFamily="18" charset="0"/>
                          </a:rPr>
                          <m:t>𝑖</m:t>
                        </m:r>
                      </m:sub>
                    </m:sSub>
                  </m:oMath>
                </a14:m>
                <a:r>
                  <a:rPr lang="en-US" dirty="0"/>
                  <a:t> and the explanatory variable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𝑖</m:t>
                        </m:r>
                      </m:sub>
                    </m:sSub>
                  </m:oMath>
                </a14:m>
                <a:r>
                  <a:rPr lang="en-US" dirty="0"/>
                  <a:t>, </a:t>
                </a:r>
                <a:r>
                  <a:rPr lang="en-US" dirty="0" err="1"/>
                  <a:t>i.e</a:t>
                </a:r>
                <a:r>
                  <a:rPr lang="en-US" dirty="0"/>
                  <a:t>,</a:t>
                </a:r>
                <a14:m>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 </m:t>
                    </m:r>
                    <m:r>
                      <a:rPr lang="en-US" i="1">
                        <a:latin typeface="Cambria Math" panose="02040503050406030204" pitchFamily="18" charset="0"/>
                      </a:rPr>
                      <m:t>𝐶𝑜𝑟𝑟</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𝑍</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𝑖</m:t>
                        </m:r>
                      </m:sub>
                    </m:sSub>
                    <m:r>
                      <a:rPr lang="en-US" i="1">
                        <a:latin typeface="Cambria Math" panose="02040503050406030204" pitchFamily="18" charset="0"/>
                      </a:rPr>
                      <m:t>)</m:t>
                    </m:r>
                    <m:r>
                      <a:rPr lang="en-US" i="1">
                        <a:latin typeface="Cambria Math" panose="02040503050406030204" pitchFamily="18" charset="0"/>
                        <a:ea typeface="Cambria Math" panose="02040503050406030204" pitchFamily="18" charset="0"/>
                      </a:rPr>
                      <m:t>≠0</m:t>
                    </m:r>
                  </m:oMath>
                </a14:m>
                <a:r>
                  <a:rPr lang="en-US" dirty="0"/>
                  <a:t> </a:t>
                </a:r>
              </a:p>
              <a:p>
                <a:pPr lvl="1"/>
                <a:r>
                  <a:rPr lang="en-US" dirty="0"/>
                  <a:t>This condition is called </a:t>
                </a:r>
                <a:r>
                  <a:rPr lang="en-US" u="sng" dirty="0"/>
                  <a:t>instrument relevance</a:t>
                </a:r>
              </a:p>
              <a:p>
                <a:r>
                  <a:rPr lang="en-US" dirty="0"/>
                  <a:t>Second, the instrument must satisfy an </a:t>
                </a:r>
                <a:r>
                  <a:rPr lang="en-US" u="sng" dirty="0"/>
                  <a:t>exclusion restriction</a:t>
                </a:r>
                <a:r>
                  <a:rPr lang="en-US" dirty="0"/>
                  <a:t>: the only reason for the relationship between </a:t>
                </a:r>
                <a14:m>
                  <m:oMath xmlns:m="http://schemas.openxmlformats.org/officeDocument/2006/math">
                    <m:sSub>
                      <m:sSubPr>
                        <m:ctrlPr>
                          <a:rPr lang="en-US" i="1">
                            <a:latin typeface="Cambria Math" panose="02040503050406030204" pitchFamily="18" charset="0"/>
                          </a:rPr>
                        </m:ctrlPr>
                      </m:sSubPr>
                      <m:e>
                        <m:r>
                          <a:rPr lang="en-US" b="0" i="1" smtClean="0">
                            <a:latin typeface="Cambria Math" panose="02040503050406030204" pitchFamily="18" charset="0"/>
                          </a:rPr>
                          <m:t>𝑌</m:t>
                        </m:r>
                      </m:e>
                      <m:sub>
                        <m:r>
                          <a:rPr lang="en-US" i="1">
                            <a:latin typeface="Cambria Math" panose="02040503050406030204" pitchFamily="18" charset="0"/>
                          </a:rPr>
                          <m:t>𝑖</m:t>
                        </m:r>
                      </m:sub>
                    </m:sSub>
                  </m:oMath>
                </a14:m>
                <a:r>
                  <a:rPr lang="en-US" dirty="0"/>
                  <a:t> and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𝑍</m:t>
                        </m:r>
                      </m:e>
                      <m:sub>
                        <m:r>
                          <a:rPr lang="en-US" i="1">
                            <a:latin typeface="Cambria Math" panose="02040503050406030204" pitchFamily="18" charset="0"/>
                          </a:rPr>
                          <m:t>𝑖</m:t>
                        </m:r>
                      </m:sub>
                    </m:sSub>
                  </m:oMath>
                </a14:m>
                <a:r>
                  <a:rPr lang="en-US" dirty="0"/>
                  <a:t> is the first stage</a:t>
                </a:r>
              </a:p>
              <a:p>
                <a:r>
                  <a:rPr lang="en-US" dirty="0"/>
                  <a:t>This assumption has two parts</a:t>
                </a:r>
              </a:p>
              <a:p>
                <a:pPr lvl="1"/>
                <a:r>
                  <a:rPr lang="en-US" dirty="0"/>
                  <a:t>The instrument is as good as randomly assigned (i.e., independent of potential outcomes, conditional on covariates)</a:t>
                </a:r>
              </a:p>
              <a:p>
                <a:pPr lvl="1"/>
                <a:r>
                  <a:rPr lang="en-US" dirty="0"/>
                  <a:t>The instrument has no effect on outcomes other than via the first-stage channel</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2241" r="-986"/>
                </a:stretch>
              </a:blipFill>
            </p:spPr>
            <p:txBody>
              <a:bodyPr/>
              <a:lstStyle/>
              <a:p>
                <a:r>
                  <a:rPr lang="en-US">
                    <a:noFill/>
                  </a:rPr>
                  <a:t> </a:t>
                </a:r>
              </a:p>
            </p:txBody>
          </p:sp>
        </mc:Fallback>
      </mc:AlternateContent>
    </p:spTree>
    <p:extLst>
      <p:ext uri="{BB962C8B-B14F-4D97-AF65-F5344CB8AC3E}">
        <p14:creationId xmlns:p14="http://schemas.microsoft.com/office/powerpoint/2010/main" val="2274242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IV Estimator</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Two stage least squares has two stages – two regressions</a:t>
                </a:r>
              </a:p>
              <a:p>
                <a:r>
                  <a:rPr lang="en-US" dirty="0"/>
                  <a:t>In the first stage it isolates the part of </a:t>
                </a:r>
                <a:r>
                  <a:rPr lang="en-US" i="1" dirty="0"/>
                  <a:t>X </a:t>
                </a:r>
                <a:r>
                  <a:rPr lang="en-US" dirty="0"/>
                  <a:t>that is uncorrelated with </a:t>
                </a:r>
                <a:r>
                  <a:rPr lang="en-US" i="1" dirty="0"/>
                  <a:t>u by </a:t>
                </a:r>
                <a:r>
                  <a:rPr lang="en-US" dirty="0"/>
                  <a:t>regressing </a:t>
                </a:r>
                <a:r>
                  <a:rPr lang="en-US" i="1" dirty="0"/>
                  <a:t>X</a:t>
                </a:r>
                <a:r>
                  <a:rPr lang="en-US" dirty="0"/>
                  <a:t> on </a:t>
                </a:r>
                <a:r>
                  <a:rPr lang="en-US" i="1" dirty="0"/>
                  <a:t>Z</a:t>
                </a:r>
                <a:r>
                  <a:rPr lang="en-US" dirty="0"/>
                  <a:t> using OLS</a:t>
                </a:r>
              </a:p>
              <a:p>
                <a:pPr marL="0" indent="0" algn="ctr">
                  <a:buNone/>
                </a:pPr>
                <a:r>
                  <a:rPr lang="en-US" i="1" dirty="0"/>
                  <a:t> X</a:t>
                </a:r>
                <a:r>
                  <a:rPr lang="en-US" i="1" baseline="-25000" dirty="0"/>
                  <a:t>i</a:t>
                </a:r>
                <a:r>
                  <a:rPr lang="en-US" dirty="0"/>
                  <a:t> = </a:t>
                </a:r>
                <a:r>
                  <a:rPr lang="en-US" i="1" dirty="0">
                    <a:sym typeface="Symbol" panose="05050102010706020507" pitchFamily="18" charset="2"/>
                  </a:rPr>
                  <a:t></a:t>
                </a:r>
                <a:r>
                  <a:rPr lang="en-US" baseline="-25000" dirty="0"/>
                  <a:t>0</a:t>
                </a:r>
                <a:r>
                  <a:rPr lang="en-US" dirty="0"/>
                  <a:t> + </a:t>
                </a:r>
                <a:r>
                  <a:rPr lang="en-US" i="1" dirty="0">
                    <a:sym typeface="Symbol" panose="05050102010706020507" pitchFamily="18" charset="2"/>
                  </a:rPr>
                  <a:t></a:t>
                </a:r>
                <a:r>
                  <a:rPr lang="en-US" baseline="-25000" dirty="0"/>
                  <a:t>1</a:t>
                </a:r>
                <a:r>
                  <a:rPr lang="en-US" i="1" dirty="0"/>
                  <a:t>Z</a:t>
                </a:r>
                <a:r>
                  <a:rPr lang="en-US" i="1" baseline="-25000" dirty="0"/>
                  <a:t>i</a:t>
                </a:r>
                <a:r>
                  <a:rPr lang="en-US" dirty="0"/>
                  <a:t> + </a:t>
                </a:r>
                <a:r>
                  <a:rPr lang="en-US" i="1" dirty="0"/>
                  <a:t>v</a:t>
                </a:r>
                <a:r>
                  <a:rPr lang="en-US" i="1" baseline="-25000" dirty="0"/>
                  <a:t>i</a:t>
                </a:r>
                <a:r>
                  <a:rPr lang="en-US" dirty="0"/>
                  <a:t>	</a:t>
                </a:r>
              </a:p>
              <a:p>
                <a:r>
                  <a:rPr lang="en-US" dirty="0"/>
                  <a:t>Compute predicted values of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𝑖</m:t>
                        </m:r>
                      </m:sub>
                    </m:sSub>
                    <m:r>
                      <a:rPr lang="en-US" b="0" i="1" smtClean="0">
                        <a:latin typeface="Cambria Math" panose="02040503050406030204" pitchFamily="18" charset="0"/>
                      </a:rPr>
                      <m:t> </m:t>
                    </m:r>
                  </m:oMath>
                </a14:m>
                <a:r>
                  <a:rPr lang="en-US" dirty="0"/>
                  <a:t>(    ) using this regression results</a:t>
                </a:r>
              </a:p>
              <a:p>
                <a:r>
                  <a:rPr lang="en-US" dirty="0"/>
                  <a:t>In the second stage regress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𝑌</m:t>
                        </m:r>
                      </m:e>
                      <m:sub>
                        <m:r>
                          <a:rPr lang="en-US" b="0" i="1" smtClean="0">
                            <a:latin typeface="Cambria Math" panose="02040503050406030204" pitchFamily="18" charset="0"/>
                          </a:rPr>
                          <m:t>𝑖</m:t>
                        </m:r>
                      </m:sub>
                    </m:sSub>
                  </m:oMath>
                </a14:m>
                <a:r>
                  <a:rPr lang="en-US" dirty="0"/>
                  <a:t> on	using OLS</a:t>
                </a:r>
              </a:p>
              <a:p>
                <a:r>
                  <a:rPr lang="en-US" dirty="0"/>
                  <a:t>The resulting estimator is called the TSLS estimator, 	</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2241" r="-754"/>
                </a:stretch>
              </a:blipFill>
            </p:spPr>
            <p:txBody>
              <a:bodyPr/>
              <a:lstStyle/>
              <a:p>
                <a:r>
                  <a:rPr lang="en-US">
                    <a:noFill/>
                  </a:rPr>
                  <a:t> </a:t>
                </a:r>
              </a:p>
            </p:txBody>
          </p:sp>
        </mc:Fallback>
      </mc:AlternateContent>
      <p:pic>
        <p:nvPicPr>
          <p:cNvPr id="33" name="Picture 32"/>
          <p:cNvPicPr>
            <a:picLocks noChangeAspect="1"/>
          </p:cNvPicPr>
          <p:nvPr/>
        </p:nvPicPr>
        <p:blipFill>
          <a:blip r:embed="rId3"/>
          <a:stretch>
            <a:fillRect/>
          </a:stretch>
        </p:blipFill>
        <p:spPr>
          <a:xfrm>
            <a:off x="5905524" y="4251734"/>
            <a:ext cx="380952" cy="466667"/>
          </a:xfrm>
          <a:prstGeom prst="rect">
            <a:avLst/>
          </a:prstGeom>
        </p:spPr>
      </p:pic>
      <p:pic>
        <p:nvPicPr>
          <p:cNvPr id="34" name="Picture 33"/>
          <p:cNvPicPr>
            <a:picLocks noChangeAspect="1"/>
          </p:cNvPicPr>
          <p:nvPr/>
        </p:nvPicPr>
        <p:blipFill>
          <a:blip r:embed="rId4"/>
          <a:stretch>
            <a:fillRect/>
          </a:stretch>
        </p:blipFill>
        <p:spPr>
          <a:xfrm>
            <a:off x="5871180" y="3714832"/>
            <a:ext cx="377985" cy="469433"/>
          </a:xfrm>
          <a:prstGeom prst="rect">
            <a:avLst/>
          </a:prstGeom>
        </p:spPr>
      </p:pic>
      <p:pic>
        <p:nvPicPr>
          <p:cNvPr id="35" name="Picture 34"/>
          <p:cNvPicPr>
            <a:picLocks noChangeAspect="1"/>
          </p:cNvPicPr>
          <p:nvPr/>
        </p:nvPicPr>
        <p:blipFill>
          <a:blip r:embed="rId5"/>
          <a:stretch>
            <a:fillRect/>
          </a:stretch>
        </p:blipFill>
        <p:spPr>
          <a:xfrm>
            <a:off x="8667123" y="4718401"/>
            <a:ext cx="704762" cy="476190"/>
          </a:xfrm>
          <a:prstGeom prst="rect">
            <a:avLst/>
          </a:prstGeom>
        </p:spPr>
      </p:pic>
    </p:spTree>
    <p:extLst>
      <p:ext uri="{BB962C8B-B14F-4D97-AF65-F5344CB8AC3E}">
        <p14:creationId xmlns:p14="http://schemas.microsoft.com/office/powerpoint/2010/main" val="20908911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Identification</a:t>
            </a:r>
          </a:p>
        </p:txBody>
      </p:sp>
      <p:sp>
        <p:nvSpPr>
          <p:cNvPr id="3" name="Content Placeholder 2"/>
          <p:cNvSpPr>
            <a:spLocks noGrp="1"/>
          </p:cNvSpPr>
          <p:nvPr>
            <p:ph idx="1"/>
          </p:nvPr>
        </p:nvSpPr>
        <p:spPr/>
        <p:txBody>
          <a:bodyPr>
            <a:normAutofit/>
          </a:bodyPr>
          <a:lstStyle/>
          <a:p>
            <a:pPr lvl="0"/>
            <a:r>
              <a:rPr lang="en-US" dirty="0"/>
              <a:t>In IV regression, whether the coefficients are identified depends on the relation between the number of instruments (</a:t>
            </a:r>
            <a:r>
              <a:rPr lang="en-US" i="1" dirty="0"/>
              <a:t>m</a:t>
            </a:r>
            <a:r>
              <a:rPr lang="en-US" dirty="0"/>
              <a:t>) and the number of endogenous regressors (</a:t>
            </a:r>
            <a:r>
              <a:rPr lang="en-US" i="1" dirty="0"/>
              <a:t>k</a:t>
            </a:r>
            <a:r>
              <a:rPr lang="en-US" dirty="0"/>
              <a:t>)</a:t>
            </a:r>
          </a:p>
          <a:p>
            <a:pPr lvl="0"/>
            <a:r>
              <a:rPr lang="en-US" dirty="0"/>
              <a:t>Intuitively, if there are fewer instruments than endogenous regressors, we can’t estimate </a:t>
            </a:r>
            <a:r>
              <a:rPr lang="en-US" i="1" dirty="0">
                <a:sym typeface="Symbol" panose="05050102010706020507" pitchFamily="18" charset="2"/>
              </a:rPr>
              <a:t></a:t>
            </a:r>
            <a:r>
              <a:rPr lang="en-US" baseline="-25000" dirty="0"/>
              <a:t>1</a:t>
            </a:r>
            <a:r>
              <a:rPr lang="en-US" dirty="0"/>
              <a:t>,…,</a:t>
            </a:r>
            <a:r>
              <a:rPr lang="en-US" i="1" dirty="0">
                <a:sym typeface="Symbol" panose="05050102010706020507" pitchFamily="18" charset="2"/>
              </a:rPr>
              <a:t></a:t>
            </a:r>
            <a:r>
              <a:rPr lang="en-US" i="1" baseline="-25000" dirty="0"/>
              <a:t>k</a:t>
            </a:r>
            <a:endParaRPr lang="en-US" dirty="0"/>
          </a:p>
          <a:p>
            <a:r>
              <a:rPr lang="en-US" dirty="0"/>
              <a:t>The coefficients </a:t>
            </a:r>
            <a:r>
              <a:rPr lang="en-US" i="1" dirty="0">
                <a:sym typeface="Symbol" panose="05050102010706020507" pitchFamily="18" charset="2"/>
              </a:rPr>
              <a:t></a:t>
            </a:r>
            <a:r>
              <a:rPr lang="en-US" baseline="-25000" dirty="0"/>
              <a:t>1</a:t>
            </a:r>
            <a:r>
              <a:rPr lang="en-US" dirty="0"/>
              <a:t>,…,</a:t>
            </a:r>
            <a:r>
              <a:rPr lang="en-US" i="1" dirty="0">
                <a:sym typeface="Symbol" panose="05050102010706020507" pitchFamily="18" charset="2"/>
              </a:rPr>
              <a:t></a:t>
            </a:r>
            <a:r>
              <a:rPr lang="en-US" i="1" baseline="-25000" dirty="0"/>
              <a:t>k</a:t>
            </a:r>
            <a:r>
              <a:rPr lang="en-US" dirty="0"/>
              <a:t> are said to be:</a:t>
            </a:r>
          </a:p>
          <a:p>
            <a:pPr lvl="1"/>
            <a:r>
              <a:rPr lang="en-US" dirty="0"/>
              <a:t>exactly identified if </a:t>
            </a:r>
            <a:r>
              <a:rPr lang="en-US" i="1" dirty="0"/>
              <a:t>m</a:t>
            </a:r>
            <a:r>
              <a:rPr lang="en-US" dirty="0"/>
              <a:t> = </a:t>
            </a:r>
            <a:r>
              <a:rPr lang="en-US" i="1" dirty="0"/>
              <a:t>k</a:t>
            </a:r>
          </a:p>
          <a:p>
            <a:pPr lvl="1"/>
            <a:r>
              <a:rPr lang="en-US" dirty="0"/>
              <a:t>overidentified if m &gt; k</a:t>
            </a:r>
          </a:p>
          <a:p>
            <a:pPr lvl="1"/>
            <a:r>
              <a:rPr lang="en-US" dirty="0"/>
              <a:t>underidentified if m &lt; k</a:t>
            </a:r>
          </a:p>
        </p:txBody>
      </p:sp>
    </p:spTree>
    <p:extLst>
      <p:ext uri="{BB962C8B-B14F-4D97-AF65-F5344CB8AC3E}">
        <p14:creationId xmlns:p14="http://schemas.microsoft.com/office/powerpoint/2010/main" val="2237485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Checking Instrument Validity: Relevance</a:t>
            </a:r>
          </a:p>
        </p:txBody>
      </p:sp>
      <p:sp>
        <p:nvSpPr>
          <p:cNvPr id="3" name="Content Placeholder 2"/>
          <p:cNvSpPr>
            <a:spLocks noGrp="1"/>
          </p:cNvSpPr>
          <p:nvPr>
            <p:ph idx="1"/>
          </p:nvPr>
        </p:nvSpPr>
        <p:spPr/>
        <p:txBody>
          <a:bodyPr/>
          <a:lstStyle/>
          <a:p>
            <a:r>
              <a:rPr lang="en-US" dirty="0"/>
              <a:t>First stage regression</a:t>
            </a:r>
          </a:p>
          <a:p>
            <a:pPr marL="0" indent="0" algn="ctr">
              <a:buNone/>
            </a:pPr>
            <a:r>
              <a:rPr lang="en-US" i="1" dirty="0"/>
              <a:t>X</a:t>
            </a:r>
            <a:r>
              <a:rPr lang="en-US" i="1" baseline="-25000" dirty="0"/>
              <a:t>i</a:t>
            </a:r>
            <a:r>
              <a:rPr lang="en-US" dirty="0"/>
              <a:t> = </a:t>
            </a:r>
            <a:r>
              <a:rPr lang="en-US" i="1" dirty="0">
                <a:sym typeface="Symbol" panose="05050102010706020507" pitchFamily="18" charset="2"/>
              </a:rPr>
              <a:t></a:t>
            </a:r>
            <a:r>
              <a:rPr lang="en-US" baseline="-25000" dirty="0"/>
              <a:t>0</a:t>
            </a:r>
            <a:r>
              <a:rPr lang="en-US" dirty="0"/>
              <a:t> + </a:t>
            </a:r>
            <a:r>
              <a:rPr lang="en-US" i="1" dirty="0">
                <a:sym typeface="Symbol" panose="05050102010706020507" pitchFamily="18" charset="2"/>
              </a:rPr>
              <a:t></a:t>
            </a:r>
            <a:r>
              <a:rPr lang="en-US" baseline="-25000" dirty="0"/>
              <a:t>1</a:t>
            </a:r>
            <a:r>
              <a:rPr lang="en-US" i="1" dirty="0"/>
              <a:t>Z</a:t>
            </a:r>
            <a:r>
              <a:rPr lang="en-US" baseline="-25000" dirty="0"/>
              <a:t>1</a:t>
            </a:r>
            <a:r>
              <a:rPr lang="en-US" i="1" baseline="-25000" dirty="0"/>
              <a:t>i</a:t>
            </a:r>
            <a:r>
              <a:rPr lang="en-US" dirty="0"/>
              <a:t> +…+ </a:t>
            </a:r>
            <a:r>
              <a:rPr lang="en-US" i="1" dirty="0">
                <a:sym typeface="Symbol" panose="05050102010706020507" pitchFamily="18" charset="2"/>
              </a:rPr>
              <a:t></a:t>
            </a:r>
            <a:r>
              <a:rPr lang="en-US" i="1" baseline="-25000" dirty="0" err="1"/>
              <a:t>mi</a:t>
            </a:r>
            <a:r>
              <a:rPr lang="en-US" i="1" dirty="0" err="1"/>
              <a:t>Z</a:t>
            </a:r>
            <a:r>
              <a:rPr lang="en-US" i="1" baseline="-25000" dirty="0" err="1"/>
              <a:t>mi</a:t>
            </a:r>
            <a:r>
              <a:rPr lang="en-US" dirty="0"/>
              <a:t> + </a:t>
            </a:r>
            <a:r>
              <a:rPr lang="en-US" i="1" dirty="0">
                <a:sym typeface="Symbol" panose="05050102010706020507" pitchFamily="18" charset="2"/>
              </a:rPr>
              <a:t></a:t>
            </a:r>
            <a:r>
              <a:rPr lang="en-US" i="1" baseline="-25000" dirty="0"/>
              <a:t>m</a:t>
            </a:r>
            <a:r>
              <a:rPr lang="en-US" baseline="-25000" dirty="0"/>
              <a:t>+1</a:t>
            </a:r>
            <a:r>
              <a:rPr lang="en-US" i="1" baseline="-25000" dirty="0"/>
              <a:t>i</a:t>
            </a:r>
            <a:r>
              <a:rPr lang="en-US" i="1" dirty="0"/>
              <a:t>W</a:t>
            </a:r>
            <a:r>
              <a:rPr lang="en-US" baseline="-25000" dirty="0"/>
              <a:t>1</a:t>
            </a:r>
            <a:r>
              <a:rPr lang="en-US" i="1" baseline="-25000" dirty="0"/>
              <a:t>i</a:t>
            </a:r>
            <a:r>
              <a:rPr lang="en-US" dirty="0"/>
              <a:t> +…+ </a:t>
            </a:r>
            <a:r>
              <a:rPr lang="en-US" i="1" dirty="0">
                <a:sym typeface="Symbol" panose="05050102010706020507" pitchFamily="18" charset="2"/>
              </a:rPr>
              <a:t></a:t>
            </a:r>
            <a:r>
              <a:rPr lang="en-US" i="1" baseline="-25000" dirty="0" err="1"/>
              <a:t>m</a:t>
            </a:r>
            <a:r>
              <a:rPr lang="en-US" baseline="-25000" dirty="0" err="1"/>
              <a:t>+</a:t>
            </a:r>
            <a:r>
              <a:rPr lang="en-US" i="1" baseline="-25000" dirty="0" err="1"/>
              <a:t>ki</a:t>
            </a:r>
            <a:r>
              <a:rPr lang="en-US" i="1" dirty="0" err="1"/>
              <a:t>W</a:t>
            </a:r>
            <a:r>
              <a:rPr lang="en-US" i="1" baseline="-25000" dirty="0" err="1"/>
              <a:t>ki</a:t>
            </a:r>
            <a:r>
              <a:rPr lang="en-US" dirty="0"/>
              <a:t> + </a:t>
            </a:r>
            <a:r>
              <a:rPr lang="en-US" i="1" dirty="0" err="1"/>
              <a:t>u</a:t>
            </a:r>
            <a:r>
              <a:rPr lang="en-US" i="1" baseline="-25000" dirty="0" err="1"/>
              <a:t>i</a:t>
            </a:r>
            <a:endParaRPr lang="en-US" i="1" baseline="-25000" dirty="0"/>
          </a:p>
          <a:p>
            <a:r>
              <a:rPr lang="en-US" dirty="0"/>
              <a:t>The instruments are relevant if at least one of </a:t>
            </a:r>
            <a:r>
              <a:rPr lang="en-US" i="1" dirty="0">
                <a:sym typeface="Symbol" panose="05050102010706020507" pitchFamily="18" charset="2"/>
              </a:rPr>
              <a:t></a:t>
            </a:r>
            <a:r>
              <a:rPr lang="en-US" baseline="-25000" dirty="0"/>
              <a:t>1</a:t>
            </a:r>
            <a:r>
              <a:rPr lang="en-US" dirty="0"/>
              <a:t>,…,</a:t>
            </a:r>
            <a:r>
              <a:rPr lang="en-US" i="1" dirty="0">
                <a:sym typeface="Symbol" panose="05050102010706020507" pitchFamily="18" charset="2"/>
              </a:rPr>
              <a:t></a:t>
            </a:r>
            <a:r>
              <a:rPr lang="en-US" i="1" baseline="-25000" dirty="0"/>
              <a:t>m</a:t>
            </a:r>
            <a:r>
              <a:rPr lang="en-US" dirty="0"/>
              <a:t> are nonzero</a:t>
            </a:r>
          </a:p>
          <a:p>
            <a:r>
              <a:rPr lang="en-US" dirty="0"/>
              <a:t>The instruments are said to be </a:t>
            </a:r>
            <a:r>
              <a:rPr lang="en-US" b="1" i="1" dirty="0"/>
              <a:t>weak</a:t>
            </a:r>
            <a:r>
              <a:rPr lang="en-US" dirty="0"/>
              <a:t> if all the </a:t>
            </a:r>
            <a:r>
              <a:rPr lang="en-US" i="1" dirty="0">
                <a:sym typeface="Symbol" panose="05050102010706020507" pitchFamily="18" charset="2"/>
              </a:rPr>
              <a:t></a:t>
            </a:r>
            <a:r>
              <a:rPr lang="en-US" baseline="-25000" dirty="0"/>
              <a:t>1</a:t>
            </a:r>
            <a:r>
              <a:rPr lang="en-US" dirty="0"/>
              <a:t>,…,</a:t>
            </a:r>
            <a:r>
              <a:rPr lang="en-US" i="1" dirty="0">
                <a:sym typeface="Symbol" panose="05050102010706020507" pitchFamily="18" charset="2"/>
              </a:rPr>
              <a:t></a:t>
            </a:r>
            <a:r>
              <a:rPr lang="en-US" i="1" baseline="-25000" dirty="0"/>
              <a:t>m</a:t>
            </a:r>
            <a:r>
              <a:rPr lang="en-US" dirty="0"/>
              <a:t> are either zero or nearly zero</a:t>
            </a:r>
          </a:p>
          <a:p>
            <a:r>
              <a:rPr lang="en-US" b="1" i="1" dirty="0"/>
              <a:t>Weak instruments</a:t>
            </a:r>
            <a:r>
              <a:rPr lang="en-US" dirty="0"/>
              <a:t> explain very little of the variation in </a:t>
            </a:r>
            <a:r>
              <a:rPr lang="en-US" i="1" dirty="0"/>
              <a:t>X</a:t>
            </a:r>
            <a:r>
              <a:rPr lang="en-US" dirty="0"/>
              <a:t>, beyond that explained by the </a:t>
            </a:r>
            <a:r>
              <a:rPr lang="en-US" i="1" dirty="0"/>
              <a:t>W</a:t>
            </a:r>
            <a:r>
              <a:rPr lang="en-US" dirty="0"/>
              <a:t>’s</a:t>
            </a:r>
          </a:p>
          <a:p>
            <a:r>
              <a:rPr lang="en-US" dirty="0"/>
              <a:t>If instruments are weak, the usual methods of inference are unreliable – potentially very unreliable</a:t>
            </a:r>
          </a:p>
        </p:txBody>
      </p:sp>
    </p:spTree>
    <p:extLst>
      <p:ext uri="{BB962C8B-B14F-4D97-AF65-F5344CB8AC3E}">
        <p14:creationId xmlns:p14="http://schemas.microsoft.com/office/powerpoint/2010/main" val="2127266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Measuring Instrument Strength in Practice:</a:t>
            </a:r>
            <a:br>
              <a:rPr lang="en-US" dirty="0"/>
            </a:br>
            <a:r>
              <a:rPr lang="en-US" dirty="0"/>
              <a:t>The first-stage </a:t>
            </a:r>
            <a:r>
              <a:rPr lang="en-US" i="1" dirty="0"/>
              <a:t>F</a:t>
            </a:r>
            <a:r>
              <a:rPr lang="en-US" dirty="0"/>
              <a:t>-statistic</a:t>
            </a:r>
          </a:p>
        </p:txBody>
      </p:sp>
      <p:sp>
        <p:nvSpPr>
          <p:cNvPr id="3" name="Content Placeholder 2"/>
          <p:cNvSpPr>
            <a:spLocks noGrp="1"/>
          </p:cNvSpPr>
          <p:nvPr>
            <p:ph idx="1"/>
          </p:nvPr>
        </p:nvSpPr>
        <p:spPr/>
        <p:txBody>
          <a:bodyPr>
            <a:normAutofit lnSpcReduction="10000"/>
          </a:bodyPr>
          <a:lstStyle/>
          <a:p>
            <a:pPr lvl="0"/>
            <a:r>
              <a:rPr lang="en-US" dirty="0"/>
              <a:t>The first stage regression (one </a:t>
            </a:r>
            <a:r>
              <a:rPr lang="en-US" i="1" dirty="0"/>
              <a:t>X</a:t>
            </a:r>
            <a:r>
              <a:rPr lang="en-US" dirty="0"/>
              <a:t>): regress </a:t>
            </a:r>
            <a:r>
              <a:rPr lang="en-US" i="1" dirty="0"/>
              <a:t>X</a:t>
            </a:r>
            <a:r>
              <a:rPr lang="en-US" dirty="0"/>
              <a:t> on </a:t>
            </a:r>
            <a:r>
              <a:rPr lang="en-US" i="1" dirty="0"/>
              <a:t>Z</a:t>
            </a:r>
            <a:r>
              <a:rPr lang="en-US" baseline="-25000" dirty="0"/>
              <a:t>1</a:t>
            </a:r>
            <a:r>
              <a:rPr lang="en-US" dirty="0"/>
              <a:t>,..,</a:t>
            </a:r>
            <a:r>
              <a:rPr lang="en-US" i="1" dirty="0"/>
              <a:t>Z</a:t>
            </a:r>
            <a:r>
              <a:rPr lang="en-US" i="1" baseline="-25000" dirty="0"/>
              <a:t>m</a:t>
            </a:r>
            <a:r>
              <a:rPr lang="en-US" dirty="0"/>
              <a:t>,</a:t>
            </a:r>
            <a:r>
              <a:rPr lang="en-US" i="1" dirty="0"/>
              <a:t>W</a:t>
            </a:r>
            <a:r>
              <a:rPr lang="en-US" baseline="-25000" dirty="0"/>
              <a:t>1</a:t>
            </a:r>
            <a:r>
              <a:rPr lang="en-US" dirty="0"/>
              <a:t>,…,</a:t>
            </a:r>
            <a:r>
              <a:rPr lang="en-US" i="1" dirty="0" err="1"/>
              <a:t>W</a:t>
            </a:r>
            <a:r>
              <a:rPr lang="en-US" i="1" baseline="-25000" dirty="0" err="1"/>
              <a:t>k</a:t>
            </a:r>
            <a:endParaRPr lang="en-US" dirty="0"/>
          </a:p>
          <a:p>
            <a:pPr lvl="0"/>
            <a:r>
              <a:rPr lang="en-US" dirty="0"/>
              <a:t>Totally irrelevant instruments: </a:t>
            </a:r>
            <a:r>
              <a:rPr lang="en-US" i="1" dirty="0"/>
              <a:t>all</a:t>
            </a:r>
            <a:r>
              <a:rPr lang="en-US" dirty="0"/>
              <a:t> the coefficients on </a:t>
            </a:r>
            <a:r>
              <a:rPr lang="en-US" i="1" dirty="0"/>
              <a:t>Z</a:t>
            </a:r>
            <a:r>
              <a:rPr lang="en-US" baseline="-25000" dirty="0"/>
              <a:t>1</a:t>
            </a:r>
            <a:r>
              <a:rPr lang="en-US" dirty="0"/>
              <a:t>,…,</a:t>
            </a:r>
            <a:r>
              <a:rPr lang="en-US" i="1" dirty="0" err="1"/>
              <a:t>Z</a:t>
            </a:r>
            <a:r>
              <a:rPr lang="en-US" i="1" baseline="-25000" dirty="0" err="1"/>
              <a:t>m</a:t>
            </a:r>
            <a:r>
              <a:rPr lang="en-US" baseline="-25000" dirty="0"/>
              <a:t> </a:t>
            </a:r>
            <a:r>
              <a:rPr lang="en-US" dirty="0"/>
              <a:t>are zero</a:t>
            </a:r>
          </a:p>
          <a:p>
            <a:pPr lvl="0"/>
            <a:r>
              <a:rPr lang="en-US" dirty="0"/>
              <a:t>The </a:t>
            </a:r>
            <a:r>
              <a:rPr lang="en-US" b="1" i="1" dirty="0"/>
              <a:t>first-stage F-statistic</a:t>
            </a:r>
            <a:r>
              <a:rPr lang="en-US" dirty="0"/>
              <a:t> tests the strength of instruments in the first stage regression</a:t>
            </a:r>
          </a:p>
          <a:p>
            <a:r>
              <a:rPr lang="en-US" i="1" dirty="0"/>
              <a:t>Rule-of-thumb:  If the first stage F-statistic is less than 10, then the set of instruments is weak</a:t>
            </a:r>
          </a:p>
          <a:p>
            <a:pPr lvl="0"/>
            <a:r>
              <a:rPr lang="en-US" dirty="0"/>
              <a:t>Weak instruments imply a small first stage </a:t>
            </a:r>
            <a:r>
              <a:rPr lang="en-US" i="1" dirty="0"/>
              <a:t>F</a:t>
            </a:r>
            <a:r>
              <a:rPr lang="en-US" dirty="0"/>
              <a:t>-statistic</a:t>
            </a:r>
          </a:p>
          <a:p>
            <a:pPr lvl="0"/>
            <a:r>
              <a:rPr lang="en-US" dirty="0"/>
              <a:t>If so, the TSLS estimator will be biased, and statistical inferences (standard errors, hypothesis tests, confidence intervals) can be misleading</a:t>
            </a:r>
          </a:p>
          <a:p>
            <a:pPr lvl="0"/>
            <a:endParaRPr lang="en-US" dirty="0"/>
          </a:p>
        </p:txBody>
      </p:sp>
    </p:spTree>
    <p:extLst>
      <p:ext uri="{BB962C8B-B14F-4D97-AF65-F5344CB8AC3E}">
        <p14:creationId xmlns:p14="http://schemas.microsoft.com/office/powerpoint/2010/main" val="12405531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4800</TotalTime>
  <Words>2779</Words>
  <Application>Microsoft Office PowerPoint</Application>
  <PresentationFormat>Widescreen</PresentationFormat>
  <Paragraphs>249</Paragraphs>
  <Slides>44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Arial</vt:lpstr>
      <vt:lpstr>Calibri</vt:lpstr>
      <vt:lpstr>Calibri Light</vt:lpstr>
      <vt:lpstr>Cambria Math</vt:lpstr>
      <vt:lpstr>Symbol</vt:lpstr>
      <vt:lpstr>Office Theme</vt:lpstr>
      <vt:lpstr>Research in Development Economics: Using IV Regressions in Empirical Work Dr. Kamiljon T. Akramov IFPRI, Washington, DC, USA </vt:lpstr>
      <vt:lpstr>Outline</vt:lpstr>
      <vt:lpstr>Principles of IV estimation</vt:lpstr>
      <vt:lpstr>Principles of IV estimation (cont.)</vt:lpstr>
      <vt:lpstr>IV conditions</vt:lpstr>
      <vt:lpstr>The IV Estimator</vt:lpstr>
      <vt:lpstr>Identification</vt:lpstr>
      <vt:lpstr>Checking Instrument Validity: Relevance</vt:lpstr>
      <vt:lpstr>Measuring Instrument Strength in Practice: The first-stage F-statistic</vt:lpstr>
      <vt:lpstr>What to Do If You Have Weak Instruments?</vt:lpstr>
      <vt:lpstr>Checking Instrument Validity: Exogeniety</vt:lpstr>
      <vt:lpstr>Testing overidentifying restrictions</vt:lpstr>
      <vt:lpstr>The J-test of Overidentifying Restrictions </vt:lpstr>
      <vt:lpstr>The J-test of Overidentifying Restrictions (cont.)</vt:lpstr>
      <vt:lpstr>How to find valid instruments</vt:lpstr>
      <vt:lpstr>Example 1: Colonial Origins of Comparative Development by Acemoglu et al. (2001)</vt:lpstr>
      <vt:lpstr>Overview of identification strategy</vt:lpstr>
      <vt:lpstr>Reduced form relationship in a graph</vt:lpstr>
      <vt:lpstr>Empirical specification</vt:lpstr>
      <vt:lpstr>Sources of bias in OLS regression</vt:lpstr>
      <vt:lpstr>Discussion questions: identification</vt:lpstr>
      <vt:lpstr>Discussion questions: interpretation</vt:lpstr>
      <vt:lpstr>Scholarly debate</vt:lpstr>
      <vt:lpstr>Example 2: Foreign aid and economic growth (Akramov 2012)</vt:lpstr>
      <vt:lpstr>What is ODA?</vt:lpstr>
      <vt:lpstr>Past studies on aid-growth relationship</vt:lpstr>
      <vt:lpstr>This study</vt:lpstr>
      <vt:lpstr>Analytical framework</vt:lpstr>
      <vt:lpstr>Hypotheses</vt:lpstr>
      <vt:lpstr>Model specifications</vt:lpstr>
      <vt:lpstr>Econometric estimation issues and identification</vt:lpstr>
      <vt:lpstr>Econometric estimation issues and identification (cont.)</vt:lpstr>
      <vt:lpstr>Econometric estimation issues and identification (cont.)</vt:lpstr>
      <vt:lpstr>Econometric estimation issues and identification (cont.)</vt:lpstr>
      <vt:lpstr>Econometric estimation issues and identification (cont.)</vt:lpstr>
      <vt:lpstr>Results</vt:lpstr>
      <vt:lpstr>Instrument for aid</vt:lpstr>
      <vt:lpstr>Instrument for aid: modifications &amp; extensions</vt:lpstr>
      <vt:lpstr>Instrument for aid: modifications &amp; extensions (cont.)</vt:lpstr>
      <vt:lpstr>Instrument for governance (democracy)</vt:lpstr>
      <vt:lpstr>Main results</vt:lpstr>
      <vt:lpstr>Data and empirical analysis</vt:lpstr>
      <vt:lpstr>Discussion questions: identification</vt:lpstr>
      <vt:lpstr>Discussion questions: interpretation</vt:lpstr>
    </vt:vector>
  </TitlesOfParts>
  <Company>IFPRI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Instrumental Variable Regressions 2 Dr. Kamiljon T. Akramov IFPRI, Washington, DC, USA</dc:title>
  <dc:creator>Akramov, Kamiljon (IFPRI)</dc:creator>
  <cp:lastModifiedBy>Akramov, Kamiljon (IFPRI)</cp:lastModifiedBy>
  <cp:revision>58</cp:revision>
  <dcterms:created xsi:type="dcterms:W3CDTF">2014-05-27T02:18:19Z</dcterms:created>
  <dcterms:modified xsi:type="dcterms:W3CDTF">2017-06-21T01:54:47Z</dcterms:modified>
</cp:coreProperties>
</file>