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4" r:id="rId3"/>
    <p:sldId id="307" r:id="rId4"/>
    <p:sldId id="305" r:id="rId5"/>
    <p:sldId id="308" r:id="rId6"/>
    <p:sldId id="310" r:id="rId7"/>
    <p:sldId id="311" r:id="rId8"/>
    <p:sldId id="312" r:id="rId9"/>
    <p:sldId id="309" r:id="rId10"/>
    <p:sldId id="31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7EE9BB5-BBE9-4B8B-ADED-9A54ADBDF260}"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209233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EE9BB5-BBE9-4B8B-ADED-9A54ADBDF260}"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357266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EE9BB5-BBE9-4B8B-ADED-9A54ADBDF260}"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131558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EE9BB5-BBE9-4B8B-ADED-9A54ADBDF260}"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78015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EE9BB5-BBE9-4B8B-ADED-9A54ADBDF260}"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2218893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EE9BB5-BBE9-4B8B-ADED-9A54ADBDF260}" type="datetimeFigureOut">
              <a:rPr lang="en-US" smtClean="0"/>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365177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EE9BB5-BBE9-4B8B-ADED-9A54ADBDF260}" type="datetimeFigureOut">
              <a:rPr lang="en-US" smtClean="0"/>
              <a:t>6/20/2017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229022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EE9BB5-BBE9-4B8B-ADED-9A54ADBDF260}" type="datetimeFigureOut">
              <a:rPr lang="en-US" smtClean="0"/>
              <a:t>6/20/2017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50189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E9BB5-BBE9-4B8B-ADED-9A54ADBDF260}" type="datetimeFigureOut">
              <a:rPr lang="en-US" smtClean="0"/>
              <a:t>6/20/2017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71867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EE9BB5-BBE9-4B8B-ADED-9A54ADBDF260}" type="datetimeFigureOut">
              <a:rPr lang="en-US" smtClean="0"/>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76633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EE9BB5-BBE9-4B8B-ADED-9A54ADBDF260}" type="datetimeFigureOut">
              <a:rPr lang="en-US" smtClean="0"/>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162456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E9BB5-BBE9-4B8B-ADED-9A54ADBDF260}" type="datetimeFigureOut">
              <a:rPr lang="en-US" smtClean="0"/>
              <a:t>6/20/2017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322D-9361-4E2B-B37F-EC3676A91B0D}" type="slidenum">
              <a:rPr lang="en-US" smtClean="0"/>
              <a:t>‹#›</a:t>
            </a:fld>
            <a:endParaRPr lang="en-US"/>
          </a:p>
        </p:txBody>
      </p:sp>
    </p:spTree>
    <p:extLst>
      <p:ext uri="{BB962C8B-B14F-4D97-AF65-F5344CB8AC3E}">
        <p14:creationId xmlns:p14="http://schemas.microsoft.com/office/powerpoint/2010/main" val="270217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625389"/>
          </a:xfrm>
        </p:spPr>
        <p:txBody>
          <a:bodyPr>
            <a:normAutofit/>
          </a:bodyPr>
          <a:lstStyle/>
          <a:p>
            <a:pPr algn="l"/>
            <a:r>
              <a:rPr lang="en-US" sz="4400" dirty="0"/>
              <a:t>Research in Development Economics: Natural Experiments</a:t>
            </a:r>
            <a:br>
              <a:rPr lang="en-US" sz="4400" dirty="0"/>
            </a:br>
            <a:r>
              <a:rPr lang="en-US" sz="2800" dirty="0"/>
              <a:t>Dr. Kamiljon T. Akramov</a:t>
            </a:r>
            <a:br>
              <a:rPr lang="en-US" sz="2800" dirty="0"/>
            </a:br>
            <a:r>
              <a:rPr lang="en-US" sz="2800" dirty="0"/>
              <a:t>IFPRI, Washington, DC, USA</a:t>
            </a:r>
            <a:r>
              <a:rPr lang="en-US" sz="3200" dirty="0"/>
              <a:t> </a:t>
            </a:r>
          </a:p>
        </p:txBody>
      </p:sp>
      <p:sp>
        <p:nvSpPr>
          <p:cNvPr id="3" name="Subtitle 2"/>
          <p:cNvSpPr>
            <a:spLocks noGrp="1"/>
          </p:cNvSpPr>
          <p:nvPr>
            <p:ph type="subTitle" idx="1"/>
          </p:nvPr>
        </p:nvSpPr>
        <p:spPr>
          <a:xfrm>
            <a:off x="1524000" y="4288664"/>
            <a:ext cx="9144000" cy="969135"/>
          </a:xfrm>
        </p:spPr>
        <p:txBody>
          <a:bodyPr>
            <a:normAutofit/>
          </a:bodyPr>
          <a:lstStyle/>
          <a:p>
            <a:pPr algn="l"/>
            <a:r>
              <a:rPr lang="en-US" dirty="0">
                <a:solidFill>
                  <a:srgbClr val="669900"/>
                </a:solidFill>
              </a:rPr>
              <a:t>Regional Training Course on Applied Econometric Analysis</a:t>
            </a:r>
          </a:p>
          <a:p>
            <a:pPr algn="l"/>
            <a:r>
              <a:rPr lang="en-US" dirty="0">
                <a:solidFill>
                  <a:srgbClr val="669900"/>
                </a:solidFill>
              </a:rPr>
              <a:t>June 12-23, 2017, WIUT, Tashkent, Uzbekistan  </a:t>
            </a:r>
          </a:p>
          <a:p>
            <a:endParaRPr lang="en-US" dirty="0"/>
          </a:p>
        </p:txBody>
      </p:sp>
    </p:spTree>
    <p:extLst>
      <p:ext uri="{BB962C8B-B14F-4D97-AF65-F5344CB8AC3E}">
        <p14:creationId xmlns:p14="http://schemas.microsoft.com/office/powerpoint/2010/main" val="551332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Findings</a:t>
            </a:r>
          </a:p>
        </p:txBody>
      </p:sp>
      <p:sp>
        <p:nvSpPr>
          <p:cNvPr id="3" name="Content Placeholder 2"/>
          <p:cNvSpPr>
            <a:spLocks noGrp="1"/>
          </p:cNvSpPr>
          <p:nvPr>
            <p:ph idx="1"/>
          </p:nvPr>
        </p:nvSpPr>
        <p:spPr/>
        <p:txBody>
          <a:bodyPr>
            <a:normAutofit fontScale="77500" lnSpcReduction="20000"/>
          </a:bodyPr>
          <a:lstStyle/>
          <a:p>
            <a:r>
              <a:rPr lang="en-US" dirty="0"/>
              <a:t>The study finds that villages that were assigned a higher share of migrants from </a:t>
            </a:r>
            <a:r>
              <a:rPr lang="en-US" dirty="0" err="1"/>
              <a:t>agro</a:t>
            </a:r>
            <a:r>
              <a:rPr lang="en-US" dirty="0"/>
              <a:t>-climatically similar origins in inner island exhibit greater rice productivity compared to villages that were assigned migrants from less similar origins</a:t>
            </a:r>
          </a:p>
          <a:p>
            <a:r>
              <a:rPr lang="en-US" dirty="0"/>
              <a:t>It finds large effects for rice and moderate effects for other food crops</a:t>
            </a:r>
          </a:p>
          <a:p>
            <a:r>
              <a:rPr lang="en-US" dirty="0"/>
              <a:t>Findings suggest that some of the observed spatial productivity gaps may be explained by barriers to transferring skills and ultimately adjusting to new economic environments</a:t>
            </a:r>
          </a:p>
          <a:p>
            <a:r>
              <a:rPr lang="en-US" dirty="0"/>
              <a:t>The results have important implications for the design of future resettlement programs</a:t>
            </a:r>
          </a:p>
          <a:p>
            <a:pPr lvl="1"/>
            <a:r>
              <a:rPr lang="en-US" dirty="0"/>
              <a:t>Evidence from a simulation exercise suggests sizable aggregate rice productivity gains from optimally allocating migrants on the basis of agroclimatic similarity</a:t>
            </a:r>
          </a:p>
          <a:p>
            <a:r>
              <a:rPr lang="en-US" dirty="0"/>
              <a:t>Paper finds the largest barriers to transferability for soil-specific skills and for villages in the bottom </a:t>
            </a:r>
            <a:r>
              <a:rPr lang="en-US" dirty="0" err="1"/>
              <a:t>tercile</a:t>
            </a:r>
            <a:r>
              <a:rPr lang="en-US" dirty="0"/>
              <a:t> of agroclimatic similarity </a:t>
            </a:r>
          </a:p>
          <a:p>
            <a:r>
              <a:rPr lang="en-US" dirty="0"/>
              <a:t>It also finds that both social capital within resettlement areas and interacting with natives are important adaptation mechanisms that should be considered when resettling people to new growing environments</a:t>
            </a:r>
          </a:p>
        </p:txBody>
      </p:sp>
    </p:spTree>
    <p:extLst>
      <p:ext uri="{BB962C8B-B14F-4D97-AF65-F5344CB8AC3E}">
        <p14:creationId xmlns:p14="http://schemas.microsoft.com/office/powerpoint/2010/main" val="409123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Skill Transferability, Migration, and Development:</a:t>
            </a:r>
            <a:br>
              <a:rPr lang="en-US" dirty="0"/>
            </a:br>
            <a:r>
              <a:rPr lang="en-US" dirty="0"/>
              <a:t>Evidence from Population Resettlement in Indonesia (</a:t>
            </a:r>
            <a:r>
              <a:rPr lang="en-US" dirty="0" err="1"/>
              <a:t>Bazzi</a:t>
            </a:r>
            <a:r>
              <a:rPr lang="en-US" dirty="0"/>
              <a:t> et al., AER, 2016)</a:t>
            </a:r>
          </a:p>
        </p:txBody>
      </p:sp>
      <p:sp>
        <p:nvSpPr>
          <p:cNvPr id="4" name="Content Placeholder 3"/>
          <p:cNvSpPr>
            <a:spLocks noGrp="1"/>
          </p:cNvSpPr>
          <p:nvPr>
            <p:ph idx="1"/>
          </p:nvPr>
        </p:nvSpPr>
        <p:spPr>
          <a:xfrm>
            <a:off x="838200" y="2009103"/>
            <a:ext cx="10515600" cy="4167859"/>
          </a:xfrm>
        </p:spPr>
        <p:txBody>
          <a:bodyPr>
            <a:normAutofit lnSpcReduction="10000"/>
          </a:bodyPr>
          <a:lstStyle/>
          <a:p>
            <a:r>
              <a:rPr lang="en-US" sz="2600" dirty="0"/>
              <a:t>The paper uses a natural experiment design to examine the role of location-specific human capital and skill transferability in shaping the spatial distribution of productivity</a:t>
            </a:r>
          </a:p>
          <a:p>
            <a:r>
              <a:rPr lang="en-US" sz="2600" dirty="0"/>
              <a:t>It uses plausibly exogenous variation from a large-scale rural-to-rural resettlement program in Indonesia to identify the causal impact of skill transferability on agricultural productivity.</a:t>
            </a:r>
          </a:p>
          <a:p>
            <a:r>
              <a:rPr lang="en-US" sz="2600" dirty="0"/>
              <a:t>Villages assigned migrants from regions with more similar agroclimatic endowments exhibit higher rice productivity intensity one to two decades later. </a:t>
            </a:r>
          </a:p>
          <a:p>
            <a:r>
              <a:rPr lang="en-US" sz="2600" dirty="0"/>
              <a:t>The paper also finds some evidence of migrants’ adaptation to agroclimatic change  </a:t>
            </a:r>
          </a:p>
        </p:txBody>
      </p:sp>
    </p:spTree>
    <p:extLst>
      <p:ext uri="{BB962C8B-B14F-4D97-AF65-F5344CB8AC3E}">
        <p14:creationId xmlns:p14="http://schemas.microsoft.com/office/powerpoint/2010/main" val="390005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question</a:t>
            </a:r>
          </a:p>
        </p:txBody>
      </p:sp>
      <p:sp>
        <p:nvSpPr>
          <p:cNvPr id="3" name="Content Placeholder 2"/>
          <p:cNvSpPr>
            <a:spLocks noGrp="1"/>
          </p:cNvSpPr>
          <p:nvPr>
            <p:ph idx="1"/>
          </p:nvPr>
        </p:nvSpPr>
        <p:spPr/>
        <p:txBody>
          <a:bodyPr>
            <a:normAutofit lnSpcReduction="10000"/>
          </a:bodyPr>
          <a:lstStyle/>
          <a:p>
            <a:r>
              <a:rPr lang="en-US" dirty="0"/>
              <a:t>Relationship between migration and regional productivity differences</a:t>
            </a:r>
          </a:p>
          <a:p>
            <a:r>
              <a:rPr lang="en-US" dirty="0"/>
              <a:t>This is important for several reasons</a:t>
            </a:r>
          </a:p>
          <a:p>
            <a:pPr lvl="1"/>
            <a:r>
              <a:rPr lang="en-US" dirty="0"/>
              <a:t>Recent debate on whether labor is misallocated across space and whether migration can equalize regional productivity differences (</a:t>
            </a:r>
            <a:r>
              <a:rPr lang="en-US" dirty="0" err="1"/>
              <a:t>Munshi</a:t>
            </a:r>
            <a:r>
              <a:rPr lang="en-US" dirty="0"/>
              <a:t> and </a:t>
            </a:r>
            <a:r>
              <a:rPr lang="en-US" dirty="0" err="1"/>
              <a:t>Rosenzweig</a:t>
            </a:r>
            <a:r>
              <a:rPr lang="en-US" dirty="0"/>
              <a:t> 2016; Young 2013)</a:t>
            </a:r>
          </a:p>
          <a:p>
            <a:pPr lvl="1"/>
            <a:r>
              <a:rPr lang="en-US" dirty="0"/>
              <a:t>Growing risks of population displacement from natural disasters, conflict, or climate change, force various governments to plan for resettlement (see IPCC 2014; de </a:t>
            </a:r>
            <a:r>
              <a:rPr lang="en-US" dirty="0" err="1"/>
              <a:t>Sherbinin</a:t>
            </a:r>
            <a:r>
              <a:rPr lang="en-US" dirty="0"/>
              <a:t> et al. 2011)</a:t>
            </a:r>
          </a:p>
          <a:p>
            <a:pPr lvl="1"/>
            <a:r>
              <a:rPr lang="en-US" dirty="0"/>
              <a:t>Extreme weather events are expected to uproot over 60 million people in South Asia alone (Stern 2007)</a:t>
            </a:r>
          </a:p>
          <a:p>
            <a:pPr lvl="1"/>
            <a:r>
              <a:rPr lang="en-US" dirty="0"/>
              <a:t>Understanding how abrupt changes in agroclimatic conditions affect productivity is important in light of climate change  </a:t>
            </a:r>
          </a:p>
          <a:p>
            <a:endParaRPr lang="en-US" dirty="0"/>
          </a:p>
          <a:p>
            <a:pPr marL="0" indent="0">
              <a:buNone/>
            </a:pPr>
            <a:endParaRPr lang="en-US" dirty="0"/>
          </a:p>
        </p:txBody>
      </p:sp>
    </p:spTree>
    <p:extLst>
      <p:ext uri="{BB962C8B-B14F-4D97-AF65-F5344CB8AC3E}">
        <p14:creationId xmlns:p14="http://schemas.microsoft.com/office/powerpoint/2010/main" val="1579385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research question</a:t>
            </a:r>
          </a:p>
        </p:txBody>
      </p:sp>
      <p:sp>
        <p:nvSpPr>
          <p:cNvPr id="3" name="Content Placeholder 2"/>
          <p:cNvSpPr>
            <a:spLocks noGrp="1"/>
          </p:cNvSpPr>
          <p:nvPr>
            <p:ph idx="1"/>
          </p:nvPr>
        </p:nvSpPr>
        <p:spPr/>
        <p:txBody>
          <a:bodyPr>
            <a:normAutofit fontScale="92500" lnSpcReduction="20000"/>
          </a:bodyPr>
          <a:lstStyle/>
          <a:p>
            <a:r>
              <a:rPr lang="en-US" dirty="0"/>
              <a:t>The paper provides a causal evidence on the economic impact of specific transmigration program in shaping spatial productivity differences in Indonesia</a:t>
            </a:r>
          </a:p>
          <a:p>
            <a:r>
              <a:rPr lang="en-US" dirty="0"/>
              <a:t>The Transmigration Program relocated two million voluntary migrants from rural areas of overpopulated inner islands to newly created agricultural settlements in relatively unsettled outer islands</a:t>
            </a:r>
          </a:p>
          <a:p>
            <a:r>
              <a:rPr lang="en-US" dirty="0"/>
              <a:t>The program targeted entire families for resettlement</a:t>
            </a:r>
          </a:p>
          <a:p>
            <a:pPr lvl="1"/>
            <a:r>
              <a:rPr lang="en-US" dirty="0"/>
              <a:t>Participating couples had to be legally married, with the household head between 20 and 40 years of age</a:t>
            </a:r>
          </a:p>
          <a:p>
            <a:pPr lvl="1"/>
            <a:r>
              <a:rPr lang="en-US" dirty="0"/>
              <a:t>Most participants were poor, landless agricultural laborers, and less educated</a:t>
            </a:r>
          </a:p>
          <a:p>
            <a:pPr lvl="1"/>
            <a:r>
              <a:rPr lang="en-US" dirty="0"/>
              <a:t>Transmigrants were given free transport to new settlements and free housing</a:t>
            </a:r>
          </a:p>
          <a:p>
            <a:pPr lvl="1"/>
            <a:r>
              <a:rPr lang="en-US" dirty="0"/>
              <a:t>They received a two hectare plot of agricultural land allocated by lottery upon arrival, and provisions for the first few growing seasons, including seeds, tools, and food </a:t>
            </a:r>
          </a:p>
        </p:txBody>
      </p:sp>
    </p:spTree>
    <p:extLst>
      <p:ext uri="{BB962C8B-B14F-4D97-AF65-F5344CB8AC3E}">
        <p14:creationId xmlns:p14="http://schemas.microsoft.com/office/powerpoint/2010/main" val="14328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Assignment of the Transmigrants</a:t>
            </a:r>
          </a:p>
        </p:txBody>
      </p:sp>
      <p:sp>
        <p:nvSpPr>
          <p:cNvPr id="3" name="Content Placeholder 2"/>
          <p:cNvSpPr>
            <a:spLocks noGrp="1"/>
          </p:cNvSpPr>
          <p:nvPr>
            <p:ph idx="1"/>
          </p:nvPr>
        </p:nvSpPr>
        <p:spPr/>
        <p:txBody>
          <a:bodyPr>
            <a:normAutofit fontScale="92500" lnSpcReduction="10000"/>
          </a:bodyPr>
          <a:lstStyle/>
          <a:p>
            <a:r>
              <a:rPr lang="en-US" dirty="0"/>
              <a:t>Time, information, and institutional constraints prevented policymakers from systematically assigning transmigrants to destination villages</a:t>
            </a:r>
          </a:p>
          <a:p>
            <a:pPr lvl="1"/>
            <a:r>
              <a:rPr lang="en-US" dirty="0"/>
              <a:t>Sharp changes in world oil prices strongly affected government revenue, leading to a rapid expansion and sudden contraction of the program</a:t>
            </a:r>
          </a:p>
          <a:p>
            <a:pPr lvl="1"/>
            <a:r>
              <a:rPr lang="en-US" dirty="0"/>
              <a:t>Government planners had neither the interest nor the resources to match transmigrants on the basis of agroclimatic conditions</a:t>
            </a:r>
          </a:p>
          <a:p>
            <a:pPr lvl="1"/>
            <a:r>
              <a:rPr lang="en-US" dirty="0"/>
              <a:t>Coincidental timing of transmigrants’ arrival to the transit camps and the opening of new settlements in outer islands played a key role in determining where transmigrants were placed</a:t>
            </a:r>
          </a:p>
          <a:p>
            <a:pPr lvl="1"/>
            <a:r>
              <a:rPr lang="en-US" dirty="0"/>
              <a:t>Program participants could not choose their destination in outer islands</a:t>
            </a:r>
          </a:p>
          <a:p>
            <a:r>
              <a:rPr lang="en-US" dirty="0"/>
              <a:t>These factors resulted in significant transmigrant diversity at new settlements</a:t>
            </a:r>
          </a:p>
          <a:p>
            <a:pPr lvl="1"/>
            <a:r>
              <a:rPr lang="en-US" dirty="0"/>
              <a:t>The median Transmigration village has migrants from 46 sending districts  </a:t>
            </a:r>
          </a:p>
        </p:txBody>
      </p:sp>
    </p:spTree>
    <p:extLst>
      <p:ext uri="{BB962C8B-B14F-4D97-AF65-F5344CB8AC3E}">
        <p14:creationId xmlns:p14="http://schemas.microsoft.com/office/powerpoint/2010/main" val="473175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Empirical strategy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0000" lnSpcReduction="20000"/>
              </a:bodyPr>
              <a:lstStyle/>
              <a:p>
                <a:pPr marL="0" indent="0">
                  <a:buNone/>
                </a:pPr>
                <a:r>
                  <a:rPr lang="en-US" dirty="0"/>
                  <a:t>Study investigates the relationship between productivity and agroclimatic similarity using this regression specification</a:t>
                </a:r>
              </a:p>
              <a:p>
                <a:pPr marL="0" indent="0">
                  <a:buNone/>
                </a:pPr>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𝑗</m:t>
                        </m:r>
                      </m:sub>
                    </m:sSub>
                    <m:r>
                      <a:rPr lang="en-US" b="0" i="1" smtClean="0">
                        <a:latin typeface="Cambria Math" panose="02040503050406030204" pitchFamily="18" charset="0"/>
                      </a:rPr>
                      <m:t>= </m:t>
                    </m:r>
                    <m:r>
                      <m:rPr>
                        <m:sty m:val="p"/>
                      </m:rPr>
                      <a:rPr lang="el-GR" b="0" i="1" smtClean="0">
                        <a:latin typeface="Cambria Math" panose="02040503050406030204" pitchFamily="18" charset="0"/>
                      </a:rPr>
                      <m:t>γ</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oMath>
                </a14:m>
                <a:r>
                  <a:rPr lang="en-US" dirty="0"/>
                  <a:t>+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𝑋</m:t>
                        </m:r>
                      </m:e>
                      <m:sub>
                        <m:r>
                          <a:rPr lang="en-US" b="0" i="1" smtClean="0">
                            <a:latin typeface="Cambria Math" panose="02040503050406030204" pitchFamily="18" charset="0"/>
                          </a:rPr>
                          <m:t>𝑗</m:t>
                        </m:r>
                      </m:sub>
                      <m:sup>
                        <m:r>
                          <a:rPr lang="en-US" b="0" i="1" smtClean="0">
                            <a:latin typeface="Cambria Math" panose="02040503050406030204" pitchFamily="18" charset="0"/>
                          </a:rPr>
                          <m:t>′</m:t>
                        </m:r>
                      </m:sup>
                    </m:sSubSup>
                    <m:r>
                      <a:rPr lang="en-US"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 </m:t>
                    </m:r>
                  </m:oMath>
                </a14:m>
                <a:r>
                  <a:rPr lang="en-US" dirty="0"/>
                  <a:t>+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𝜔</m:t>
                        </m:r>
                      </m:e>
                      <m:sub>
                        <m:r>
                          <a:rPr lang="en-US" b="0" i="1" smtClean="0">
                            <a:latin typeface="Cambria Math" panose="02040503050406030204" pitchFamily="18" charset="0"/>
                          </a:rPr>
                          <m:t>𝑗</m:t>
                        </m:r>
                      </m:sub>
                    </m:sSub>
                  </m:oMath>
                </a14:m>
                <a:endParaRPr lang="en-US" dirty="0"/>
              </a:p>
              <a:p>
                <a:pPr marL="0" indent="0">
                  <a:buNone/>
                </a:pPr>
                <a:r>
                  <a:rPr lang="en-US" dirty="0"/>
                  <a:t>where </a:t>
                </a:r>
              </a:p>
              <a:p>
                <a:pPr marL="0" indent="0">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𝑗</m:t>
                        </m:r>
                      </m:sub>
                    </m:sSub>
                  </m:oMath>
                </a14:m>
                <a:r>
                  <a:rPr lang="en-US" i="1" dirty="0">
                    <a:latin typeface="Cambria Math" panose="02040503050406030204" pitchFamily="18" charset="0"/>
                  </a:rPr>
                  <a:t> </a:t>
                </a:r>
                <a:r>
                  <a:rPr lang="en-US" sz="2900" dirty="0"/>
                  <a:t>is a village level productivity </a:t>
                </a:r>
              </a:p>
              <a:p>
                <a:pPr marL="0" indent="0">
                  <a:buNone/>
                </a:pPr>
                <a14:m>
                  <m:oMath xmlns:m="http://schemas.openxmlformats.org/officeDocument/2006/math">
                    <m:r>
                      <m:rPr>
                        <m:sty m:val="p"/>
                      </m:rPr>
                      <a:rPr lang="el-GR" i="1">
                        <a:latin typeface="Cambria Math" panose="02040503050406030204" pitchFamily="18" charset="0"/>
                      </a:rPr>
                      <m:t>γ</m:t>
                    </m:r>
                  </m:oMath>
                </a14:m>
                <a:r>
                  <a:rPr lang="en-US" dirty="0"/>
                  <a:t>, a key parameter of interest, measures the semi-elasticity of aggregate productivity with respect to average agroclimatic similarity for the village</a:t>
                </a:r>
              </a:p>
              <a:p>
                <a:pPr marL="0" indent="0">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𝑗</m:t>
                        </m:r>
                      </m:sub>
                    </m:sSub>
                  </m:oMath>
                </a14:m>
                <a:r>
                  <a:rPr lang="en-US" dirty="0"/>
                  <a:t>, the key sources of exogenous variation at village-level, includes</a:t>
                </a:r>
              </a:p>
              <a:p>
                <a:pPr marL="0" indent="0">
                  <a:buNone/>
                </a:pPr>
                <a:r>
                  <a:rPr lang="en-US" dirty="0"/>
                  <a:t>	(</a:t>
                </a:r>
                <a:r>
                  <a:rPr lang="en-US" dirty="0" err="1"/>
                  <a:t>i</a:t>
                </a:r>
                <a:r>
                  <a:rPr lang="en-US" dirty="0"/>
                  <a:t>) variation in the absolute differences between predetermined 		 </a:t>
                </a:r>
              </a:p>
              <a:p>
                <a:pPr marL="0" indent="0">
                  <a:buNone/>
                </a:pPr>
                <a:r>
                  <a:rPr lang="en-US" dirty="0"/>
                  <a:t> 	     agroclimatic characteristics, and </a:t>
                </a:r>
              </a:p>
              <a:p>
                <a:pPr marL="0" indent="0">
                  <a:buNone/>
                </a:pPr>
                <a:r>
                  <a:rPr lang="en-US" dirty="0"/>
                  <a:t>	(ii) variation in the share of Java/Bali migrants in destination village </a:t>
                </a:r>
                <a:r>
                  <a:rPr lang="en-US" i="1" dirty="0"/>
                  <a:t>j </a:t>
                </a:r>
                <a:r>
                  <a:rPr lang="en-US" dirty="0"/>
                  <a:t>who </a:t>
                </a:r>
              </a:p>
              <a:p>
                <a:pPr marL="0" indent="0">
                  <a:buNone/>
                </a:pPr>
                <a:r>
                  <a:rPr lang="en-US" dirty="0"/>
                  <a:t>	      are from origin district </a:t>
                </a:r>
                <a:r>
                  <a:rPr lang="en-US" i="1" dirty="0" err="1"/>
                  <a:t>i</a:t>
                </a:r>
                <a:endParaRPr lang="en-US" dirty="0"/>
              </a:p>
              <a:p>
                <a:pPr marL="0" indent="0">
                  <a:buNone/>
                </a:pP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𝑋</m:t>
                        </m:r>
                      </m:e>
                      <m:sub>
                        <m:r>
                          <a:rPr lang="en-US" i="1">
                            <a:latin typeface="Cambria Math" panose="02040503050406030204" pitchFamily="18" charset="0"/>
                          </a:rPr>
                          <m:t>𝑗</m:t>
                        </m:r>
                      </m:sub>
                      <m:sup>
                        <m:r>
                          <a:rPr lang="en-US" i="1">
                            <a:latin typeface="Cambria Math" panose="02040503050406030204" pitchFamily="18" charset="0"/>
                          </a:rPr>
                          <m:t>′</m:t>
                        </m:r>
                      </m:sup>
                    </m:sSubSup>
                  </m:oMath>
                </a14:m>
                <a:r>
                  <a:rPr lang="en-US" dirty="0"/>
                  <a:t>maps observable agroclimatic characteristics of location </a:t>
                </a:r>
                <a:r>
                  <a:rPr lang="en-US" i="1" dirty="0"/>
                  <a:t>j </a:t>
                </a:r>
                <a:r>
                  <a:rPr lang="en-US" dirty="0"/>
                  <a:t>into productivity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638" t="-2521"/>
                </a:stretch>
              </a:blipFill>
            </p:spPr>
            <p:txBody>
              <a:bodyPr/>
              <a:lstStyle/>
              <a:p>
                <a:r>
                  <a:rPr lang="en-US">
                    <a:noFill/>
                  </a:rPr>
                  <a:t> </a:t>
                </a:r>
              </a:p>
            </p:txBody>
          </p:sp>
        </mc:Fallback>
      </mc:AlternateContent>
    </p:spTree>
    <p:extLst>
      <p:ext uri="{BB962C8B-B14F-4D97-AF65-F5344CB8AC3E}">
        <p14:creationId xmlns:p14="http://schemas.microsoft.com/office/powerpoint/2010/main" val="2780426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Identification</a:t>
            </a:r>
          </a:p>
        </p:txBody>
      </p:sp>
      <p:sp>
        <p:nvSpPr>
          <p:cNvPr id="3" name="Content Placeholder 2"/>
          <p:cNvSpPr>
            <a:spLocks noGrp="1"/>
          </p:cNvSpPr>
          <p:nvPr>
            <p:ph idx="1"/>
          </p:nvPr>
        </p:nvSpPr>
        <p:spPr/>
        <p:txBody>
          <a:bodyPr>
            <a:normAutofit fontScale="92500" lnSpcReduction="20000"/>
          </a:bodyPr>
          <a:lstStyle/>
          <a:p>
            <a:r>
              <a:rPr lang="en-US" dirty="0"/>
              <a:t>Endogenous location, crop, and occupation choices could undermine the comparison of rice productivity in high and low similarity villages</a:t>
            </a:r>
          </a:p>
          <a:p>
            <a:r>
              <a:rPr lang="en-US" dirty="0"/>
              <a:t>To estimate skill transferability across locations in the agricultural context, one needs </a:t>
            </a:r>
          </a:p>
          <a:p>
            <a:pPr lvl="1"/>
            <a:r>
              <a:rPr lang="en-US" dirty="0"/>
              <a:t>(</a:t>
            </a:r>
            <a:r>
              <a:rPr lang="en-US" dirty="0" err="1"/>
              <a:t>i</a:t>
            </a:r>
            <a:r>
              <a:rPr lang="en-US" dirty="0"/>
              <a:t>) Randomly assign farmers from many origins to many destinations, and</a:t>
            </a:r>
          </a:p>
          <a:p>
            <a:pPr lvl="1"/>
            <a:r>
              <a:rPr lang="en-US" dirty="0"/>
              <a:t>(ii) Minimize selection biases due to crop and occupational choices</a:t>
            </a:r>
          </a:p>
          <a:p>
            <a:r>
              <a:rPr lang="en-US" dirty="0"/>
              <a:t>The exogenous relocation process assures (</a:t>
            </a:r>
            <a:r>
              <a:rPr lang="en-US" dirty="0" err="1"/>
              <a:t>i</a:t>
            </a:r>
            <a:r>
              <a:rPr lang="en-US" dirty="0"/>
              <a:t>)</a:t>
            </a:r>
          </a:p>
          <a:p>
            <a:r>
              <a:rPr lang="en-US" dirty="0"/>
              <a:t>Selection bias (ii) is minimized by</a:t>
            </a:r>
          </a:p>
          <a:p>
            <a:pPr lvl="1"/>
            <a:r>
              <a:rPr lang="en-US" dirty="0"/>
              <a:t>The fact that previously landless transmigrants embarked on the program with the goal of farming, and their newly acquired land tied the first generation movers to farming</a:t>
            </a:r>
          </a:p>
          <a:p>
            <a:pPr lvl="1"/>
            <a:r>
              <a:rPr lang="en-US" dirty="0"/>
              <a:t>Rice was grown by virtually all transmigrants prior to departure, and its pervasiveness across program villages makes it a natural focal crop </a:t>
            </a:r>
          </a:p>
        </p:txBody>
      </p:sp>
    </p:spTree>
    <p:extLst>
      <p:ext uri="{BB962C8B-B14F-4D97-AF65-F5344CB8AC3E}">
        <p14:creationId xmlns:p14="http://schemas.microsoft.com/office/powerpoint/2010/main" val="179808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Identification (cont.)</a:t>
            </a:r>
          </a:p>
        </p:txBody>
      </p:sp>
      <p:sp>
        <p:nvSpPr>
          <p:cNvPr id="3" name="Content Placeholder 2"/>
          <p:cNvSpPr>
            <a:spLocks noGrp="1"/>
          </p:cNvSpPr>
          <p:nvPr>
            <p:ph idx="1"/>
          </p:nvPr>
        </p:nvSpPr>
        <p:spPr/>
        <p:txBody>
          <a:bodyPr>
            <a:normAutofit/>
          </a:bodyPr>
          <a:lstStyle/>
          <a:p>
            <a:r>
              <a:rPr lang="en-US" dirty="0"/>
              <a:t>Additional checks show that</a:t>
            </a:r>
          </a:p>
          <a:p>
            <a:pPr lvl="1"/>
            <a:r>
              <a:rPr lang="en-US" dirty="0"/>
              <a:t>Agroclimatic similarity is uncorrelated with pre-program correlates of productivity, which rules out first-order concerns about unobserved natural advantages</a:t>
            </a:r>
          </a:p>
          <a:p>
            <a:pPr lvl="1"/>
            <a:r>
              <a:rPr lang="en-US" dirty="0"/>
              <a:t>individuals from origin districts in the bottom quintile of potential rice productivity in inner island have significantly higher individual agroclimatic similarity than those coming from origin districts in the top quintile of potential productivity</a:t>
            </a:r>
          </a:p>
          <a:p>
            <a:r>
              <a:rPr lang="en-US" dirty="0"/>
              <a:t>These evidences suggests that agroclimatic similarity is balanced across Transmigration villages and is not proxying for unobservable natural advantages prevailing in inner islands</a:t>
            </a:r>
          </a:p>
          <a:p>
            <a:pPr lvl="1"/>
            <a:endParaRPr lang="en-US" dirty="0"/>
          </a:p>
        </p:txBody>
      </p:sp>
    </p:spTree>
    <p:extLst>
      <p:ext uri="{BB962C8B-B14F-4D97-AF65-F5344CB8AC3E}">
        <p14:creationId xmlns:p14="http://schemas.microsoft.com/office/powerpoint/2010/main" val="72593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Data</a:t>
            </a:r>
          </a:p>
        </p:txBody>
      </p:sp>
      <p:sp>
        <p:nvSpPr>
          <p:cNvPr id="3" name="Content Placeholder 2"/>
          <p:cNvSpPr>
            <a:spLocks noGrp="1"/>
          </p:cNvSpPr>
          <p:nvPr>
            <p:ph idx="1"/>
          </p:nvPr>
        </p:nvSpPr>
        <p:spPr/>
        <p:txBody>
          <a:bodyPr>
            <a:normAutofit fontScale="92500" lnSpcReduction="20000"/>
          </a:bodyPr>
          <a:lstStyle/>
          <a:p>
            <a:r>
              <a:rPr lang="en-US" dirty="0"/>
              <a:t>Study focuses on 814 villages that were created under the Transmigration program</a:t>
            </a:r>
          </a:p>
          <a:p>
            <a:r>
              <a:rPr lang="en-US" dirty="0"/>
              <a:t>The study uses the following data sources</a:t>
            </a:r>
          </a:p>
          <a:p>
            <a:pPr lvl="1"/>
            <a:r>
              <a:rPr lang="en-US" dirty="0"/>
              <a:t>Digitized census of program settlements, produced by the Ministry of Transmigration to identify transmigrant villages</a:t>
            </a:r>
          </a:p>
          <a:p>
            <a:pPr lvl="1"/>
            <a:r>
              <a:rPr lang="en-US" dirty="0"/>
              <a:t>Harmonized World Soil Database (HWSD) to measure agroclimatic characteristics including elevation, slope, ruggedness, altitude, distance to rivers and the sea coast, rainfall, temperature, and soil texture, drainage, sodicity, acidity, and carbon content</a:t>
            </a:r>
          </a:p>
          <a:p>
            <a:pPr lvl="1"/>
            <a:r>
              <a:rPr lang="en-US" dirty="0"/>
              <a:t>Temperature and precipitation data from University of </a:t>
            </a:r>
            <a:r>
              <a:rPr lang="en-US" dirty="0" err="1"/>
              <a:t>Delevare</a:t>
            </a:r>
            <a:r>
              <a:rPr lang="en-US" dirty="0"/>
              <a:t>  </a:t>
            </a:r>
          </a:p>
          <a:p>
            <a:pPr lvl="1"/>
            <a:r>
              <a:rPr lang="en-US" dirty="0"/>
              <a:t>The 2000 population census to identify each individual’s district of birth and his or her current village of residence</a:t>
            </a:r>
          </a:p>
          <a:p>
            <a:pPr lvl="1"/>
            <a:r>
              <a:rPr lang="en-US" dirty="0"/>
              <a:t>The 2002 round of triennial administrative census known as </a:t>
            </a:r>
            <a:r>
              <a:rPr lang="en-US" i="1" dirty="0" err="1"/>
              <a:t>Podes</a:t>
            </a:r>
            <a:r>
              <a:rPr lang="en-US" i="1" dirty="0"/>
              <a:t> </a:t>
            </a:r>
            <a:r>
              <a:rPr lang="en-US" dirty="0"/>
              <a:t>(or Village Potential) to measure agricultural productivity</a:t>
            </a:r>
          </a:p>
          <a:p>
            <a:pPr lvl="1"/>
            <a:r>
              <a:rPr lang="en-US" dirty="0"/>
              <a:t>Various auxiliary datasets</a:t>
            </a:r>
          </a:p>
        </p:txBody>
      </p:sp>
    </p:spTree>
    <p:extLst>
      <p:ext uri="{BB962C8B-B14F-4D97-AF65-F5344CB8AC3E}">
        <p14:creationId xmlns:p14="http://schemas.microsoft.com/office/powerpoint/2010/main" val="3565167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4995</TotalTime>
  <Words>987</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Office Theme</vt:lpstr>
      <vt:lpstr>Research in Development Economics: Natural Experiments Dr. Kamiljon T. Akramov IFPRI, Washington, DC, USA </vt:lpstr>
      <vt:lpstr>Skill Transferability, Migration, and Development: Evidence from Population Resettlement in Indonesia (Bazzi et al., AER, 2016)</vt:lpstr>
      <vt:lpstr>Policy question</vt:lpstr>
      <vt:lpstr>Specific research question</vt:lpstr>
      <vt:lpstr>Assignment of the Transmigrants</vt:lpstr>
      <vt:lpstr>Empirical strategy</vt:lpstr>
      <vt:lpstr>Identification</vt:lpstr>
      <vt:lpstr>Identification (cont.)</vt:lpstr>
      <vt:lpstr>Data</vt:lpstr>
      <vt:lpstr>Findings</vt:lpstr>
    </vt:vector>
  </TitlesOfParts>
  <Company>IFPRI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Variable Regressions 2 Dr. Kamiljon T. Akramov IFPRI, Washington, DC, USA</dc:title>
  <dc:creator>Akramov, Kamiljon (IFPRI)</dc:creator>
  <cp:lastModifiedBy>Akramov, Kamiljon (IFPRI)</cp:lastModifiedBy>
  <cp:revision>75</cp:revision>
  <dcterms:created xsi:type="dcterms:W3CDTF">2014-05-27T02:18:19Z</dcterms:created>
  <dcterms:modified xsi:type="dcterms:W3CDTF">2017-06-21T02:27:39Z</dcterms:modified>
</cp:coreProperties>
</file>