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7"/>
  </p:notesMasterIdLst>
  <p:handoutMasterIdLst>
    <p:handoutMasterId r:id="rId18"/>
  </p:handoutMasterIdLst>
  <p:sldIdLst>
    <p:sldId id="296" r:id="rId2"/>
    <p:sldId id="318" r:id="rId3"/>
    <p:sldId id="319" r:id="rId4"/>
    <p:sldId id="320" r:id="rId5"/>
    <p:sldId id="321" r:id="rId6"/>
    <p:sldId id="322" r:id="rId7"/>
    <p:sldId id="332" r:id="rId8"/>
    <p:sldId id="327" r:id="rId9"/>
    <p:sldId id="328" r:id="rId10"/>
    <p:sldId id="333" r:id="rId11"/>
    <p:sldId id="329" r:id="rId12"/>
    <p:sldId id="334" r:id="rId13"/>
    <p:sldId id="335" r:id="rId14"/>
    <p:sldId id="324" r:id="rId15"/>
    <p:sldId id="325" r:id="rId16"/>
  </p:sldIdLst>
  <p:sldSz cx="9144000" cy="6858000" type="screen4x3"/>
  <p:notesSz cx="9305925" cy="7019925"/>
  <p:defaultTextStyle>
    <a:defPPr>
      <a:defRPr lang="fi-FI"/>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11">
          <p15:clr>
            <a:srgbClr val="A4A3A4"/>
          </p15:clr>
        </p15:guide>
        <p15:guide id="2" pos="29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99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34" autoAdjust="0"/>
    <p:restoredTop sz="85197" autoAdjust="0"/>
  </p:normalViewPr>
  <p:slideViewPr>
    <p:cSldViewPr>
      <p:cViewPr varScale="1">
        <p:scale>
          <a:sx n="62" d="100"/>
          <a:sy n="62" d="100"/>
        </p:scale>
        <p:origin x="190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410" y="-78"/>
      </p:cViewPr>
      <p:guideLst>
        <p:guide orient="horz" pos="2211"/>
        <p:guide pos="293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4033838" cy="350838"/>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l" defTabSz="930275" eaLnBrk="1" hangingPunct="1">
              <a:defRPr sz="1200">
                <a:latin typeface="Arial" charset="0"/>
              </a:defRPr>
            </a:lvl1pPr>
          </a:lstStyle>
          <a:p>
            <a:pPr>
              <a:defRPr/>
            </a:pPr>
            <a:endParaRPr lang="en-US"/>
          </a:p>
        </p:txBody>
      </p:sp>
      <p:sp>
        <p:nvSpPr>
          <p:cNvPr id="16387" name="Rectangle 3"/>
          <p:cNvSpPr>
            <a:spLocks noGrp="1" noChangeArrowheads="1"/>
          </p:cNvSpPr>
          <p:nvPr>
            <p:ph type="dt" sz="quarter" idx="1"/>
          </p:nvPr>
        </p:nvSpPr>
        <p:spPr bwMode="auto">
          <a:xfrm>
            <a:off x="5268913" y="0"/>
            <a:ext cx="4035425" cy="350838"/>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eaLnBrk="1" hangingPunct="1">
              <a:defRPr sz="1200">
                <a:latin typeface="Arial" charset="0"/>
              </a:defRPr>
            </a:lvl1pPr>
          </a:lstStyle>
          <a:p>
            <a:pPr>
              <a:defRPr/>
            </a:pPr>
            <a:endParaRPr lang="en-US"/>
          </a:p>
        </p:txBody>
      </p:sp>
      <p:sp>
        <p:nvSpPr>
          <p:cNvPr id="16388" name="Rectangle 4"/>
          <p:cNvSpPr>
            <a:spLocks noGrp="1" noChangeArrowheads="1"/>
          </p:cNvSpPr>
          <p:nvPr>
            <p:ph type="ftr" sz="quarter" idx="2"/>
          </p:nvPr>
        </p:nvSpPr>
        <p:spPr bwMode="auto">
          <a:xfrm>
            <a:off x="0" y="6667500"/>
            <a:ext cx="4033838" cy="350838"/>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l" defTabSz="930275" eaLnBrk="1" hangingPunct="1">
              <a:defRPr sz="1200">
                <a:latin typeface="Arial" charset="0"/>
              </a:defRPr>
            </a:lvl1pPr>
          </a:lstStyle>
          <a:p>
            <a:pPr>
              <a:defRPr/>
            </a:pPr>
            <a:endParaRPr lang="en-US"/>
          </a:p>
        </p:txBody>
      </p:sp>
      <p:sp>
        <p:nvSpPr>
          <p:cNvPr id="16389" name="Rectangle 5"/>
          <p:cNvSpPr>
            <a:spLocks noGrp="1" noChangeArrowheads="1"/>
          </p:cNvSpPr>
          <p:nvPr>
            <p:ph type="sldNum" sz="quarter" idx="3"/>
          </p:nvPr>
        </p:nvSpPr>
        <p:spPr bwMode="auto">
          <a:xfrm>
            <a:off x="5268913" y="6667500"/>
            <a:ext cx="4035425" cy="350838"/>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eaLnBrk="1" hangingPunct="1">
              <a:defRPr sz="1200"/>
            </a:lvl1pPr>
          </a:lstStyle>
          <a:p>
            <a:pPr>
              <a:defRPr/>
            </a:pPr>
            <a:fld id="{AD71DE39-115D-4736-B68F-D1728C0880B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4033838" cy="350838"/>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l" defTabSz="930275" eaLnBrk="1" hangingPunct="1">
              <a:defRPr sz="1200">
                <a:latin typeface="Arial" charset="0"/>
              </a:defRPr>
            </a:lvl1pPr>
          </a:lstStyle>
          <a:p>
            <a:pPr>
              <a:defRPr/>
            </a:pPr>
            <a:endParaRPr lang="en-US"/>
          </a:p>
        </p:txBody>
      </p:sp>
      <p:sp>
        <p:nvSpPr>
          <p:cNvPr id="13315" name="Rectangle 3"/>
          <p:cNvSpPr>
            <a:spLocks noGrp="1" noChangeArrowheads="1"/>
          </p:cNvSpPr>
          <p:nvPr>
            <p:ph type="dt" idx="1"/>
          </p:nvPr>
        </p:nvSpPr>
        <p:spPr bwMode="auto">
          <a:xfrm>
            <a:off x="5268913" y="0"/>
            <a:ext cx="4035425" cy="350838"/>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eaLnBrk="1" hangingPunct="1">
              <a:defRPr sz="1200">
                <a:latin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2898775" y="527050"/>
            <a:ext cx="3509963" cy="2632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931863" y="3333750"/>
            <a:ext cx="7442200" cy="315912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13318" name="Rectangle 6"/>
          <p:cNvSpPr>
            <a:spLocks noGrp="1" noChangeArrowheads="1"/>
          </p:cNvSpPr>
          <p:nvPr>
            <p:ph type="ftr" sz="quarter" idx="4"/>
          </p:nvPr>
        </p:nvSpPr>
        <p:spPr bwMode="auto">
          <a:xfrm>
            <a:off x="0" y="6667500"/>
            <a:ext cx="4033838" cy="350838"/>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l" defTabSz="930275" eaLnBrk="1" hangingPunct="1">
              <a:defRPr sz="1200">
                <a:latin typeface="Arial" charset="0"/>
              </a:defRPr>
            </a:lvl1pPr>
          </a:lstStyle>
          <a:p>
            <a:pPr>
              <a:defRPr/>
            </a:pPr>
            <a:endParaRPr lang="en-US"/>
          </a:p>
        </p:txBody>
      </p:sp>
      <p:sp>
        <p:nvSpPr>
          <p:cNvPr id="13319" name="Rectangle 7"/>
          <p:cNvSpPr>
            <a:spLocks noGrp="1" noChangeArrowheads="1"/>
          </p:cNvSpPr>
          <p:nvPr>
            <p:ph type="sldNum" sz="quarter" idx="5"/>
          </p:nvPr>
        </p:nvSpPr>
        <p:spPr bwMode="auto">
          <a:xfrm>
            <a:off x="5268913" y="6667500"/>
            <a:ext cx="4035425" cy="350838"/>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eaLnBrk="1" hangingPunct="1">
              <a:defRPr sz="1200"/>
            </a:lvl1pPr>
          </a:lstStyle>
          <a:p>
            <a:pPr>
              <a:defRPr/>
            </a:pPr>
            <a:fld id="{D4A64CB7-590E-4C51-A991-53FE7932444E}" type="slidenum">
              <a:rPr lang="fi-FI"/>
              <a:pPr>
                <a:defRPr/>
              </a:pPr>
              <a:t>‹#›</a:t>
            </a:fld>
            <a:endParaRPr lang="fi-FI"/>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Rot="1" noChangeArrowheads="1" noTextEdit="1"/>
          </p:cNvSpPr>
          <p:nvPr>
            <p:ph type="sldImg"/>
          </p:nvPr>
        </p:nvSpPr>
        <p:spPr>
          <a:ln/>
        </p:spPr>
      </p:sp>
      <p:sp>
        <p:nvSpPr>
          <p:cNvPr id="61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Ro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6273800" y="2997200"/>
            <a:ext cx="2438400" cy="304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sz="2400">
              <a:latin typeface="Times New Roman" panose="02020603050405020304" pitchFamily="18" charset="0"/>
            </a:endParaRPr>
          </a:p>
        </p:txBody>
      </p:sp>
      <p:sp>
        <p:nvSpPr>
          <p:cNvPr id="5" name="Line 4"/>
          <p:cNvSpPr>
            <a:spLocks noChangeShapeType="1"/>
          </p:cNvSpPr>
          <p:nvPr/>
        </p:nvSpPr>
        <p:spPr bwMode="auto">
          <a:xfrm>
            <a:off x="635000" y="3149600"/>
            <a:ext cx="80772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8546" name="Rectangle 2"/>
          <p:cNvSpPr>
            <a:spLocks noGrp="1" noChangeArrowheads="1"/>
          </p:cNvSpPr>
          <p:nvPr>
            <p:ph type="ctrTitle"/>
          </p:nvPr>
        </p:nvSpPr>
        <p:spPr>
          <a:xfrm>
            <a:off x="2057400" y="1143000"/>
            <a:ext cx="6629400" cy="2209800"/>
          </a:xfrm>
        </p:spPr>
        <p:txBody>
          <a:bodyPr anchor="ctr"/>
          <a:lstStyle>
            <a:lvl1pPr>
              <a:defRPr sz="4800"/>
            </a:lvl1pPr>
          </a:lstStyle>
          <a:p>
            <a:r>
              <a:rPr lang="en-GB"/>
              <a:t>Muokkaa perustyyl. napsautt.</a:t>
            </a:r>
          </a:p>
        </p:txBody>
      </p:sp>
      <p:sp>
        <p:nvSpPr>
          <p:cNvPr id="108549" name="Rectangle 5"/>
          <p:cNvSpPr>
            <a:spLocks noGrp="1" noChangeArrowheads="1"/>
          </p:cNvSpPr>
          <p:nvPr>
            <p:ph type="subTitle" idx="1"/>
          </p:nvPr>
        </p:nvSpPr>
        <p:spPr>
          <a:xfrm>
            <a:off x="1371600" y="3962400"/>
            <a:ext cx="6858000" cy="1600200"/>
          </a:xfrm>
        </p:spPr>
        <p:txBody>
          <a:bodyPr anchor="ctr"/>
          <a:lstStyle>
            <a:lvl1pPr marL="0" indent="0" algn="ctr">
              <a:buFontTx/>
              <a:buNone/>
              <a:defRPr/>
            </a:lvl1pPr>
          </a:lstStyle>
          <a:p>
            <a:r>
              <a:rPr lang="en-GB"/>
              <a:t>Muokkaa alaotsikon perustyyliä napsautt.</a:t>
            </a:r>
          </a:p>
        </p:txBody>
      </p:sp>
      <p:sp>
        <p:nvSpPr>
          <p:cNvPr id="6" name="Rectangle 6"/>
          <p:cNvSpPr>
            <a:spLocks noGrp="1" noChangeArrowheads="1"/>
          </p:cNvSpPr>
          <p:nvPr>
            <p:ph type="dt" sz="half" idx="10"/>
          </p:nvPr>
        </p:nvSpPr>
        <p:spPr>
          <a:xfrm>
            <a:off x="912813" y="6251575"/>
            <a:ext cx="1905000" cy="457200"/>
          </a:xfrm>
        </p:spPr>
        <p:txBody>
          <a:bodyPr/>
          <a:lstStyle>
            <a:lvl1pPr>
              <a:defRPr>
                <a:latin typeface="Arial" charset="0"/>
              </a:defRPr>
            </a:lvl1pPr>
          </a:lstStyle>
          <a:p>
            <a:pPr>
              <a:defRPr/>
            </a:pPr>
            <a:r>
              <a:rPr lang="fi-FI"/>
              <a:t>4.10.2004</a:t>
            </a:r>
            <a:endParaRPr lang="en-GB"/>
          </a:p>
        </p:txBody>
      </p:sp>
      <p:sp>
        <p:nvSpPr>
          <p:cNvPr id="7" name="Rectangle 7"/>
          <p:cNvSpPr>
            <a:spLocks noGrp="1" noChangeArrowheads="1"/>
          </p:cNvSpPr>
          <p:nvPr>
            <p:ph type="ftr" sz="quarter" idx="11"/>
          </p:nvPr>
        </p:nvSpPr>
        <p:spPr>
          <a:xfrm>
            <a:off x="3354388" y="6248400"/>
            <a:ext cx="2895600" cy="457200"/>
          </a:xfrm>
        </p:spPr>
        <p:txBody>
          <a:bodyPr/>
          <a:lstStyle>
            <a:lvl1pPr>
              <a:defRPr>
                <a:latin typeface="Arial" pitchFamily="34" charset="0"/>
              </a:defRPr>
            </a:lvl1pPr>
          </a:lstStyle>
          <a:p>
            <a:pPr>
              <a:defRPr/>
            </a:pPr>
            <a:r>
              <a:rPr lang="en-GB"/>
              <a:t>Matti Sarvimäki</a:t>
            </a:r>
          </a:p>
        </p:txBody>
      </p:sp>
      <p:sp>
        <p:nvSpPr>
          <p:cNvPr id="8" name="Rectangle 8"/>
          <p:cNvSpPr>
            <a:spLocks noGrp="1" noChangeArrowheads="1"/>
          </p:cNvSpPr>
          <p:nvPr>
            <p:ph type="sldNum" sz="quarter" idx="12"/>
          </p:nvPr>
        </p:nvSpPr>
        <p:spPr/>
        <p:txBody>
          <a:bodyPr/>
          <a:lstStyle>
            <a:lvl1pPr>
              <a:defRPr>
                <a:latin typeface="Arial" panose="020B0604020202020204" pitchFamily="34" charset="0"/>
              </a:defRPr>
            </a:lvl1pPr>
          </a:lstStyle>
          <a:p>
            <a:pPr>
              <a:defRPr/>
            </a:pPr>
            <a:fld id="{37C94EBE-F694-4579-AD64-5ABC79C648DE}" type="slidenum">
              <a:rPr lang="en-GB"/>
              <a:pPr>
                <a:defRPr/>
              </a:pPr>
              <a:t>‹#›</a:t>
            </a:fld>
            <a:endParaRPr lang="en-GB"/>
          </a:p>
        </p:txBody>
      </p:sp>
    </p:spTree>
    <p:extLst>
      <p:ext uri="{BB962C8B-B14F-4D97-AF65-F5344CB8AC3E}">
        <p14:creationId xmlns:p14="http://schemas.microsoft.com/office/powerpoint/2010/main" val="3256710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r>
              <a:rPr lang="fi-FI"/>
              <a:t>4.10.2004</a:t>
            </a:r>
            <a:endParaRPr lang="en-GB"/>
          </a:p>
        </p:txBody>
      </p:sp>
      <p:sp>
        <p:nvSpPr>
          <p:cNvPr id="5" name="Rectangle 7"/>
          <p:cNvSpPr>
            <a:spLocks noGrp="1" noChangeArrowheads="1"/>
          </p:cNvSpPr>
          <p:nvPr>
            <p:ph type="ftr" sz="quarter" idx="11"/>
          </p:nvPr>
        </p:nvSpPr>
        <p:spPr>
          <a:ln/>
        </p:spPr>
        <p:txBody>
          <a:bodyPr/>
          <a:lstStyle>
            <a:lvl1pPr>
              <a:defRPr/>
            </a:lvl1pPr>
          </a:lstStyle>
          <a:p>
            <a:pPr>
              <a:defRPr/>
            </a:pPr>
            <a:r>
              <a:rPr lang="en-GB"/>
              <a:t>Matti Sarvimäki</a:t>
            </a:r>
          </a:p>
        </p:txBody>
      </p:sp>
      <p:sp>
        <p:nvSpPr>
          <p:cNvPr id="6" name="Rectangle 8"/>
          <p:cNvSpPr>
            <a:spLocks noGrp="1" noChangeArrowheads="1"/>
          </p:cNvSpPr>
          <p:nvPr>
            <p:ph type="sldNum" sz="quarter" idx="12"/>
          </p:nvPr>
        </p:nvSpPr>
        <p:spPr>
          <a:ln/>
        </p:spPr>
        <p:txBody>
          <a:bodyPr/>
          <a:lstStyle>
            <a:lvl1pPr>
              <a:defRPr/>
            </a:lvl1pPr>
          </a:lstStyle>
          <a:p>
            <a:pPr>
              <a:defRPr/>
            </a:pPr>
            <a:fld id="{D1406131-61B6-4A83-B939-1488C56186AF}" type="slidenum">
              <a:rPr lang="en-GB"/>
              <a:pPr>
                <a:defRPr/>
              </a:pPr>
              <a:t>‹#›</a:t>
            </a:fld>
            <a:endParaRPr lang="en-GB"/>
          </a:p>
        </p:txBody>
      </p:sp>
    </p:spTree>
    <p:extLst>
      <p:ext uri="{BB962C8B-B14F-4D97-AF65-F5344CB8AC3E}">
        <p14:creationId xmlns:p14="http://schemas.microsoft.com/office/powerpoint/2010/main" val="1328563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0038" y="115888"/>
            <a:ext cx="2036762" cy="6337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9750" y="115888"/>
            <a:ext cx="5957888" cy="6337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r>
              <a:rPr lang="fi-FI"/>
              <a:t>4.10.2004</a:t>
            </a:r>
            <a:endParaRPr lang="en-GB"/>
          </a:p>
        </p:txBody>
      </p:sp>
      <p:sp>
        <p:nvSpPr>
          <p:cNvPr id="5" name="Rectangle 7"/>
          <p:cNvSpPr>
            <a:spLocks noGrp="1" noChangeArrowheads="1"/>
          </p:cNvSpPr>
          <p:nvPr>
            <p:ph type="ftr" sz="quarter" idx="11"/>
          </p:nvPr>
        </p:nvSpPr>
        <p:spPr>
          <a:ln/>
        </p:spPr>
        <p:txBody>
          <a:bodyPr/>
          <a:lstStyle>
            <a:lvl1pPr>
              <a:defRPr/>
            </a:lvl1pPr>
          </a:lstStyle>
          <a:p>
            <a:pPr>
              <a:defRPr/>
            </a:pPr>
            <a:r>
              <a:rPr lang="en-GB"/>
              <a:t>Matti Sarvimäki</a:t>
            </a:r>
          </a:p>
        </p:txBody>
      </p:sp>
      <p:sp>
        <p:nvSpPr>
          <p:cNvPr id="6" name="Rectangle 8"/>
          <p:cNvSpPr>
            <a:spLocks noGrp="1" noChangeArrowheads="1"/>
          </p:cNvSpPr>
          <p:nvPr>
            <p:ph type="sldNum" sz="quarter" idx="12"/>
          </p:nvPr>
        </p:nvSpPr>
        <p:spPr>
          <a:ln/>
        </p:spPr>
        <p:txBody>
          <a:bodyPr/>
          <a:lstStyle>
            <a:lvl1pPr>
              <a:defRPr/>
            </a:lvl1pPr>
          </a:lstStyle>
          <a:p>
            <a:pPr>
              <a:defRPr/>
            </a:pPr>
            <a:fld id="{C79214CC-5980-4BA3-B59A-1785AEE07A31}" type="slidenum">
              <a:rPr lang="en-GB"/>
              <a:pPr>
                <a:defRPr/>
              </a:pPr>
              <a:t>‹#›</a:t>
            </a:fld>
            <a:endParaRPr lang="en-GB"/>
          </a:p>
        </p:txBody>
      </p:sp>
    </p:spTree>
    <p:extLst>
      <p:ext uri="{BB962C8B-B14F-4D97-AF65-F5344CB8AC3E}">
        <p14:creationId xmlns:p14="http://schemas.microsoft.com/office/powerpoint/2010/main" val="447308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750" y="115888"/>
            <a:ext cx="8147050" cy="1225550"/>
          </a:xfrm>
        </p:spPr>
        <p:txBody>
          <a:bodyPr/>
          <a:lstStyle/>
          <a:p>
            <a:r>
              <a:rPr lang="en-US"/>
              <a:t>Click to edit Master title style</a:t>
            </a:r>
          </a:p>
        </p:txBody>
      </p:sp>
      <p:sp>
        <p:nvSpPr>
          <p:cNvPr id="3" name="Text Placeholder 2"/>
          <p:cNvSpPr>
            <a:spLocks noGrp="1"/>
          </p:cNvSpPr>
          <p:nvPr>
            <p:ph type="body" sz="half" idx="1"/>
          </p:nvPr>
        </p:nvSpPr>
        <p:spPr>
          <a:xfrm>
            <a:off x="539750" y="1600200"/>
            <a:ext cx="3997325" cy="4852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9475" y="1600200"/>
            <a:ext cx="3997325" cy="4852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a:defRPr/>
            </a:pPr>
            <a:r>
              <a:rPr lang="fi-FI"/>
              <a:t>4.10.2004</a:t>
            </a:r>
            <a:endParaRPr lang="en-GB"/>
          </a:p>
        </p:txBody>
      </p:sp>
      <p:sp>
        <p:nvSpPr>
          <p:cNvPr id="6" name="Rectangle 7"/>
          <p:cNvSpPr>
            <a:spLocks noGrp="1" noChangeArrowheads="1"/>
          </p:cNvSpPr>
          <p:nvPr>
            <p:ph type="ftr" sz="quarter" idx="11"/>
          </p:nvPr>
        </p:nvSpPr>
        <p:spPr>
          <a:ln/>
        </p:spPr>
        <p:txBody>
          <a:bodyPr/>
          <a:lstStyle>
            <a:lvl1pPr>
              <a:defRPr/>
            </a:lvl1pPr>
          </a:lstStyle>
          <a:p>
            <a:pPr>
              <a:defRPr/>
            </a:pPr>
            <a:r>
              <a:rPr lang="en-GB"/>
              <a:t>Matti Sarvimäki</a:t>
            </a:r>
          </a:p>
        </p:txBody>
      </p:sp>
      <p:sp>
        <p:nvSpPr>
          <p:cNvPr id="7" name="Rectangle 8"/>
          <p:cNvSpPr>
            <a:spLocks noGrp="1" noChangeArrowheads="1"/>
          </p:cNvSpPr>
          <p:nvPr>
            <p:ph type="sldNum" sz="quarter" idx="12"/>
          </p:nvPr>
        </p:nvSpPr>
        <p:spPr>
          <a:ln/>
        </p:spPr>
        <p:txBody>
          <a:bodyPr/>
          <a:lstStyle>
            <a:lvl1pPr>
              <a:defRPr/>
            </a:lvl1pPr>
          </a:lstStyle>
          <a:p>
            <a:pPr>
              <a:defRPr/>
            </a:pPr>
            <a:fld id="{B13031FD-EE46-4D38-8B3B-4EBCF52E910D}" type="slidenum">
              <a:rPr lang="en-GB"/>
              <a:pPr>
                <a:defRPr/>
              </a:pPr>
              <a:t>‹#›</a:t>
            </a:fld>
            <a:endParaRPr lang="en-GB"/>
          </a:p>
        </p:txBody>
      </p:sp>
    </p:spTree>
    <p:extLst>
      <p:ext uri="{BB962C8B-B14F-4D97-AF65-F5344CB8AC3E}">
        <p14:creationId xmlns:p14="http://schemas.microsoft.com/office/powerpoint/2010/main" val="2584918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dt" sz="half" idx="10"/>
          </p:nvPr>
        </p:nvSpPr>
        <p:spPr>
          <a:ln/>
        </p:spPr>
        <p:txBody>
          <a:bodyPr/>
          <a:lstStyle>
            <a:lvl1pPr>
              <a:defRPr/>
            </a:lvl1pPr>
          </a:lstStyle>
          <a:p>
            <a:pPr>
              <a:defRPr/>
            </a:pPr>
            <a:r>
              <a:rPr lang="fi-FI"/>
              <a:t>4.10.2004</a:t>
            </a:r>
            <a:endParaRPr lang="en-GB"/>
          </a:p>
        </p:txBody>
      </p:sp>
      <p:sp>
        <p:nvSpPr>
          <p:cNvPr id="5" name="Rectangle 7"/>
          <p:cNvSpPr>
            <a:spLocks noGrp="1" noChangeArrowheads="1"/>
          </p:cNvSpPr>
          <p:nvPr>
            <p:ph type="ftr" sz="quarter" idx="11"/>
          </p:nvPr>
        </p:nvSpPr>
        <p:spPr>
          <a:ln/>
        </p:spPr>
        <p:txBody>
          <a:bodyPr/>
          <a:lstStyle>
            <a:lvl1pPr>
              <a:defRPr/>
            </a:lvl1pPr>
          </a:lstStyle>
          <a:p>
            <a:pPr>
              <a:defRPr/>
            </a:pPr>
            <a:r>
              <a:rPr lang="en-GB"/>
              <a:t>Matti Sarvimäki</a:t>
            </a:r>
          </a:p>
        </p:txBody>
      </p:sp>
      <p:sp>
        <p:nvSpPr>
          <p:cNvPr id="6" name="Rectangle 8"/>
          <p:cNvSpPr>
            <a:spLocks noGrp="1" noChangeArrowheads="1"/>
          </p:cNvSpPr>
          <p:nvPr>
            <p:ph type="sldNum" sz="quarter" idx="12"/>
          </p:nvPr>
        </p:nvSpPr>
        <p:spPr>
          <a:ln/>
        </p:spPr>
        <p:txBody>
          <a:bodyPr/>
          <a:lstStyle>
            <a:lvl1pPr>
              <a:defRPr/>
            </a:lvl1pPr>
          </a:lstStyle>
          <a:p>
            <a:pPr>
              <a:defRPr/>
            </a:pPr>
            <a:fld id="{B6D2C05C-DCBC-4DE6-B534-0A420B77A96E}" type="slidenum">
              <a:rPr lang="en-GB"/>
              <a:pPr>
                <a:defRPr/>
              </a:pPr>
              <a:t>‹#›</a:t>
            </a:fld>
            <a:endParaRPr lang="en-GB"/>
          </a:p>
        </p:txBody>
      </p:sp>
    </p:spTree>
    <p:extLst>
      <p:ext uri="{BB962C8B-B14F-4D97-AF65-F5344CB8AC3E}">
        <p14:creationId xmlns:p14="http://schemas.microsoft.com/office/powerpoint/2010/main" val="3203004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r>
              <a:rPr lang="fi-FI"/>
              <a:t>4.10.2004</a:t>
            </a:r>
            <a:endParaRPr lang="en-GB"/>
          </a:p>
        </p:txBody>
      </p:sp>
      <p:sp>
        <p:nvSpPr>
          <p:cNvPr id="5" name="Rectangle 7"/>
          <p:cNvSpPr>
            <a:spLocks noGrp="1" noChangeArrowheads="1"/>
          </p:cNvSpPr>
          <p:nvPr>
            <p:ph type="ftr" sz="quarter" idx="11"/>
          </p:nvPr>
        </p:nvSpPr>
        <p:spPr>
          <a:ln/>
        </p:spPr>
        <p:txBody>
          <a:bodyPr/>
          <a:lstStyle>
            <a:lvl1pPr>
              <a:defRPr/>
            </a:lvl1pPr>
          </a:lstStyle>
          <a:p>
            <a:pPr>
              <a:defRPr/>
            </a:pPr>
            <a:r>
              <a:rPr lang="en-GB"/>
              <a:t>Matti Sarvimäki</a:t>
            </a:r>
          </a:p>
        </p:txBody>
      </p:sp>
      <p:sp>
        <p:nvSpPr>
          <p:cNvPr id="6" name="Rectangle 8"/>
          <p:cNvSpPr>
            <a:spLocks noGrp="1" noChangeArrowheads="1"/>
          </p:cNvSpPr>
          <p:nvPr>
            <p:ph type="sldNum" sz="quarter" idx="12"/>
          </p:nvPr>
        </p:nvSpPr>
        <p:spPr>
          <a:ln/>
        </p:spPr>
        <p:txBody>
          <a:bodyPr/>
          <a:lstStyle>
            <a:lvl1pPr>
              <a:defRPr/>
            </a:lvl1pPr>
          </a:lstStyle>
          <a:p>
            <a:pPr>
              <a:defRPr/>
            </a:pPr>
            <a:fld id="{1A0A45F2-7AF5-4ADC-BDB0-D712C6ECE30B}" type="slidenum">
              <a:rPr lang="en-GB"/>
              <a:pPr>
                <a:defRPr/>
              </a:pPr>
              <a:t>‹#›</a:t>
            </a:fld>
            <a:endParaRPr lang="en-GB"/>
          </a:p>
        </p:txBody>
      </p:sp>
    </p:spTree>
    <p:extLst>
      <p:ext uri="{BB962C8B-B14F-4D97-AF65-F5344CB8AC3E}">
        <p14:creationId xmlns:p14="http://schemas.microsoft.com/office/powerpoint/2010/main" val="1506156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r>
              <a:rPr lang="fi-FI"/>
              <a:t>4.10.2004</a:t>
            </a:r>
            <a:endParaRPr lang="en-GB"/>
          </a:p>
        </p:txBody>
      </p:sp>
      <p:sp>
        <p:nvSpPr>
          <p:cNvPr id="5" name="Rectangle 7"/>
          <p:cNvSpPr>
            <a:spLocks noGrp="1" noChangeArrowheads="1"/>
          </p:cNvSpPr>
          <p:nvPr>
            <p:ph type="ftr" sz="quarter" idx="11"/>
          </p:nvPr>
        </p:nvSpPr>
        <p:spPr>
          <a:ln/>
        </p:spPr>
        <p:txBody>
          <a:bodyPr/>
          <a:lstStyle>
            <a:lvl1pPr>
              <a:defRPr/>
            </a:lvl1pPr>
          </a:lstStyle>
          <a:p>
            <a:pPr>
              <a:defRPr/>
            </a:pPr>
            <a:r>
              <a:rPr lang="en-GB"/>
              <a:t>Matti Sarvimäki</a:t>
            </a:r>
          </a:p>
        </p:txBody>
      </p:sp>
      <p:sp>
        <p:nvSpPr>
          <p:cNvPr id="6" name="Rectangle 8"/>
          <p:cNvSpPr>
            <a:spLocks noGrp="1" noChangeArrowheads="1"/>
          </p:cNvSpPr>
          <p:nvPr>
            <p:ph type="sldNum" sz="quarter" idx="12"/>
          </p:nvPr>
        </p:nvSpPr>
        <p:spPr>
          <a:ln/>
        </p:spPr>
        <p:txBody>
          <a:bodyPr/>
          <a:lstStyle>
            <a:lvl1pPr>
              <a:defRPr/>
            </a:lvl1pPr>
          </a:lstStyle>
          <a:p>
            <a:pPr>
              <a:defRPr/>
            </a:pPr>
            <a:fld id="{5782E577-DD66-4C44-8DFE-276FB8844C94}" type="slidenum">
              <a:rPr lang="en-GB"/>
              <a:pPr>
                <a:defRPr/>
              </a:pPr>
              <a:t>‹#›</a:t>
            </a:fld>
            <a:endParaRPr lang="en-GB"/>
          </a:p>
        </p:txBody>
      </p:sp>
    </p:spTree>
    <p:extLst>
      <p:ext uri="{BB962C8B-B14F-4D97-AF65-F5344CB8AC3E}">
        <p14:creationId xmlns:p14="http://schemas.microsoft.com/office/powerpoint/2010/main" val="168938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9750" y="1600200"/>
            <a:ext cx="3997325" cy="4852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9475" y="1600200"/>
            <a:ext cx="3997325" cy="4852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a:defRPr/>
            </a:pPr>
            <a:r>
              <a:rPr lang="fi-FI"/>
              <a:t>4.10.2004</a:t>
            </a:r>
            <a:endParaRPr lang="en-GB"/>
          </a:p>
        </p:txBody>
      </p:sp>
      <p:sp>
        <p:nvSpPr>
          <p:cNvPr id="6" name="Rectangle 7"/>
          <p:cNvSpPr>
            <a:spLocks noGrp="1" noChangeArrowheads="1"/>
          </p:cNvSpPr>
          <p:nvPr>
            <p:ph type="ftr" sz="quarter" idx="11"/>
          </p:nvPr>
        </p:nvSpPr>
        <p:spPr>
          <a:ln/>
        </p:spPr>
        <p:txBody>
          <a:bodyPr/>
          <a:lstStyle>
            <a:lvl1pPr>
              <a:defRPr/>
            </a:lvl1pPr>
          </a:lstStyle>
          <a:p>
            <a:pPr>
              <a:defRPr/>
            </a:pPr>
            <a:r>
              <a:rPr lang="en-GB"/>
              <a:t>Matti Sarvimäki</a:t>
            </a:r>
          </a:p>
        </p:txBody>
      </p:sp>
      <p:sp>
        <p:nvSpPr>
          <p:cNvPr id="7" name="Rectangle 8"/>
          <p:cNvSpPr>
            <a:spLocks noGrp="1" noChangeArrowheads="1"/>
          </p:cNvSpPr>
          <p:nvPr>
            <p:ph type="sldNum" sz="quarter" idx="12"/>
          </p:nvPr>
        </p:nvSpPr>
        <p:spPr>
          <a:ln/>
        </p:spPr>
        <p:txBody>
          <a:bodyPr/>
          <a:lstStyle>
            <a:lvl1pPr>
              <a:defRPr/>
            </a:lvl1pPr>
          </a:lstStyle>
          <a:p>
            <a:pPr>
              <a:defRPr/>
            </a:pPr>
            <a:fld id="{C0EF7E3E-D2CB-460A-9A81-F1C9605EB1BE}" type="slidenum">
              <a:rPr lang="en-GB"/>
              <a:pPr>
                <a:defRPr/>
              </a:pPr>
              <a:t>‹#›</a:t>
            </a:fld>
            <a:endParaRPr lang="en-GB"/>
          </a:p>
        </p:txBody>
      </p:sp>
    </p:spTree>
    <p:extLst>
      <p:ext uri="{BB962C8B-B14F-4D97-AF65-F5344CB8AC3E}">
        <p14:creationId xmlns:p14="http://schemas.microsoft.com/office/powerpoint/2010/main" val="2110638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a:defRPr/>
            </a:pPr>
            <a:r>
              <a:rPr lang="fi-FI"/>
              <a:t>4.10.2004</a:t>
            </a:r>
            <a:endParaRPr lang="en-GB"/>
          </a:p>
        </p:txBody>
      </p:sp>
      <p:sp>
        <p:nvSpPr>
          <p:cNvPr id="8" name="Rectangle 7"/>
          <p:cNvSpPr>
            <a:spLocks noGrp="1" noChangeArrowheads="1"/>
          </p:cNvSpPr>
          <p:nvPr>
            <p:ph type="ftr" sz="quarter" idx="11"/>
          </p:nvPr>
        </p:nvSpPr>
        <p:spPr>
          <a:ln/>
        </p:spPr>
        <p:txBody>
          <a:bodyPr/>
          <a:lstStyle>
            <a:lvl1pPr>
              <a:defRPr/>
            </a:lvl1pPr>
          </a:lstStyle>
          <a:p>
            <a:pPr>
              <a:defRPr/>
            </a:pPr>
            <a:r>
              <a:rPr lang="en-GB"/>
              <a:t>Matti Sarvimäki</a:t>
            </a:r>
          </a:p>
        </p:txBody>
      </p:sp>
      <p:sp>
        <p:nvSpPr>
          <p:cNvPr id="9" name="Rectangle 8"/>
          <p:cNvSpPr>
            <a:spLocks noGrp="1" noChangeArrowheads="1"/>
          </p:cNvSpPr>
          <p:nvPr>
            <p:ph type="sldNum" sz="quarter" idx="12"/>
          </p:nvPr>
        </p:nvSpPr>
        <p:spPr>
          <a:ln/>
        </p:spPr>
        <p:txBody>
          <a:bodyPr/>
          <a:lstStyle>
            <a:lvl1pPr>
              <a:defRPr/>
            </a:lvl1pPr>
          </a:lstStyle>
          <a:p>
            <a:pPr>
              <a:defRPr/>
            </a:pPr>
            <a:fld id="{A4D393B4-3A57-4919-963C-02D604A03F2F}" type="slidenum">
              <a:rPr lang="en-GB"/>
              <a:pPr>
                <a:defRPr/>
              </a:pPr>
              <a:t>‹#›</a:t>
            </a:fld>
            <a:endParaRPr lang="en-GB"/>
          </a:p>
        </p:txBody>
      </p:sp>
    </p:spTree>
    <p:extLst>
      <p:ext uri="{BB962C8B-B14F-4D97-AF65-F5344CB8AC3E}">
        <p14:creationId xmlns:p14="http://schemas.microsoft.com/office/powerpoint/2010/main" val="3253183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a:defRPr/>
            </a:pPr>
            <a:r>
              <a:rPr lang="fi-FI"/>
              <a:t>4.10.2004</a:t>
            </a:r>
            <a:endParaRPr lang="en-GB"/>
          </a:p>
        </p:txBody>
      </p:sp>
      <p:sp>
        <p:nvSpPr>
          <p:cNvPr id="4" name="Rectangle 7"/>
          <p:cNvSpPr>
            <a:spLocks noGrp="1" noChangeArrowheads="1"/>
          </p:cNvSpPr>
          <p:nvPr>
            <p:ph type="ftr" sz="quarter" idx="11"/>
          </p:nvPr>
        </p:nvSpPr>
        <p:spPr>
          <a:ln/>
        </p:spPr>
        <p:txBody>
          <a:bodyPr/>
          <a:lstStyle>
            <a:lvl1pPr>
              <a:defRPr/>
            </a:lvl1pPr>
          </a:lstStyle>
          <a:p>
            <a:pPr>
              <a:defRPr/>
            </a:pPr>
            <a:r>
              <a:rPr lang="en-GB"/>
              <a:t>Matti Sarvimäki</a:t>
            </a:r>
          </a:p>
        </p:txBody>
      </p:sp>
      <p:sp>
        <p:nvSpPr>
          <p:cNvPr id="5" name="Rectangle 8"/>
          <p:cNvSpPr>
            <a:spLocks noGrp="1" noChangeArrowheads="1"/>
          </p:cNvSpPr>
          <p:nvPr>
            <p:ph type="sldNum" sz="quarter" idx="12"/>
          </p:nvPr>
        </p:nvSpPr>
        <p:spPr>
          <a:ln/>
        </p:spPr>
        <p:txBody>
          <a:bodyPr/>
          <a:lstStyle>
            <a:lvl1pPr>
              <a:defRPr/>
            </a:lvl1pPr>
          </a:lstStyle>
          <a:p>
            <a:pPr>
              <a:defRPr/>
            </a:pPr>
            <a:fld id="{55B3FBD0-7451-4A50-AECF-2F134821EADC}" type="slidenum">
              <a:rPr lang="en-GB"/>
              <a:pPr>
                <a:defRPr/>
              </a:pPr>
              <a:t>‹#›</a:t>
            </a:fld>
            <a:endParaRPr lang="en-GB"/>
          </a:p>
        </p:txBody>
      </p:sp>
    </p:spTree>
    <p:extLst>
      <p:ext uri="{BB962C8B-B14F-4D97-AF65-F5344CB8AC3E}">
        <p14:creationId xmlns:p14="http://schemas.microsoft.com/office/powerpoint/2010/main" val="3831472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r>
              <a:rPr lang="fi-FI"/>
              <a:t>4.10.2004</a:t>
            </a:r>
            <a:endParaRPr lang="en-GB"/>
          </a:p>
        </p:txBody>
      </p:sp>
      <p:sp>
        <p:nvSpPr>
          <p:cNvPr id="3" name="Rectangle 7"/>
          <p:cNvSpPr>
            <a:spLocks noGrp="1" noChangeArrowheads="1"/>
          </p:cNvSpPr>
          <p:nvPr>
            <p:ph type="ftr" sz="quarter" idx="11"/>
          </p:nvPr>
        </p:nvSpPr>
        <p:spPr>
          <a:ln/>
        </p:spPr>
        <p:txBody>
          <a:bodyPr/>
          <a:lstStyle>
            <a:lvl1pPr>
              <a:defRPr/>
            </a:lvl1pPr>
          </a:lstStyle>
          <a:p>
            <a:pPr>
              <a:defRPr/>
            </a:pPr>
            <a:r>
              <a:rPr lang="en-GB"/>
              <a:t>Matti Sarvimäki</a:t>
            </a:r>
          </a:p>
        </p:txBody>
      </p:sp>
      <p:sp>
        <p:nvSpPr>
          <p:cNvPr id="4" name="Rectangle 8"/>
          <p:cNvSpPr>
            <a:spLocks noGrp="1" noChangeArrowheads="1"/>
          </p:cNvSpPr>
          <p:nvPr>
            <p:ph type="sldNum" sz="quarter" idx="12"/>
          </p:nvPr>
        </p:nvSpPr>
        <p:spPr>
          <a:ln/>
        </p:spPr>
        <p:txBody>
          <a:bodyPr/>
          <a:lstStyle>
            <a:lvl1pPr>
              <a:defRPr/>
            </a:lvl1pPr>
          </a:lstStyle>
          <a:p>
            <a:pPr>
              <a:defRPr/>
            </a:pPr>
            <a:fld id="{A9F82224-DC55-473C-BAD9-534447188439}" type="slidenum">
              <a:rPr lang="en-GB"/>
              <a:pPr>
                <a:defRPr/>
              </a:pPr>
              <a:t>‹#›</a:t>
            </a:fld>
            <a:endParaRPr lang="en-GB"/>
          </a:p>
        </p:txBody>
      </p:sp>
    </p:spTree>
    <p:extLst>
      <p:ext uri="{BB962C8B-B14F-4D97-AF65-F5344CB8AC3E}">
        <p14:creationId xmlns:p14="http://schemas.microsoft.com/office/powerpoint/2010/main" val="2517377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r>
              <a:rPr lang="fi-FI"/>
              <a:t>4.10.2004</a:t>
            </a:r>
            <a:endParaRPr lang="en-GB"/>
          </a:p>
        </p:txBody>
      </p:sp>
      <p:sp>
        <p:nvSpPr>
          <p:cNvPr id="6" name="Rectangle 7"/>
          <p:cNvSpPr>
            <a:spLocks noGrp="1" noChangeArrowheads="1"/>
          </p:cNvSpPr>
          <p:nvPr>
            <p:ph type="ftr" sz="quarter" idx="11"/>
          </p:nvPr>
        </p:nvSpPr>
        <p:spPr>
          <a:ln/>
        </p:spPr>
        <p:txBody>
          <a:bodyPr/>
          <a:lstStyle>
            <a:lvl1pPr>
              <a:defRPr/>
            </a:lvl1pPr>
          </a:lstStyle>
          <a:p>
            <a:pPr>
              <a:defRPr/>
            </a:pPr>
            <a:r>
              <a:rPr lang="en-GB"/>
              <a:t>Matti Sarvimäki</a:t>
            </a:r>
          </a:p>
        </p:txBody>
      </p:sp>
      <p:sp>
        <p:nvSpPr>
          <p:cNvPr id="7" name="Rectangle 8"/>
          <p:cNvSpPr>
            <a:spLocks noGrp="1" noChangeArrowheads="1"/>
          </p:cNvSpPr>
          <p:nvPr>
            <p:ph type="sldNum" sz="quarter" idx="12"/>
          </p:nvPr>
        </p:nvSpPr>
        <p:spPr>
          <a:ln/>
        </p:spPr>
        <p:txBody>
          <a:bodyPr/>
          <a:lstStyle>
            <a:lvl1pPr>
              <a:defRPr/>
            </a:lvl1pPr>
          </a:lstStyle>
          <a:p>
            <a:pPr>
              <a:defRPr/>
            </a:pPr>
            <a:fld id="{C9DE6434-6625-4874-95AE-E40D774B7C04}" type="slidenum">
              <a:rPr lang="en-GB"/>
              <a:pPr>
                <a:defRPr/>
              </a:pPr>
              <a:t>‹#›</a:t>
            </a:fld>
            <a:endParaRPr lang="en-GB"/>
          </a:p>
        </p:txBody>
      </p:sp>
    </p:spTree>
    <p:extLst>
      <p:ext uri="{BB962C8B-B14F-4D97-AF65-F5344CB8AC3E}">
        <p14:creationId xmlns:p14="http://schemas.microsoft.com/office/powerpoint/2010/main" val="1445685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r>
              <a:rPr lang="fi-FI"/>
              <a:t>4.10.2004</a:t>
            </a:r>
            <a:endParaRPr lang="en-GB"/>
          </a:p>
        </p:txBody>
      </p:sp>
      <p:sp>
        <p:nvSpPr>
          <p:cNvPr id="6" name="Rectangle 7"/>
          <p:cNvSpPr>
            <a:spLocks noGrp="1" noChangeArrowheads="1"/>
          </p:cNvSpPr>
          <p:nvPr>
            <p:ph type="ftr" sz="quarter" idx="11"/>
          </p:nvPr>
        </p:nvSpPr>
        <p:spPr>
          <a:ln/>
        </p:spPr>
        <p:txBody>
          <a:bodyPr/>
          <a:lstStyle>
            <a:lvl1pPr>
              <a:defRPr/>
            </a:lvl1pPr>
          </a:lstStyle>
          <a:p>
            <a:pPr>
              <a:defRPr/>
            </a:pPr>
            <a:r>
              <a:rPr lang="en-GB"/>
              <a:t>Matti Sarvimäki</a:t>
            </a:r>
          </a:p>
        </p:txBody>
      </p:sp>
      <p:sp>
        <p:nvSpPr>
          <p:cNvPr id="7" name="Rectangle 8"/>
          <p:cNvSpPr>
            <a:spLocks noGrp="1" noChangeArrowheads="1"/>
          </p:cNvSpPr>
          <p:nvPr>
            <p:ph type="sldNum" sz="quarter" idx="12"/>
          </p:nvPr>
        </p:nvSpPr>
        <p:spPr>
          <a:ln/>
        </p:spPr>
        <p:txBody>
          <a:bodyPr/>
          <a:lstStyle>
            <a:lvl1pPr>
              <a:defRPr/>
            </a:lvl1pPr>
          </a:lstStyle>
          <a:p>
            <a:pPr>
              <a:defRPr/>
            </a:pPr>
            <a:fld id="{344AB476-25D7-486E-8113-4A65FBE5977B}" type="slidenum">
              <a:rPr lang="en-GB"/>
              <a:pPr>
                <a:defRPr/>
              </a:pPr>
              <a:t>‹#›</a:t>
            </a:fld>
            <a:endParaRPr lang="en-GB"/>
          </a:p>
        </p:txBody>
      </p:sp>
    </p:spTree>
    <p:extLst>
      <p:ext uri="{BB962C8B-B14F-4D97-AF65-F5344CB8AC3E}">
        <p14:creationId xmlns:p14="http://schemas.microsoft.com/office/powerpoint/2010/main" val="110581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9750" y="115888"/>
            <a:ext cx="8147050"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Muokkaa perustyyl. napsautt.</a:t>
            </a:r>
          </a:p>
        </p:txBody>
      </p:sp>
      <p:sp>
        <p:nvSpPr>
          <p:cNvPr id="1027" name="Rectangle 3"/>
          <p:cNvSpPr>
            <a:spLocks noChangeArrowheads="1"/>
          </p:cNvSpPr>
          <p:nvPr/>
        </p:nvSpPr>
        <p:spPr bwMode="auto">
          <a:xfrm>
            <a:off x="6858000" y="1196975"/>
            <a:ext cx="1828800" cy="1825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sz="2400">
              <a:latin typeface="Garamond" panose="02020404030301010803" pitchFamily="18" charset="0"/>
            </a:endParaRPr>
          </a:p>
        </p:txBody>
      </p:sp>
      <p:sp>
        <p:nvSpPr>
          <p:cNvPr id="1028" name="Line 4"/>
          <p:cNvSpPr>
            <a:spLocks noChangeShapeType="1"/>
          </p:cNvSpPr>
          <p:nvPr/>
        </p:nvSpPr>
        <p:spPr bwMode="auto">
          <a:xfrm>
            <a:off x="381000" y="1273175"/>
            <a:ext cx="830580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29" name="Rectangle 5"/>
          <p:cNvSpPr>
            <a:spLocks noGrp="1" noChangeArrowheads="1"/>
          </p:cNvSpPr>
          <p:nvPr>
            <p:ph type="body" idx="1"/>
          </p:nvPr>
        </p:nvSpPr>
        <p:spPr bwMode="auto">
          <a:xfrm>
            <a:off x="539750" y="1600200"/>
            <a:ext cx="8147050" cy="485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Muokkaa tekstin perustyylejä napsauttamalla</a:t>
            </a:r>
          </a:p>
          <a:p>
            <a:pPr lvl="1"/>
            <a:r>
              <a:rPr lang="en-GB" altLang="en-US"/>
              <a:t>toinen taso</a:t>
            </a:r>
          </a:p>
          <a:p>
            <a:pPr lvl="2"/>
            <a:r>
              <a:rPr lang="en-GB" altLang="en-US"/>
              <a:t>kolmas taso</a:t>
            </a:r>
          </a:p>
          <a:p>
            <a:pPr lvl="3"/>
            <a:r>
              <a:rPr lang="en-GB" altLang="en-US"/>
              <a:t>neljäs taso</a:t>
            </a:r>
          </a:p>
          <a:p>
            <a:pPr lvl="4"/>
            <a:r>
              <a:rPr lang="en-GB" altLang="en-US"/>
              <a:t>viides taso</a:t>
            </a:r>
          </a:p>
        </p:txBody>
      </p:sp>
      <p:sp>
        <p:nvSpPr>
          <p:cNvPr id="107526" name="Rectangle 6"/>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a:latin typeface="Garamond" pitchFamily="18" charset="0"/>
              </a:defRPr>
            </a:lvl1pPr>
          </a:lstStyle>
          <a:p>
            <a:pPr>
              <a:defRPr/>
            </a:pPr>
            <a:r>
              <a:rPr lang="fi-FI"/>
              <a:t>4.10.2004</a:t>
            </a:r>
            <a:endParaRPr lang="en-GB"/>
          </a:p>
        </p:txBody>
      </p:sp>
      <p:sp>
        <p:nvSpPr>
          <p:cNvPr id="107527" name="Rectangle 7"/>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pPr>
              <a:defRPr/>
            </a:pPr>
            <a:r>
              <a:rPr lang="en-GB"/>
              <a:t>Matti Sarvimäki</a:t>
            </a:r>
          </a:p>
        </p:txBody>
      </p:sp>
      <p:sp>
        <p:nvSpPr>
          <p:cNvPr id="107528" name="Rectangle 8"/>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Garamond" panose="02020404030301010803" pitchFamily="18" charset="0"/>
              </a:defRPr>
            </a:lvl1pPr>
          </a:lstStyle>
          <a:p>
            <a:pPr>
              <a:defRPr/>
            </a:pPr>
            <a:fld id="{7F51CE1A-9695-4868-9939-B07D65B1074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814"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folHlink"/>
        </a:buClr>
        <a:buSzPct val="9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Char char="o"/>
        <a:defRPr sz="30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8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4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4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1187450" y="2060575"/>
            <a:ext cx="7272338"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Char char="•"/>
              <a:defRPr sz="3200">
                <a:solidFill>
                  <a:schemeClr val="tx1"/>
                </a:solidFill>
                <a:latin typeface="Garamond" panose="02020404030301010803" pitchFamily="18" charset="0"/>
              </a:defRPr>
            </a:lvl1pPr>
            <a:lvl2pPr marL="742950" indent="-285750">
              <a:spcBef>
                <a:spcPct val="20000"/>
              </a:spcBef>
              <a:buClr>
                <a:schemeClr val="accent1"/>
              </a:buClr>
              <a:buSzPct val="75000"/>
              <a:buChar char="o"/>
              <a:defRPr sz="3000">
                <a:solidFill>
                  <a:schemeClr val="tx1"/>
                </a:solidFill>
                <a:latin typeface="Garamond" panose="02020404030301010803" pitchFamily="18" charset="0"/>
              </a:defRPr>
            </a:lvl2pPr>
            <a:lvl3pPr marL="1143000" indent="-228600">
              <a:spcBef>
                <a:spcPct val="20000"/>
              </a:spcBef>
              <a:buClr>
                <a:schemeClr val="folHlink"/>
              </a:buClr>
              <a:buSzPct val="55000"/>
              <a:buFont typeface="Wingdings" panose="05000000000000000000" pitchFamily="2" charset="2"/>
              <a:buChar char="n"/>
              <a:defRPr sz="2800">
                <a:solidFill>
                  <a:schemeClr val="tx1"/>
                </a:solidFill>
                <a:latin typeface="Garamond" panose="02020404030301010803" pitchFamily="18" charset="0"/>
              </a:defRPr>
            </a:lvl3pPr>
            <a:lvl4pPr marL="1600200" indent="-228600">
              <a:spcBef>
                <a:spcPct val="20000"/>
              </a:spcBef>
              <a:buClr>
                <a:schemeClr val="accent1"/>
              </a:buClr>
              <a:buFont typeface="Wingdings" panose="05000000000000000000" pitchFamily="2" charset="2"/>
              <a:buChar char="§"/>
              <a:defRPr sz="2400">
                <a:solidFill>
                  <a:schemeClr val="tx1"/>
                </a:solidFill>
                <a:latin typeface="Garamond" panose="02020404030301010803" pitchFamily="18" charset="0"/>
              </a:defRPr>
            </a:lvl4pPr>
            <a:lvl5pPr marL="2057400" indent="-228600">
              <a:spcBef>
                <a:spcPct val="20000"/>
              </a:spcBef>
              <a:buClr>
                <a:schemeClr val="accent1"/>
              </a:buClr>
              <a:buFont typeface="Wingdings" panose="05000000000000000000" pitchFamily="2" charset="2"/>
              <a:buChar char="§"/>
              <a:defRPr sz="24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4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4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4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400">
                <a:solidFill>
                  <a:schemeClr val="tx1"/>
                </a:solidFill>
                <a:latin typeface="Garamond" panose="02020404030301010803" pitchFamily="18" charset="0"/>
              </a:defRPr>
            </a:lvl9pPr>
          </a:lstStyle>
          <a:p>
            <a:pPr>
              <a:buFontTx/>
              <a:buNone/>
            </a:pPr>
            <a:r>
              <a:rPr lang="en-GB" altLang="en-US" sz="3600" b="1" dirty="0">
                <a:latin typeface="Arial" panose="020B0604020202020204" pitchFamily="34" charset="0"/>
              </a:rPr>
              <a:t>Wheat production, consumption and trade in Uzbekistan</a:t>
            </a:r>
            <a:endParaRPr lang="en-US" altLang="en-US" sz="3600" b="1" dirty="0">
              <a:latin typeface="Arial" panose="020B0604020202020204" pitchFamily="34" charset="0"/>
            </a:endParaRPr>
          </a:p>
          <a:p>
            <a:endParaRPr lang="en-US" altLang="en-US" sz="2400" dirty="0">
              <a:latin typeface="Arial" panose="020B0604020202020204" pitchFamily="34" charset="0"/>
            </a:endParaRPr>
          </a:p>
          <a:p>
            <a:pPr algn="ctr">
              <a:buFontTx/>
              <a:buNone/>
            </a:pPr>
            <a:r>
              <a:rPr lang="en-GB" altLang="en-US" sz="2800" b="1" dirty="0"/>
              <a:t>Prepared for Regional econometric training of young economists (Summer School)</a:t>
            </a:r>
          </a:p>
          <a:p>
            <a:pPr algn="ctr">
              <a:buFontTx/>
              <a:buNone/>
            </a:pPr>
            <a:r>
              <a:rPr lang="en-GB" altLang="en-US" sz="2800" b="1" dirty="0"/>
              <a:t>June 23, 2017</a:t>
            </a:r>
            <a:endParaRPr lang="en-US" altLang="en-US" sz="2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Wheat consumption</a:t>
            </a:r>
          </a:p>
        </p:txBody>
      </p:sp>
      <p:sp>
        <p:nvSpPr>
          <p:cNvPr id="3" name="Content Placeholder 2"/>
          <p:cNvSpPr>
            <a:spLocks noGrp="1"/>
          </p:cNvSpPr>
          <p:nvPr>
            <p:ph idx="1"/>
          </p:nvPr>
        </p:nvSpPr>
        <p:spPr/>
        <p:txBody>
          <a:bodyPr/>
          <a:lstStyle/>
          <a:p>
            <a:r>
              <a:rPr lang="en-US" dirty="0"/>
              <a:t>The wheat consumption norm in Uzbekistan is 110 kg flour/person/year, or 147 kg wheat equivalent. However, data from household surveys indicates that actual consumption is much higher: some estimates put it between 167 and 180 kg bread (</a:t>
            </a:r>
            <a:r>
              <a:rPr lang="en-US" dirty="0" err="1"/>
              <a:t>Cornia</a:t>
            </a:r>
            <a:r>
              <a:rPr lang="en-US" dirty="0"/>
              <a:t> et al., 2003 and Christenson, 2003). </a:t>
            </a:r>
          </a:p>
          <a:p>
            <a:endParaRPr lang="en-GB" dirty="0"/>
          </a:p>
        </p:txBody>
      </p:sp>
    </p:spTree>
    <p:extLst>
      <p:ext uri="{BB962C8B-B14F-4D97-AF65-F5344CB8AC3E}">
        <p14:creationId xmlns:p14="http://schemas.microsoft.com/office/powerpoint/2010/main" val="1453031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altLang="en-US" dirty="0"/>
              <a:t>Looking forward</a:t>
            </a:r>
            <a:endParaRPr lang="en-US" altLang="en-US" dirty="0"/>
          </a:p>
        </p:txBody>
      </p:sp>
      <p:sp>
        <p:nvSpPr>
          <p:cNvPr id="21507" name="Content Placeholder 2"/>
          <p:cNvSpPr>
            <a:spLocks noGrp="1"/>
          </p:cNvSpPr>
          <p:nvPr>
            <p:ph idx="1"/>
          </p:nvPr>
        </p:nvSpPr>
        <p:spPr/>
        <p:txBody>
          <a:bodyPr/>
          <a:lstStyle/>
          <a:p>
            <a:r>
              <a:rPr lang="en-GB" altLang="en-US" sz="2400" dirty="0"/>
              <a:t>This research will try to answer the question if the current system of wheat production, consumption and trade is the most optimal with regards to alternatives and sustainability in the long-run. </a:t>
            </a:r>
          </a:p>
          <a:p>
            <a:r>
              <a:rPr lang="en-GB" altLang="en-US" sz="2400" dirty="0"/>
              <a:t>Issues of production, processing, trade and consumption are intrinsically linked to each other and solutions should be comprehensive. </a:t>
            </a:r>
            <a:endParaRPr lang="ru-RU" alt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750" y="1340768"/>
            <a:ext cx="8147050" cy="5517232"/>
          </a:xfrm>
        </p:spPr>
        <p:txBody>
          <a:bodyPr/>
          <a:lstStyle/>
          <a:p>
            <a:r>
              <a:rPr lang="en-US" sz="2400" dirty="0" err="1"/>
              <a:t>Parpiev</a:t>
            </a:r>
            <a:r>
              <a:rPr lang="en-US" sz="2400" dirty="0"/>
              <a:t> and </a:t>
            </a:r>
            <a:r>
              <a:rPr lang="en-US" sz="2400" dirty="0" err="1"/>
              <a:t>Yusupov</a:t>
            </a:r>
            <a:r>
              <a:rPr lang="en-US" sz="2400" dirty="0"/>
              <a:t> (2011)  test an intriguing possibility that bread might be an inferior consumption good. To test this, </a:t>
            </a:r>
            <a:r>
              <a:rPr lang="en-US" sz="2400" dirty="0" err="1"/>
              <a:t>Parpiev</a:t>
            </a:r>
            <a:r>
              <a:rPr lang="en-US" sz="2400" dirty="0"/>
              <a:t> and </a:t>
            </a:r>
            <a:r>
              <a:rPr lang="en-US" sz="2400" dirty="0" err="1"/>
              <a:t>Yusupov</a:t>
            </a:r>
            <a:r>
              <a:rPr lang="en-US" sz="2400" dirty="0"/>
              <a:t> (2011) construct a Tobit estimation with bread as a dependent variable and per capita expenditures and household size as an explanatory variables among others. The results show that income elasticity of bread consumption for full sample, as well as for all four quartiles of population is consistently negative and statistically significant, indicating that bread is an inferior and income inelastic good (necessity). </a:t>
            </a:r>
          </a:p>
          <a:p>
            <a:r>
              <a:rPr lang="en-US" sz="2400" dirty="0"/>
              <a:t>The inferior nature of bread in Uzbekistan means that people, especially the poorest households, might be consuming too much bread than they really would like. And when income increases, they will decrease their consumption of bread by substituting it away with other more desirable food. </a:t>
            </a:r>
            <a:endParaRPr lang="en-GB" sz="2400" dirty="0"/>
          </a:p>
        </p:txBody>
      </p:sp>
      <p:sp>
        <p:nvSpPr>
          <p:cNvPr id="4" name="Title 1"/>
          <p:cNvSpPr>
            <a:spLocks noGrp="1"/>
          </p:cNvSpPr>
          <p:nvPr>
            <p:ph type="title"/>
          </p:nvPr>
        </p:nvSpPr>
        <p:spPr>
          <a:xfrm>
            <a:off x="539750" y="115888"/>
            <a:ext cx="8147050" cy="1225550"/>
          </a:xfrm>
        </p:spPr>
        <p:txBody>
          <a:bodyPr/>
          <a:lstStyle/>
          <a:p>
            <a:r>
              <a:rPr lang="en-GB" dirty="0"/>
              <a:t>Wheat consumption</a:t>
            </a:r>
          </a:p>
        </p:txBody>
      </p:sp>
    </p:spTree>
    <p:extLst>
      <p:ext uri="{BB962C8B-B14F-4D97-AF65-F5344CB8AC3E}">
        <p14:creationId xmlns:p14="http://schemas.microsoft.com/office/powerpoint/2010/main" val="3644381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Table 4. Tobit estimations: Dependent variable – Bread</a:t>
            </a:r>
            <a:endParaRPr lang="en-GB"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73652799"/>
              </p:ext>
            </p:extLst>
          </p:nvPr>
        </p:nvGraphicFramePr>
        <p:xfrm>
          <a:off x="796851" y="1628800"/>
          <a:ext cx="7735589" cy="4320481"/>
        </p:xfrm>
        <a:graphic>
          <a:graphicData uri="http://schemas.openxmlformats.org/drawingml/2006/table">
            <a:tbl>
              <a:tblPr firstRow="1" firstCol="1" bandRow="1"/>
              <a:tblGrid>
                <a:gridCol w="1303107">
                  <a:extLst>
                    <a:ext uri="{9D8B030D-6E8A-4147-A177-3AD203B41FA5}">
                      <a16:colId xmlns:a16="http://schemas.microsoft.com/office/drawing/2014/main" val="3979321670"/>
                    </a:ext>
                  </a:extLst>
                </a:gridCol>
                <a:gridCol w="1316913">
                  <a:extLst>
                    <a:ext uri="{9D8B030D-6E8A-4147-A177-3AD203B41FA5}">
                      <a16:colId xmlns:a16="http://schemas.microsoft.com/office/drawing/2014/main" val="805007099"/>
                    </a:ext>
                  </a:extLst>
                </a:gridCol>
                <a:gridCol w="1172682">
                  <a:extLst>
                    <a:ext uri="{9D8B030D-6E8A-4147-A177-3AD203B41FA5}">
                      <a16:colId xmlns:a16="http://schemas.microsoft.com/office/drawing/2014/main" val="479858411"/>
                    </a:ext>
                  </a:extLst>
                </a:gridCol>
                <a:gridCol w="1457624">
                  <a:extLst>
                    <a:ext uri="{9D8B030D-6E8A-4147-A177-3AD203B41FA5}">
                      <a16:colId xmlns:a16="http://schemas.microsoft.com/office/drawing/2014/main" val="2912283188"/>
                    </a:ext>
                  </a:extLst>
                </a:gridCol>
                <a:gridCol w="1312581">
                  <a:extLst>
                    <a:ext uri="{9D8B030D-6E8A-4147-A177-3AD203B41FA5}">
                      <a16:colId xmlns:a16="http://schemas.microsoft.com/office/drawing/2014/main" val="1821487580"/>
                    </a:ext>
                  </a:extLst>
                </a:gridCol>
                <a:gridCol w="1172682">
                  <a:extLst>
                    <a:ext uri="{9D8B030D-6E8A-4147-A177-3AD203B41FA5}">
                      <a16:colId xmlns:a16="http://schemas.microsoft.com/office/drawing/2014/main" val="4172845441"/>
                    </a:ext>
                  </a:extLst>
                </a:gridCol>
              </a:tblGrid>
              <a:tr h="1440157">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 </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Full sample</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Poorest</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2nd quartile</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Arial" panose="020B0604020202020204" pitchFamily="34" charset="0"/>
                        </a:rPr>
                        <a:t>3rd quartile</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Arial" panose="020B0604020202020204" pitchFamily="34" charset="0"/>
                        </a:rPr>
                        <a:t>Richest</a:t>
                      </a:r>
                      <a:endParaRPr lang="en-GB" sz="20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pPr>
                      <a:r>
                        <a:rPr lang="en-US" sz="2000">
                          <a:effectLst/>
                          <a:latin typeface="Calibri" panose="020F0502020204030204" pitchFamily="34" charset="0"/>
                          <a:ea typeface="Calibri" panose="020F0502020204030204" pitchFamily="34" charset="0"/>
                          <a:cs typeface="Arial" panose="020B0604020202020204" pitchFamily="34" charset="0"/>
                        </a:rPr>
                        <a:t> </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8453609"/>
                  </a:ext>
                </a:extLst>
              </a:tr>
              <a:tr h="720081">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Arial" panose="020B0604020202020204" pitchFamily="34" charset="0"/>
                        </a:rPr>
                        <a:t>Log PCE</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Arial" panose="020B0604020202020204" pitchFamily="34" charset="0"/>
                        </a:rPr>
                        <a:t>-0.053***</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Arial" panose="020B0604020202020204" pitchFamily="34" charset="0"/>
                        </a:rPr>
                        <a:t>-0.065**</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-0.078**</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-0.071***</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-0.03***</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6199091"/>
                  </a:ext>
                </a:extLst>
              </a:tr>
              <a:tr h="720081">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Arial" panose="020B0604020202020204" pitchFamily="34" charset="0"/>
                        </a:rPr>
                        <a:t> </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Arial" panose="020B0604020202020204" pitchFamily="34" charset="0"/>
                        </a:rPr>
                        <a:t>[0.003]</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Arial" panose="020B0604020202020204" pitchFamily="34" charset="0"/>
                        </a:rPr>
                        <a:t>[0.029]</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Arial" panose="020B0604020202020204" pitchFamily="34" charset="0"/>
                        </a:rPr>
                        <a:t>[0.037]</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[0.022]</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[0.003]</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1351783"/>
                  </a:ext>
                </a:extLst>
              </a:tr>
              <a:tr h="720081">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Arial" panose="020B0604020202020204" pitchFamily="34" charset="0"/>
                        </a:rPr>
                        <a:t>Log HH size</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Arial" panose="020B0604020202020204" pitchFamily="34" charset="0"/>
                        </a:rPr>
                        <a:t>-0.009**</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Arial" panose="020B0604020202020204" pitchFamily="34" charset="0"/>
                        </a:rPr>
                        <a:t>0.010</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Arial" panose="020B0604020202020204" pitchFamily="34" charset="0"/>
                        </a:rPr>
                        <a:t>-0.018</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Arial" panose="020B0604020202020204" pitchFamily="34" charset="0"/>
                        </a:rPr>
                        <a:t>-0.018** -</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0.007**</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9829831"/>
                  </a:ext>
                </a:extLst>
              </a:tr>
              <a:tr h="720081">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Arial" panose="020B0604020202020204" pitchFamily="34" charset="0"/>
                        </a:rPr>
                        <a:t> </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Arial" panose="020B0604020202020204" pitchFamily="34" charset="0"/>
                        </a:rPr>
                        <a:t>[0.004]</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Arial" panose="020B0604020202020204" pitchFamily="34" charset="0"/>
                        </a:rPr>
                        <a:t>[0.021]</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Arial" panose="020B0604020202020204" pitchFamily="34" charset="0"/>
                        </a:rPr>
                        <a:t>[0.012]</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Arial" panose="020B0604020202020204" pitchFamily="34" charset="0"/>
                        </a:rPr>
                        <a:t>[0.008] </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Arial" panose="020B0604020202020204" pitchFamily="34" charset="0"/>
                        </a:rPr>
                        <a:t>[0.003]</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8779580"/>
                  </a:ext>
                </a:extLst>
              </a:tr>
            </a:tbl>
          </a:graphicData>
        </a:graphic>
      </p:graphicFrame>
    </p:spTree>
    <p:extLst>
      <p:ext uri="{BB962C8B-B14F-4D97-AF65-F5344CB8AC3E}">
        <p14:creationId xmlns:p14="http://schemas.microsoft.com/office/powerpoint/2010/main" val="2883163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39750" y="55563"/>
            <a:ext cx="8147050" cy="936625"/>
          </a:xfrm>
        </p:spPr>
        <p:txBody>
          <a:bodyPr/>
          <a:lstStyle/>
          <a:p>
            <a:r>
              <a:rPr lang="en-GB" altLang="en-US" dirty="0"/>
              <a:t>Trade policies</a:t>
            </a:r>
            <a:endParaRPr lang="en-US" altLang="en-US" dirty="0"/>
          </a:p>
        </p:txBody>
      </p:sp>
      <p:sp>
        <p:nvSpPr>
          <p:cNvPr id="14339" name="Content Placeholder 2"/>
          <p:cNvSpPr>
            <a:spLocks noGrp="1"/>
          </p:cNvSpPr>
          <p:nvPr>
            <p:ph idx="1"/>
          </p:nvPr>
        </p:nvSpPr>
        <p:spPr>
          <a:xfrm>
            <a:off x="107950" y="1341438"/>
            <a:ext cx="8856663" cy="5111750"/>
          </a:xfrm>
        </p:spPr>
        <p:txBody>
          <a:bodyPr/>
          <a:lstStyle/>
          <a:p>
            <a:r>
              <a:rPr lang="en-GB" altLang="en-US" sz="2400" dirty="0"/>
              <a:t>Trade regime of Uzbekistan is one of the most overregulated among all transition countries</a:t>
            </a:r>
          </a:p>
          <a:p>
            <a:r>
              <a:rPr lang="en-GB" altLang="en-US" sz="2400" dirty="0"/>
              <a:t>According to some estimates, a significant portion of demand for wheat (up to 47%) is covered by importing wheat from Kazakhstan and Russia. </a:t>
            </a:r>
            <a:endParaRPr lang="ru-RU" altLang="en-US" sz="2400" dirty="0"/>
          </a:p>
          <a:p>
            <a:r>
              <a:rPr lang="en-GB" altLang="en-US" sz="2400" dirty="0"/>
              <a:t>The Government regulates the trade in wheat by a combination of tariff and non-tariff barriers. The nature of such regulation has significantly changed after the global economic and financial crisis of 2008-09. </a:t>
            </a:r>
          </a:p>
          <a:p>
            <a:endParaRPr lang="en-US" alt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39750" y="115888"/>
            <a:ext cx="8147050" cy="936625"/>
          </a:xfrm>
        </p:spPr>
        <p:txBody>
          <a:bodyPr/>
          <a:lstStyle/>
          <a:p>
            <a:r>
              <a:rPr lang="en-GB" altLang="en-US" dirty="0"/>
              <a:t>Trade policies</a:t>
            </a:r>
            <a:endParaRPr lang="en-US" altLang="en-US" dirty="0"/>
          </a:p>
        </p:txBody>
      </p:sp>
      <p:sp>
        <p:nvSpPr>
          <p:cNvPr id="15363" name="Content Placeholder 2"/>
          <p:cNvSpPr>
            <a:spLocks noGrp="1"/>
          </p:cNvSpPr>
          <p:nvPr>
            <p:ph idx="1"/>
          </p:nvPr>
        </p:nvSpPr>
        <p:spPr/>
        <p:txBody>
          <a:bodyPr/>
          <a:lstStyle/>
          <a:p>
            <a:pPr algn="just">
              <a:spcAft>
                <a:spcPts val="0"/>
              </a:spcAft>
            </a:pPr>
            <a:r>
              <a:rPr lang="en-US" sz="2400" dirty="0">
                <a:effectLst/>
                <a:latin typeface="Times New Roman" panose="02020603050405020304" pitchFamily="18" charset="0"/>
                <a:ea typeface="Times New Roman" panose="02020603050405020304" pitchFamily="18" charset="0"/>
              </a:rPr>
              <a:t>Despite declaring self-sufficiency in wheat production and consumption, Uzbekistan has remained a big importer of wheat and flour from Kazakhstan and Russia. The overall assessment of the wheat self-sufficiency policy is not clear-cut and its success should be judged in connection with economic, political, social costs of the policy.  For example, expanding wheat cultivation has greatly reduced the area devoted to other grains and fodder crops. </a:t>
            </a:r>
          </a:p>
          <a:p>
            <a:pPr algn="just">
              <a:spcAft>
                <a:spcPts val="0"/>
              </a:spcAft>
            </a:pPr>
            <a:r>
              <a:rPr lang="en-US" sz="2400" dirty="0">
                <a:latin typeface="Times New Roman" panose="02020603050405020304" pitchFamily="18" charset="0"/>
                <a:ea typeface="Times New Roman" panose="02020603050405020304" pitchFamily="18" charset="0"/>
              </a:rPr>
              <a:t>This raises an interesting question if Uzbekistan possesses a comparative advantage in producing wheat at all. And whether the wheat self-sufficiency has affected </a:t>
            </a:r>
            <a:r>
              <a:rPr lang="en-US" sz="2400" dirty="0">
                <a:effectLst/>
                <a:latin typeface="Times New Roman" panose="02020603050405020304" pitchFamily="18" charset="0"/>
                <a:ea typeface="Times New Roman" panose="02020603050405020304" pitchFamily="18" charset="0"/>
              </a:rPr>
              <a:t>supply to market of other food and fodder crops, with significant negative consequences for the population’s diet and nutrition.</a:t>
            </a:r>
          </a:p>
          <a:p>
            <a:endParaRPr lang="en-US"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ltLang="en-US" b="1" dirty="0"/>
              <a:t>Outline</a:t>
            </a:r>
            <a:endParaRPr lang="en-US" altLang="en-US" b="1" dirty="0"/>
          </a:p>
        </p:txBody>
      </p:sp>
      <p:sp>
        <p:nvSpPr>
          <p:cNvPr id="7171" name="Rectangle 3"/>
          <p:cNvSpPr>
            <a:spLocks noGrp="1" noChangeArrowheads="1"/>
          </p:cNvSpPr>
          <p:nvPr>
            <p:ph type="body" idx="1"/>
          </p:nvPr>
        </p:nvSpPr>
        <p:spPr>
          <a:xfrm>
            <a:off x="539750" y="1844675"/>
            <a:ext cx="8147050" cy="4608513"/>
          </a:xfrm>
        </p:spPr>
        <p:txBody>
          <a:bodyPr/>
          <a:lstStyle/>
          <a:p>
            <a:r>
              <a:rPr lang="en-GB" altLang="en-US" dirty="0"/>
              <a:t>Production support policies</a:t>
            </a:r>
          </a:p>
          <a:p>
            <a:r>
              <a:rPr lang="en-GB" altLang="en-US" dirty="0"/>
              <a:t>Consumption of wheat</a:t>
            </a:r>
            <a:endParaRPr lang="en-US" altLang="en-US" dirty="0"/>
          </a:p>
          <a:p>
            <a:r>
              <a:rPr lang="en-GB" altLang="en-US" dirty="0"/>
              <a:t>Trade policies on wheat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sz="3200" b="1" dirty="0"/>
              <a:t>Production support policies</a:t>
            </a:r>
            <a:endParaRPr lang="en-US" altLang="en-US" sz="3200" dirty="0"/>
          </a:p>
        </p:txBody>
      </p:sp>
      <p:sp>
        <p:nvSpPr>
          <p:cNvPr id="9219" name="Content Placeholder 2"/>
          <p:cNvSpPr>
            <a:spLocks noGrp="1"/>
          </p:cNvSpPr>
          <p:nvPr>
            <p:ph idx="1"/>
          </p:nvPr>
        </p:nvSpPr>
        <p:spPr/>
        <p:txBody>
          <a:bodyPr/>
          <a:lstStyle/>
          <a:p>
            <a:r>
              <a:rPr lang="en-GB" altLang="en-US" sz="2400" dirty="0"/>
              <a:t>Wheat (bread) is the major staple food in Uzbekistan. </a:t>
            </a:r>
            <a:r>
              <a:rPr lang="en-US" sz="2400" dirty="0"/>
              <a:t>It represents 90% of total cereal production the rest being rice, rye and barley. </a:t>
            </a:r>
          </a:p>
          <a:p>
            <a:r>
              <a:rPr lang="en-GB" altLang="en-US" sz="2400" dirty="0"/>
              <a:t>Agricultural policies on wheat of the Government of Uzbekistan are not consistent  on the one hand, the Government is committed to wheat self-sufficiency, but on the other hand the state procurement system does not provide much incentives for farmers to increase yield </a:t>
            </a:r>
          </a:p>
          <a:p>
            <a:r>
              <a:rPr lang="en-GB" altLang="en-US" sz="2400" dirty="0"/>
              <a:t>It should be noted that due to chronic underinvestment into agriculture, its share in GDP has decreased from 30% in 2001 to 17% in 2015. Official statistics shows that less than 5% of all investments is invested into agriculture. </a:t>
            </a:r>
            <a:endParaRPr lang="en-US"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sz="3200" b="1" dirty="0"/>
              <a:t>Production support policies</a:t>
            </a:r>
            <a:endParaRPr lang="en-US" altLang="en-US" sz="3200" dirty="0"/>
          </a:p>
        </p:txBody>
      </p:sp>
      <p:sp>
        <p:nvSpPr>
          <p:cNvPr id="10243" name="Content Placeholder 2"/>
          <p:cNvSpPr>
            <a:spLocks noGrp="1"/>
          </p:cNvSpPr>
          <p:nvPr>
            <p:ph idx="1"/>
          </p:nvPr>
        </p:nvSpPr>
        <p:spPr>
          <a:xfrm>
            <a:off x="107950" y="1600200"/>
            <a:ext cx="8578850" cy="4852988"/>
          </a:xfrm>
        </p:spPr>
        <p:txBody>
          <a:bodyPr/>
          <a:lstStyle/>
          <a:p>
            <a:r>
              <a:rPr lang="en-GB" altLang="en-US" sz="2400" dirty="0"/>
              <a:t>Since early 2000s, growth rate of agricultural production has exceeded growth rate of population. As a result, production of agricultural produce per capita has increased. </a:t>
            </a:r>
            <a:endParaRPr lang="en-US" altLang="en-US" sz="2400" dirty="0"/>
          </a:p>
          <a:p>
            <a:r>
              <a:rPr lang="en-GB" altLang="en-US" sz="2400" dirty="0"/>
              <a:t>Production of wheat has rapidly increased from around </a:t>
            </a:r>
            <a:r>
              <a:rPr lang="ru-RU" altLang="en-US" sz="2400" dirty="0"/>
              <a:t>610</a:t>
            </a:r>
            <a:r>
              <a:rPr lang="en-GB" altLang="en-US" sz="2400" dirty="0"/>
              <a:t>,000 tons in </a:t>
            </a:r>
            <a:r>
              <a:rPr lang="ru-RU" altLang="en-US" sz="2400" dirty="0"/>
              <a:t>1991 </a:t>
            </a:r>
            <a:r>
              <a:rPr lang="en-GB" altLang="en-US" sz="2400" dirty="0"/>
              <a:t>to </a:t>
            </a:r>
            <a:r>
              <a:rPr lang="ru-RU" altLang="en-US" sz="2400" dirty="0"/>
              <a:t>2</a:t>
            </a:r>
            <a:r>
              <a:rPr lang="en-GB" altLang="en-US" sz="2400" dirty="0"/>
              <a:t>,</a:t>
            </a:r>
            <a:r>
              <a:rPr lang="ru-RU" altLang="en-US" sz="2400" dirty="0"/>
              <a:t>347</a:t>
            </a:r>
            <a:r>
              <a:rPr lang="en-GB" altLang="en-US" sz="2400" dirty="0"/>
              <a:t>,000 tons in </a:t>
            </a:r>
            <a:r>
              <a:rPr lang="ru-RU" altLang="en-US" sz="2400" dirty="0"/>
              <a:t>1995</a:t>
            </a:r>
            <a:r>
              <a:rPr lang="en-GB" altLang="en-US" sz="2400" dirty="0"/>
              <a:t>. By 2013, </a:t>
            </a:r>
            <a:r>
              <a:rPr lang="ru-RU" altLang="en-US" sz="2400" dirty="0"/>
              <a:t> </a:t>
            </a:r>
            <a:r>
              <a:rPr lang="en-GB" altLang="en-US" sz="2400" dirty="0"/>
              <a:t>production of wheat has reached 6.6 </a:t>
            </a:r>
            <a:r>
              <a:rPr lang="en-GB" altLang="en-US" sz="2400" dirty="0" err="1"/>
              <a:t>mln</a:t>
            </a:r>
            <a:r>
              <a:rPr lang="en-GB" altLang="en-US" sz="2400" dirty="0"/>
              <a:t> tons</a:t>
            </a:r>
            <a:r>
              <a:rPr lang="ru-RU" altLang="en-US" sz="2400" dirty="0"/>
              <a:t>.  </a:t>
            </a:r>
            <a:endParaRPr lang="en-GB" altLang="en-US" sz="2400" dirty="0"/>
          </a:p>
          <a:p>
            <a:r>
              <a:rPr lang="en-GB" altLang="en-US" sz="2400" dirty="0"/>
              <a:t>Wheat yield has increased by 17% in the last 10 years, second lowest yield increase after cotton yield. Wheat and cotton have been subject to the state procurement, while other crops have not been subjected to it. </a:t>
            </a:r>
            <a:endParaRPr lang="en-US" altLang="en-US" sz="2400" dirty="0"/>
          </a:p>
          <a:p>
            <a:endParaRPr lang="en-US" alt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67544" y="260648"/>
            <a:ext cx="7848872" cy="833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spAutoFit/>
          </a:bodyPr>
          <a:lstStyle>
            <a:lvl1pPr>
              <a:tabLst>
                <a:tab pos="781050" algn="l"/>
              </a:tabLst>
              <a:defRPr>
                <a:solidFill>
                  <a:schemeClr val="tx1"/>
                </a:solidFill>
                <a:latin typeface="Arial" panose="020B0604020202020204" pitchFamily="34" charset="0"/>
              </a:defRPr>
            </a:lvl1pPr>
            <a:lvl2pPr>
              <a:tabLst>
                <a:tab pos="781050" algn="l"/>
              </a:tabLst>
              <a:defRPr>
                <a:solidFill>
                  <a:schemeClr val="tx1"/>
                </a:solidFill>
                <a:latin typeface="Arial" panose="020B0604020202020204" pitchFamily="34" charset="0"/>
              </a:defRPr>
            </a:lvl2pPr>
            <a:lvl3pPr>
              <a:tabLst>
                <a:tab pos="781050" algn="l"/>
              </a:tabLst>
              <a:defRPr>
                <a:solidFill>
                  <a:schemeClr val="tx1"/>
                </a:solidFill>
                <a:latin typeface="Arial" panose="020B0604020202020204" pitchFamily="34" charset="0"/>
              </a:defRPr>
            </a:lvl3pPr>
            <a:lvl4pPr>
              <a:tabLst>
                <a:tab pos="781050" algn="l"/>
              </a:tabLst>
              <a:defRPr>
                <a:solidFill>
                  <a:schemeClr val="tx1"/>
                </a:solidFill>
                <a:latin typeface="Arial" panose="020B0604020202020204" pitchFamily="34" charset="0"/>
              </a:defRPr>
            </a:lvl4pPr>
            <a:lvl5pPr>
              <a:tabLst>
                <a:tab pos="781050" algn="l"/>
              </a:tabLst>
              <a:defRPr>
                <a:solidFill>
                  <a:schemeClr val="tx1"/>
                </a:solidFill>
                <a:latin typeface="Arial" panose="020B0604020202020204" pitchFamily="34" charset="0"/>
              </a:defRPr>
            </a:lvl5pPr>
            <a:lvl6pPr eaLnBrk="0" fontAlgn="base" hangingPunct="0">
              <a:spcBef>
                <a:spcPct val="0"/>
              </a:spcBef>
              <a:spcAft>
                <a:spcPct val="0"/>
              </a:spcAft>
              <a:tabLst>
                <a:tab pos="781050" algn="l"/>
              </a:tabLst>
              <a:defRPr>
                <a:solidFill>
                  <a:schemeClr val="tx1"/>
                </a:solidFill>
                <a:latin typeface="Arial" panose="020B0604020202020204" pitchFamily="34" charset="0"/>
              </a:defRPr>
            </a:lvl6pPr>
            <a:lvl7pPr eaLnBrk="0" fontAlgn="base" hangingPunct="0">
              <a:spcBef>
                <a:spcPct val="0"/>
              </a:spcBef>
              <a:spcAft>
                <a:spcPct val="0"/>
              </a:spcAft>
              <a:tabLst>
                <a:tab pos="781050" algn="l"/>
              </a:tabLst>
              <a:defRPr>
                <a:solidFill>
                  <a:schemeClr val="tx1"/>
                </a:solidFill>
                <a:latin typeface="Arial" panose="020B0604020202020204" pitchFamily="34" charset="0"/>
              </a:defRPr>
            </a:lvl7pPr>
            <a:lvl8pPr eaLnBrk="0" fontAlgn="base" hangingPunct="0">
              <a:spcBef>
                <a:spcPct val="0"/>
              </a:spcBef>
              <a:spcAft>
                <a:spcPct val="0"/>
              </a:spcAft>
              <a:tabLst>
                <a:tab pos="781050" algn="l"/>
              </a:tabLst>
              <a:defRPr>
                <a:solidFill>
                  <a:schemeClr val="tx1"/>
                </a:solidFill>
                <a:latin typeface="Arial" panose="020B0604020202020204" pitchFamily="34" charset="0"/>
              </a:defRPr>
            </a:lvl8pPr>
            <a:lvl9pPr eaLnBrk="0" fontAlgn="base" hangingPunct="0">
              <a:spcBef>
                <a:spcPct val="0"/>
              </a:spcBef>
              <a:spcAft>
                <a:spcPct val="0"/>
              </a:spcAft>
              <a:tabLst>
                <a:tab pos="781050"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781050" algn="l"/>
              </a:tabLst>
            </a:pPr>
            <a:r>
              <a:rPr kumimoji="0" lang="en-US"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Table 1. Changes in harvested area, production, and yield for major agricultural commodities in Uzbekistan</a:t>
            </a:r>
            <a:endParaRPr kumimoji="0" lang="en-GB" altLang="en-US" sz="2400" b="0" i="0" u="none" strike="noStrike" cap="none" normalizeH="0" baseline="0" dirty="0">
              <a:ln>
                <a:noFill/>
              </a:ln>
              <a:solidFill>
                <a:schemeClr val="tx1"/>
              </a:solidFill>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877545745"/>
              </p:ext>
            </p:extLst>
          </p:nvPr>
        </p:nvGraphicFramePr>
        <p:xfrm>
          <a:off x="493287" y="1340768"/>
          <a:ext cx="8136904" cy="5163092"/>
        </p:xfrm>
        <a:graphic>
          <a:graphicData uri="http://schemas.openxmlformats.org/drawingml/2006/table">
            <a:tbl>
              <a:tblPr firstRow="1" firstCol="1" bandRow="1">
                <a:tableStyleId>{5C22544A-7EE6-4342-B048-85BDC9FD1C3A}</a:tableStyleId>
              </a:tblPr>
              <a:tblGrid>
                <a:gridCol w="1571060">
                  <a:extLst>
                    <a:ext uri="{9D8B030D-6E8A-4147-A177-3AD203B41FA5}">
                      <a16:colId xmlns:a16="http://schemas.microsoft.com/office/drawing/2014/main" val="3043087757"/>
                    </a:ext>
                  </a:extLst>
                </a:gridCol>
                <a:gridCol w="1970309">
                  <a:extLst>
                    <a:ext uri="{9D8B030D-6E8A-4147-A177-3AD203B41FA5}">
                      <a16:colId xmlns:a16="http://schemas.microsoft.com/office/drawing/2014/main" val="1228043692"/>
                    </a:ext>
                  </a:extLst>
                </a:gridCol>
                <a:gridCol w="1706304">
                  <a:extLst>
                    <a:ext uri="{9D8B030D-6E8A-4147-A177-3AD203B41FA5}">
                      <a16:colId xmlns:a16="http://schemas.microsoft.com/office/drawing/2014/main" val="1377984654"/>
                    </a:ext>
                  </a:extLst>
                </a:gridCol>
                <a:gridCol w="1445079">
                  <a:extLst>
                    <a:ext uri="{9D8B030D-6E8A-4147-A177-3AD203B41FA5}">
                      <a16:colId xmlns:a16="http://schemas.microsoft.com/office/drawing/2014/main" val="3054938858"/>
                    </a:ext>
                  </a:extLst>
                </a:gridCol>
                <a:gridCol w="1444152">
                  <a:extLst>
                    <a:ext uri="{9D8B030D-6E8A-4147-A177-3AD203B41FA5}">
                      <a16:colId xmlns:a16="http://schemas.microsoft.com/office/drawing/2014/main" val="1707861111"/>
                    </a:ext>
                  </a:extLst>
                </a:gridCol>
              </a:tblGrid>
              <a:tr h="1640933">
                <a:tc>
                  <a:txBody>
                    <a:bodyPr/>
                    <a:lstStyle/>
                    <a:p>
                      <a:pPr algn="just">
                        <a:lnSpc>
                          <a:spcPct val="107000"/>
                        </a:lnSpc>
                        <a:spcAft>
                          <a:spcPts val="0"/>
                        </a:spcAft>
                      </a:pPr>
                      <a:r>
                        <a:rPr lang="en-US" sz="2400" dirty="0">
                          <a:effectLst/>
                        </a:rPr>
                        <a:t> </a:t>
                      </a:r>
                      <a:endParaRPr lang="en-GB"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dirty="0">
                          <a:solidFill>
                            <a:srgbClr val="002060"/>
                          </a:solidFill>
                          <a:effectLst/>
                        </a:rPr>
                        <a:t>Area harvested in ha, mean for 2011-2013</a:t>
                      </a:r>
                      <a:endParaRPr lang="en-GB" sz="24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dirty="0">
                          <a:solidFill>
                            <a:srgbClr val="002060"/>
                          </a:solidFill>
                          <a:effectLst/>
                        </a:rPr>
                        <a:t>Production, mean for 2011-2013 (000 </a:t>
                      </a:r>
                      <a:r>
                        <a:rPr lang="en-US" sz="2400" dirty="0" err="1">
                          <a:solidFill>
                            <a:srgbClr val="002060"/>
                          </a:solidFill>
                          <a:effectLst/>
                        </a:rPr>
                        <a:t>mt</a:t>
                      </a:r>
                      <a:r>
                        <a:rPr lang="en-US" sz="2400" dirty="0">
                          <a:solidFill>
                            <a:srgbClr val="002060"/>
                          </a:solidFill>
                          <a:effectLst/>
                        </a:rPr>
                        <a:t>)</a:t>
                      </a:r>
                      <a:endParaRPr lang="en-GB" sz="24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dirty="0">
                          <a:solidFill>
                            <a:srgbClr val="002060"/>
                          </a:solidFill>
                          <a:effectLst/>
                        </a:rPr>
                        <a:t>Yield (</a:t>
                      </a:r>
                      <a:r>
                        <a:rPr lang="en-US" sz="2400" dirty="0" err="1">
                          <a:solidFill>
                            <a:srgbClr val="002060"/>
                          </a:solidFill>
                          <a:effectLst/>
                        </a:rPr>
                        <a:t>mt</a:t>
                      </a:r>
                      <a:r>
                        <a:rPr lang="en-US" sz="2400" dirty="0">
                          <a:solidFill>
                            <a:srgbClr val="002060"/>
                          </a:solidFill>
                          <a:effectLst/>
                        </a:rPr>
                        <a:t>/ha), 2011-2013</a:t>
                      </a:r>
                      <a:endParaRPr lang="en-GB" sz="24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dirty="0">
                          <a:solidFill>
                            <a:srgbClr val="002060"/>
                          </a:solidFill>
                          <a:effectLst/>
                        </a:rPr>
                        <a:t>% change in yield, 2004 to 2013</a:t>
                      </a:r>
                      <a:endParaRPr lang="en-GB" sz="24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154527847"/>
                  </a:ext>
                </a:extLst>
              </a:tr>
              <a:tr h="361735">
                <a:tc>
                  <a:txBody>
                    <a:bodyPr/>
                    <a:lstStyle/>
                    <a:p>
                      <a:pPr algn="just">
                        <a:lnSpc>
                          <a:spcPct val="107000"/>
                        </a:lnSpc>
                        <a:spcAft>
                          <a:spcPts val="0"/>
                        </a:spcAft>
                      </a:pPr>
                      <a:r>
                        <a:rPr lang="en-US" sz="2400" dirty="0">
                          <a:solidFill>
                            <a:srgbClr val="002060"/>
                          </a:solidFill>
                          <a:effectLst/>
                        </a:rPr>
                        <a:t>Wheat</a:t>
                      </a:r>
                      <a:endParaRPr lang="en-GB" sz="24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a:effectLst/>
                        </a:rPr>
                        <a:t>1428.8</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dirty="0">
                          <a:effectLst/>
                        </a:rPr>
                        <a:t>6633.03</a:t>
                      </a:r>
                      <a:endParaRPr lang="en-GB"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dirty="0">
                          <a:effectLst/>
                        </a:rPr>
                        <a:t>4.64</a:t>
                      </a:r>
                      <a:endParaRPr lang="en-GB"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dirty="0">
                          <a:effectLst/>
                        </a:rPr>
                        <a:t>17%</a:t>
                      </a:r>
                      <a:endParaRPr lang="en-GB"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470928147"/>
                  </a:ext>
                </a:extLst>
              </a:tr>
              <a:tr h="361735">
                <a:tc>
                  <a:txBody>
                    <a:bodyPr/>
                    <a:lstStyle/>
                    <a:p>
                      <a:pPr algn="just">
                        <a:lnSpc>
                          <a:spcPct val="107000"/>
                        </a:lnSpc>
                        <a:spcAft>
                          <a:spcPts val="0"/>
                        </a:spcAft>
                      </a:pPr>
                      <a:r>
                        <a:rPr lang="en-US" sz="2400">
                          <a:solidFill>
                            <a:srgbClr val="002060"/>
                          </a:solidFill>
                          <a:effectLst/>
                        </a:rPr>
                        <a:t>Cotton</a:t>
                      </a:r>
                      <a:endParaRPr lang="en-GB" sz="240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dirty="0">
                          <a:effectLst/>
                        </a:rPr>
                        <a:t>1315.4</a:t>
                      </a:r>
                      <a:endParaRPr lang="en-GB"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dirty="0">
                          <a:effectLst/>
                        </a:rPr>
                        <a:t>3440.43</a:t>
                      </a:r>
                      <a:endParaRPr lang="en-GB"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a:effectLst/>
                        </a:rPr>
                        <a:t>2.62</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dirty="0">
                          <a:effectLst/>
                        </a:rPr>
                        <a:t>5%</a:t>
                      </a:r>
                      <a:endParaRPr lang="en-GB"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955612141"/>
                  </a:ext>
                </a:extLst>
              </a:tr>
              <a:tr h="361735">
                <a:tc>
                  <a:txBody>
                    <a:bodyPr/>
                    <a:lstStyle/>
                    <a:p>
                      <a:pPr algn="just">
                        <a:lnSpc>
                          <a:spcPct val="107000"/>
                        </a:lnSpc>
                        <a:spcAft>
                          <a:spcPts val="0"/>
                        </a:spcAft>
                      </a:pPr>
                      <a:r>
                        <a:rPr lang="en-US" sz="2400">
                          <a:solidFill>
                            <a:srgbClr val="002060"/>
                          </a:solidFill>
                          <a:effectLst/>
                        </a:rPr>
                        <a:t>Fruits</a:t>
                      </a:r>
                      <a:endParaRPr lang="en-GB" sz="240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a:effectLst/>
                        </a:rPr>
                        <a:t>436.2</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dirty="0">
                          <a:effectLst/>
                        </a:rPr>
                        <a:t>3277.51</a:t>
                      </a:r>
                      <a:endParaRPr lang="en-GB"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a:effectLst/>
                        </a:rPr>
                        <a:t>7.51</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dirty="0">
                          <a:effectLst/>
                        </a:rPr>
                        <a:t>46%</a:t>
                      </a:r>
                      <a:endParaRPr lang="en-GB"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903324041"/>
                  </a:ext>
                </a:extLst>
              </a:tr>
              <a:tr h="361735">
                <a:tc>
                  <a:txBody>
                    <a:bodyPr/>
                    <a:lstStyle/>
                    <a:p>
                      <a:pPr algn="just">
                        <a:lnSpc>
                          <a:spcPct val="107000"/>
                        </a:lnSpc>
                        <a:spcAft>
                          <a:spcPts val="0"/>
                        </a:spcAft>
                      </a:pPr>
                      <a:r>
                        <a:rPr lang="en-US" sz="2400">
                          <a:solidFill>
                            <a:srgbClr val="002060"/>
                          </a:solidFill>
                          <a:effectLst/>
                        </a:rPr>
                        <a:t>Vegetables</a:t>
                      </a:r>
                      <a:endParaRPr lang="en-GB" sz="240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a:effectLst/>
                        </a:rPr>
                        <a:t>182.9</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dirty="0">
                          <a:effectLst/>
                        </a:rPr>
                        <a:t>7759.93</a:t>
                      </a:r>
                      <a:endParaRPr lang="en-GB"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a:effectLst/>
                        </a:rPr>
                        <a:t>42.43</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dirty="0">
                          <a:effectLst/>
                        </a:rPr>
                        <a:t>64%</a:t>
                      </a:r>
                      <a:endParaRPr lang="en-GB"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995797317"/>
                  </a:ext>
                </a:extLst>
              </a:tr>
              <a:tr h="361735">
                <a:tc>
                  <a:txBody>
                    <a:bodyPr/>
                    <a:lstStyle/>
                    <a:p>
                      <a:pPr algn="just">
                        <a:lnSpc>
                          <a:spcPct val="107000"/>
                        </a:lnSpc>
                        <a:spcAft>
                          <a:spcPts val="0"/>
                        </a:spcAft>
                      </a:pPr>
                      <a:r>
                        <a:rPr lang="en-US" sz="2400">
                          <a:solidFill>
                            <a:srgbClr val="002060"/>
                          </a:solidFill>
                          <a:effectLst/>
                        </a:rPr>
                        <a:t>Barley</a:t>
                      </a:r>
                      <a:endParaRPr lang="en-GB" sz="240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a:effectLst/>
                        </a:rPr>
                        <a:t>81.8</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dirty="0">
                          <a:effectLst/>
                        </a:rPr>
                        <a:t>138.75</a:t>
                      </a:r>
                      <a:endParaRPr lang="en-GB"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dirty="0">
                          <a:effectLst/>
                        </a:rPr>
                        <a:t>1.70</a:t>
                      </a:r>
                      <a:endParaRPr lang="en-GB"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dirty="0">
                          <a:effectLst/>
                        </a:rPr>
                        <a:t>21%</a:t>
                      </a:r>
                      <a:endParaRPr lang="en-GB"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632849183"/>
                  </a:ext>
                </a:extLst>
              </a:tr>
              <a:tr h="361735">
                <a:tc>
                  <a:txBody>
                    <a:bodyPr/>
                    <a:lstStyle/>
                    <a:p>
                      <a:pPr algn="just">
                        <a:lnSpc>
                          <a:spcPct val="107000"/>
                        </a:lnSpc>
                        <a:spcAft>
                          <a:spcPts val="0"/>
                        </a:spcAft>
                      </a:pPr>
                      <a:r>
                        <a:rPr lang="en-US" sz="2400">
                          <a:solidFill>
                            <a:srgbClr val="002060"/>
                          </a:solidFill>
                          <a:effectLst/>
                        </a:rPr>
                        <a:t>Potatoes</a:t>
                      </a:r>
                      <a:endParaRPr lang="en-GB" sz="240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a:effectLst/>
                        </a:rPr>
                        <a:t>76.0</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dirty="0">
                          <a:effectLst/>
                        </a:rPr>
                        <a:t>2041.60</a:t>
                      </a:r>
                      <a:endParaRPr lang="en-GB"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dirty="0">
                          <a:effectLst/>
                        </a:rPr>
                        <a:t>26.86</a:t>
                      </a:r>
                      <a:endParaRPr lang="en-GB"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a:effectLst/>
                        </a:rPr>
                        <a:t>46%</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875808916"/>
                  </a:ext>
                </a:extLst>
              </a:tr>
              <a:tr h="361735">
                <a:tc>
                  <a:txBody>
                    <a:bodyPr/>
                    <a:lstStyle/>
                    <a:p>
                      <a:pPr algn="just">
                        <a:lnSpc>
                          <a:spcPct val="107000"/>
                        </a:lnSpc>
                        <a:spcAft>
                          <a:spcPts val="0"/>
                        </a:spcAft>
                      </a:pPr>
                      <a:r>
                        <a:rPr lang="en-US" sz="2400">
                          <a:solidFill>
                            <a:srgbClr val="002060"/>
                          </a:solidFill>
                          <a:effectLst/>
                        </a:rPr>
                        <a:t>Melons</a:t>
                      </a:r>
                      <a:endParaRPr lang="en-GB" sz="240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a:effectLst/>
                        </a:rPr>
                        <a:t>50.1</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a:effectLst/>
                        </a:rPr>
                        <a:t>1423.83</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dirty="0">
                          <a:effectLst/>
                        </a:rPr>
                        <a:t>28.44</a:t>
                      </a:r>
                      <a:endParaRPr lang="en-GB"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a:effectLst/>
                        </a:rPr>
                        <a:t>56%</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800888531"/>
                  </a:ext>
                </a:extLst>
              </a:tr>
              <a:tr h="361735">
                <a:tc>
                  <a:txBody>
                    <a:bodyPr/>
                    <a:lstStyle/>
                    <a:p>
                      <a:pPr algn="just">
                        <a:lnSpc>
                          <a:spcPct val="107000"/>
                        </a:lnSpc>
                        <a:spcAft>
                          <a:spcPts val="0"/>
                        </a:spcAft>
                      </a:pPr>
                      <a:r>
                        <a:rPr lang="en-US" sz="2400">
                          <a:solidFill>
                            <a:srgbClr val="002060"/>
                          </a:solidFill>
                          <a:effectLst/>
                        </a:rPr>
                        <a:t>Rice</a:t>
                      </a:r>
                      <a:endParaRPr lang="en-GB" sz="240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a:effectLst/>
                        </a:rPr>
                        <a:t>47.8</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a:effectLst/>
                        </a:rPr>
                        <a:t>261.90</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dirty="0">
                          <a:effectLst/>
                        </a:rPr>
                        <a:t>5.48</a:t>
                      </a:r>
                      <a:endParaRPr lang="en-GB"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a:effectLst/>
                        </a:rPr>
                        <a:t>74%</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719115515"/>
                  </a:ext>
                </a:extLst>
              </a:tr>
              <a:tr h="361735">
                <a:tc>
                  <a:txBody>
                    <a:bodyPr/>
                    <a:lstStyle/>
                    <a:p>
                      <a:pPr algn="just">
                        <a:lnSpc>
                          <a:spcPct val="107000"/>
                        </a:lnSpc>
                        <a:spcAft>
                          <a:spcPts val="0"/>
                        </a:spcAft>
                      </a:pPr>
                      <a:r>
                        <a:rPr lang="en-US" sz="2400" dirty="0" err="1">
                          <a:solidFill>
                            <a:srgbClr val="002060"/>
                          </a:solidFill>
                          <a:effectLst/>
                        </a:rPr>
                        <a:t>Maiz</a:t>
                      </a:r>
                      <a:r>
                        <a:rPr lang="en-US" sz="2400" dirty="0">
                          <a:solidFill>
                            <a:srgbClr val="002060"/>
                          </a:solidFill>
                          <a:effectLst/>
                        </a:rPr>
                        <a:t> </a:t>
                      </a:r>
                      <a:endParaRPr lang="en-GB" sz="24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a:effectLst/>
                        </a:rPr>
                        <a:t>33.7</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a:effectLst/>
                        </a:rPr>
                        <a:t>291.70</a:t>
                      </a:r>
                      <a:endParaRPr lang="en-GB"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dirty="0">
                          <a:effectLst/>
                        </a:rPr>
                        <a:t>8.65</a:t>
                      </a:r>
                      <a:endParaRPr lang="en-GB"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just">
                        <a:lnSpc>
                          <a:spcPct val="107000"/>
                        </a:lnSpc>
                        <a:spcAft>
                          <a:spcPts val="0"/>
                        </a:spcAft>
                      </a:pPr>
                      <a:r>
                        <a:rPr lang="en-US" sz="2400" dirty="0">
                          <a:effectLst/>
                        </a:rPr>
                        <a:t>70%</a:t>
                      </a:r>
                      <a:endParaRPr lang="en-GB"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804844038"/>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en-US" sz="3200" b="1" dirty="0"/>
              <a:t>Production supply policies</a:t>
            </a:r>
            <a:endParaRPr lang="en-US" altLang="en-US" sz="3200" dirty="0"/>
          </a:p>
        </p:txBody>
      </p:sp>
      <p:sp>
        <p:nvSpPr>
          <p:cNvPr id="12291" name="Content Placeholder 2"/>
          <p:cNvSpPr>
            <a:spLocks noGrp="1"/>
          </p:cNvSpPr>
          <p:nvPr>
            <p:ph idx="1"/>
          </p:nvPr>
        </p:nvSpPr>
        <p:spPr>
          <a:xfrm>
            <a:off x="323850" y="1600200"/>
            <a:ext cx="8640763" cy="4852988"/>
          </a:xfrm>
        </p:spPr>
        <p:txBody>
          <a:bodyPr/>
          <a:lstStyle/>
          <a:p>
            <a:r>
              <a:rPr lang="en-US" sz="2400" dirty="0"/>
              <a:t>The state buys almost all of the wheat produced by farmers at a fixed procurement price, which is much below the market price for domestic wheat and flour. Compared to the other strategic crop, cotton, wheat is harvested in June, allowing farmers to cultivate a second crop during the same year. In addition, wheat can be retained for own consumption of the farmers or sold in the domestic market, which is not the case for cotton. Hence wheat provides access to cash, a major production factor.</a:t>
            </a:r>
            <a:endParaRPr lang="en-GB" sz="2400" dirty="0"/>
          </a:p>
          <a:p>
            <a:r>
              <a:rPr lang="en-US" sz="2400" dirty="0"/>
              <a:t>Government also provides support to producers in the form of bank loans, seeds, fertilizers and pest control. </a:t>
            </a:r>
          </a:p>
          <a:p>
            <a:r>
              <a:rPr lang="en-US" sz="2400" dirty="0"/>
              <a:t>Table 2 shows that as a result of improved yields, food availability has significantly improved. </a:t>
            </a:r>
            <a:endParaRPr lang="en-GB" sz="2400" dirty="0"/>
          </a:p>
          <a:p>
            <a:endParaRPr lang="en-US"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Table 2. Per capita availability of main food products</a:t>
            </a:r>
            <a:endParaRPr lang="en-GB" sz="3600" b="1" dirty="0"/>
          </a:p>
        </p:txBody>
      </p:sp>
      <p:graphicFrame>
        <p:nvGraphicFramePr>
          <p:cNvPr id="4" name="Content Placeholder 3"/>
          <p:cNvGraphicFramePr>
            <a:graphicFrameLocks noGrp="1"/>
          </p:cNvGraphicFramePr>
          <p:nvPr>
            <p:ph idx="1"/>
          </p:nvPr>
        </p:nvGraphicFramePr>
        <p:xfrm>
          <a:off x="546186" y="1772816"/>
          <a:ext cx="7931224" cy="3925824"/>
        </p:xfrm>
        <a:graphic>
          <a:graphicData uri="http://schemas.openxmlformats.org/drawingml/2006/table">
            <a:tbl>
              <a:tblPr firstRow="1" firstCol="1" bandRow="1"/>
              <a:tblGrid>
                <a:gridCol w="2988233">
                  <a:extLst>
                    <a:ext uri="{9D8B030D-6E8A-4147-A177-3AD203B41FA5}">
                      <a16:colId xmlns:a16="http://schemas.microsoft.com/office/drawing/2014/main" val="914550014"/>
                    </a:ext>
                  </a:extLst>
                </a:gridCol>
                <a:gridCol w="1584176">
                  <a:extLst>
                    <a:ext uri="{9D8B030D-6E8A-4147-A177-3AD203B41FA5}">
                      <a16:colId xmlns:a16="http://schemas.microsoft.com/office/drawing/2014/main" val="722148044"/>
                    </a:ext>
                  </a:extLst>
                </a:gridCol>
                <a:gridCol w="1584176">
                  <a:extLst>
                    <a:ext uri="{9D8B030D-6E8A-4147-A177-3AD203B41FA5}">
                      <a16:colId xmlns:a16="http://schemas.microsoft.com/office/drawing/2014/main" val="4192408033"/>
                    </a:ext>
                  </a:extLst>
                </a:gridCol>
                <a:gridCol w="1774639">
                  <a:extLst>
                    <a:ext uri="{9D8B030D-6E8A-4147-A177-3AD203B41FA5}">
                      <a16:colId xmlns:a16="http://schemas.microsoft.com/office/drawing/2014/main" val="1659314284"/>
                    </a:ext>
                  </a:extLst>
                </a:gridCol>
              </a:tblGrid>
              <a:tr h="557481">
                <a:tc>
                  <a:txBody>
                    <a:bodyPr/>
                    <a:lstStyle/>
                    <a:p>
                      <a:pPr algn="just" fontAlgn="base">
                        <a:lnSpc>
                          <a:spcPct val="115000"/>
                        </a:lnSpc>
                        <a:spcBef>
                          <a:spcPts val="600"/>
                        </a:spcBef>
                        <a:spcAft>
                          <a:spcPts val="6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a:lnSpc>
                          <a:spcPct val="115000"/>
                        </a:lnSpc>
                        <a:spcBef>
                          <a:spcPts val="600"/>
                        </a:spcBef>
                        <a:spcAft>
                          <a:spcPts val="6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2000</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a:lnSpc>
                          <a:spcPct val="115000"/>
                        </a:lnSpc>
                        <a:spcBef>
                          <a:spcPts val="600"/>
                        </a:spcBef>
                        <a:spcAft>
                          <a:spcPts val="6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2005</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a:lnSpc>
                          <a:spcPct val="115000"/>
                        </a:lnSpc>
                        <a:spcBef>
                          <a:spcPts val="600"/>
                        </a:spcBef>
                        <a:spcAft>
                          <a:spcPts val="6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2009</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968226"/>
                  </a:ext>
                </a:extLst>
              </a:tr>
              <a:tr h="464568">
                <a:tc>
                  <a:txBody>
                    <a:bodyPr/>
                    <a:lstStyle/>
                    <a:p>
                      <a:pPr algn="just" fontAlgn="base">
                        <a:lnSpc>
                          <a:spcPct val="115000"/>
                        </a:lnSpc>
                        <a:spcBef>
                          <a:spcPts val="600"/>
                        </a:spcBef>
                        <a:spcAft>
                          <a:spcPts val="6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Wheat, kg</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a:lnSpc>
                          <a:spcPct val="115000"/>
                        </a:lnSpc>
                        <a:spcBef>
                          <a:spcPts val="600"/>
                        </a:spcBef>
                        <a:spcAft>
                          <a:spcPts val="600"/>
                        </a:spcAft>
                      </a:pPr>
                      <a:r>
                        <a:rPr lang="en-US" sz="3200">
                          <a:effectLst/>
                          <a:latin typeface="Times New Roman" panose="02020603050405020304" pitchFamily="18" charset="0"/>
                          <a:ea typeface="Times New Roman" panose="02020603050405020304" pitchFamily="18" charset="0"/>
                          <a:cs typeface="Times New Roman" panose="02020603050405020304" pitchFamily="18" charset="0"/>
                        </a:rPr>
                        <a:t>183.5</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a:lnSpc>
                          <a:spcPct val="115000"/>
                        </a:lnSpc>
                        <a:spcBef>
                          <a:spcPts val="600"/>
                        </a:spcBef>
                        <a:spcAft>
                          <a:spcPts val="6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234.7</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a:lnSpc>
                          <a:spcPct val="115000"/>
                        </a:lnSpc>
                        <a:spcBef>
                          <a:spcPts val="600"/>
                        </a:spcBef>
                        <a:spcAft>
                          <a:spcPts val="6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222.2</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6039900"/>
                  </a:ext>
                </a:extLst>
              </a:tr>
              <a:tr h="464568">
                <a:tc>
                  <a:txBody>
                    <a:bodyPr/>
                    <a:lstStyle/>
                    <a:p>
                      <a:pPr algn="just" fontAlgn="base">
                        <a:lnSpc>
                          <a:spcPct val="115000"/>
                        </a:lnSpc>
                        <a:spcBef>
                          <a:spcPts val="600"/>
                        </a:spcBef>
                        <a:spcAft>
                          <a:spcPts val="6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Vegetables and melons, kg</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a:lnSpc>
                          <a:spcPct val="115000"/>
                        </a:lnSpc>
                        <a:spcBef>
                          <a:spcPts val="600"/>
                        </a:spcBef>
                        <a:spcAft>
                          <a:spcPts val="600"/>
                        </a:spcAft>
                      </a:pPr>
                      <a:r>
                        <a:rPr lang="en-US" sz="3200">
                          <a:effectLst/>
                          <a:latin typeface="Times New Roman" panose="02020603050405020304" pitchFamily="18" charset="0"/>
                          <a:ea typeface="Times New Roman" panose="02020603050405020304" pitchFamily="18" charset="0"/>
                          <a:cs typeface="Times New Roman" panose="02020603050405020304" pitchFamily="18" charset="0"/>
                        </a:rPr>
                        <a:t>119.9</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a:lnSpc>
                          <a:spcPct val="115000"/>
                        </a:lnSpc>
                        <a:spcBef>
                          <a:spcPts val="600"/>
                        </a:spcBef>
                        <a:spcAft>
                          <a:spcPts val="600"/>
                        </a:spcAft>
                      </a:pPr>
                      <a:r>
                        <a:rPr lang="en-US" sz="3200">
                          <a:effectLst/>
                          <a:latin typeface="Times New Roman" panose="02020603050405020304" pitchFamily="18" charset="0"/>
                          <a:ea typeface="Times New Roman" panose="02020603050405020304" pitchFamily="18" charset="0"/>
                          <a:cs typeface="Times New Roman" panose="02020603050405020304" pitchFamily="18" charset="0"/>
                        </a:rPr>
                        <a:t>145.4</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a:lnSpc>
                          <a:spcPct val="115000"/>
                        </a:lnSpc>
                        <a:spcBef>
                          <a:spcPts val="600"/>
                        </a:spcBef>
                        <a:spcAft>
                          <a:spcPts val="6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147.9</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5151181"/>
                  </a:ext>
                </a:extLst>
              </a:tr>
              <a:tr h="464568">
                <a:tc>
                  <a:txBody>
                    <a:bodyPr/>
                    <a:lstStyle/>
                    <a:p>
                      <a:pPr algn="just" fontAlgn="base">
                        <a:lnSpc>
                          <a:spcPct val="115000"/>
                        </a:lnSpc>
                        <a:spcBef>
                          <a:spcPts val="600"/>
                        </a:spcBef>
                        <a:spcAft>
                          <a:spcPts val="6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Potatoes, kg</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a:lnSpc>
                          <a:spcPct val="115000"/>
                        </a:lnSpc>
                        <a:spcBef>
                          <a:spcPts val="600"/>
                        </a:spcBef>
                        <a:spcAft>
                          <a:spcPts val="600"/>
                        </a:spcAft>
                      </a:pPr>
                      <a:r>
                        <a:rPr lang="en-US" sz="3200">
                          <a:effectLst/>
                          <a:latin typeface="Times New Roman" panose="02020603050405020304" pitchFamily="18" charset="0"/>
                          <a:ea typeface="Times New Roman" panose="02020603050405020304" pitchFamily="18" charset="0"/>
                          <a:cs typeface="Times New Roman" panose="02020603050405020304" pitchFamily="18" charset="0"/>
                        </a:rPr>
                        <a:t>29.75</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a:lnSpc>
                          <a:spcPct val="115000"/>
                        </a:lnSpc>
                        <a:spcBef>
                          <a:spcPts val="600"/>
                        </a:spcBef>
                        <a:spcAft>
                          <a:spcPts val="600"/>
                        </a:spcAft>
                      </a:pPr>
                      <a:r>
                        <a:rPr lang="en-US" sz="3200">
                          <a:effectLst/>
                          <a:latin typeface="Times New Roman" panose="02020603050405020304" pitchFamily="18" charset="0"/>
                          <a:ea typeface="Times New Roman" panose="02020603050405020304" pitchFamily="18" charset="0"/>
                          <a:cs typeface="Times New Roman" panose="02020603050405020304" pitchFamily="18" charset="0"/>
                        </a:rPr>
                        <a:t>32.7</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a:lnSpc>
                          <a:spcPct val="115000"/>
                        </a:lnSpc>
                        <a:spcBef>
                          <a:spcPts val="600"/>
                        </a:spcBef>
                        <a:spcAft>
                          <a:spcPts val="6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34.9</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6419722"/>
                  </a:ext>
                </a:extLst>
              </a:tr>
              <a:tr h="464568">
                <a:tc>
                  <a:txBody>
                    <a:bodyPr/>
                    <a:lstStyle/>
                    <a:p>
                      <a:pPr algn="just" fontAlgn="base">
                        <a:lnSpc>
                          <a:spcPct val="115000"/>
                        </a:lnSpc>
                        <a:spcBef>
                          <a:spcPts val="600"/>
                        </a:spcBef>
                        <a:spcAft>
                          <a:spcPts val="6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Meat, kg</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a:lnSpc>
                          <a:spcPct val="115000"/>
                        </a:lnSpc>
                        <a:spcBef>
                          <a:spcPts val="600"/>
                        </a:spcBef>
                        <a:spcAft>
                          <a:spcPts val="6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20.9</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a:lnSpc>
                          <a:spcPct val="115000"/>
                        </a:lnSpc>
                        <a:spcBef>
                          <a:spcPts val="600"/>
                        </a:spcBef>
                        <a:spcAft>
                          <a:spcPts val="600"/>
                        </a:spcAft>
                      </a:pPr>
                      <a:r>
                        <a:rPr lang="en-US" sz="3200">
                          <a:effectLst/>
                          <a:latin typeface="Times New Roman" panose="02020603050405020304" pitchFamily="18" charset="0"/>
                          <a:ea typeface="Times New Roman" panose="02020603050405020304" pitchFamily="18" charset="0"/>
                          <a:cs typeface="Times New Roman" panose="02020603050405020304" pitchFamily="18" charset="0"/>
                        </a:rPr>
                        <a:t>23.1</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a:lnSpc>
                          <a:spcPct val="115000"/>
                        </a:lnSpc>
                        <a:spcBef>
                          <a:spcPts val="600"/>
                        </a:spcBef>
                        <a:spcAft>
                          <a:spcPts val="6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24.5</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9221645"/>
                  </a:ext>
                </a:extLst>
              </a:tr>
              <a:tr h="464568">
                <a:tc>
                  <a:txBody>
                    <a:bodyPr/>
                    <a:lstStyle/>
                    <a:p>
                      <a:pPr algn="just" fontAlgn="base">
                        <a:lnSpc>
                          <a:spcPct val="115000"/>
                        </a:lnSpc>
                        <a:spcBef>
                          <a:spcPts val="600"/>
                        </a:spcBef>
                        <a:spcAft>
                          <a:spcPts val="6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Milk, liter</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a:lnSpc>
                          <a:spcPct val="115000"/>
                        </a:lnSpc>
                        <a:spcBef>
                          <a:spcPts val="600"/>
                        </a:spcBef>
                        <a:spcAft>
                          <a:spcPts val="600"/>
                        </a:spcAft>
                      </a:pPr>
                      <a:r>
                        <a:rPr lang="en-US" sz="3200">
                          <a:effectLst/>
                          <a:latin typeface="Times New Roman" panose="02020603050405020304" pitchFamily="18" charset="0"/>
                          <a:ea typeface="Times New Roman" panose="02020603050405020304" pitchFamily="18" charset="0"/>
                          <a:cs typeface="Times New Roman" panose="02020603050405020304" pitchFamily="18" charset="0"/>
                        </a:rPr>
                        <a:t>147.8</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a:lnSpc>
                          <a:spcPct val="115000"/>
                        </a:lnSpc>
                        <a:spcBef>
                          <a:spcPts val="600"/>
                        </a:spcBef>
                        <a:spcAft>
                          <a:spcPts val="600"/>
                        </a:spcAft>
                      </a:pPr>
                      <a:r>
                        <a:rPr lang="en-US" sz="3200">
                          <a:effectLst/>
                          <a:latin typeface="Times New Roman" panose="02020603050405020304" pitchFamily="18" charset="0"/>
                          <a:ea typeface="Times New Roman" panose="02020603050405020304" pitchFamily="18" charset="0"/>
                          <a:cs typeface="Times New Roman" panose="02020603050405020304" pitchFamily="18" charset="0"/>
                        </a:rPr>
                        <a:t>158</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a:lnSpc>
                          <a:spcPct val="115000"/>
                        </a:lnSpc>
                        <a:spcBef>
                          <a:spcPts val="600"/>
                        </a:spcBef>
                        <a:spcAft>
                          <a:spcPts val="6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173.8</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4524991"/>
                  </a:ext>
                </a:extLst>
              </a:tr>
            </a:tbl>
          </a:graphicData>
        </a:graphic>
      </p:graphicFrame>
    </p:spTree>
    <p:extLst>
      <p:ext uri="{BB962C8B-B14F-4D97-AF65-F5344CB8AC3E}">
        <p14:creationId xmlns:p14="http://schemas.microsoft.com/office/powerpoint/2010/main" val="1428729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39750" y="115888"/>
            <a:ext cx="8147050" cy="936625"/>
          </a:xfrm>
        </p:spPr>
        <p:txBody>
          <a:bodyPr/>
          <a:lstStyle/>
          <a:p>
            <a:r>
              <a:rPr lang="en-GB" altLang="en-US" sz="3600" b="1" dirty="0"/>
              <a:t>Consumption of wheat in Uzbekistan</a:t>
            </a:r>
            <a:endParaRPr lang="en-US" altLang="en-US" sz="3600" dirty="0"/>
          </a:p>
        </p:txBody>
      </p:sp>
      <p:sp>
        <p:nvSpPr>
          <p:cNvPr id="19459" name="Content Placeholder 2"/>
          <p:cNvSpPr>
            <a:spLocks noGrp="1"/>
          </p:cNvSpPr>
          <p:nvPr>
            <p:ph idx="1"/>
          </p:nvPr>
        </p:nvSpPr>
        <p:spPr>
          <a:xfrm>
            <a:off x="323850" y="1412875"/>
            <a:ext cx="8569325" cy="5040313"/>
          </a:xfrm>
        </p:spPr>
        <p:txBody>
          <a:bodyPr/>
          <a:lstStyle/>
          <a:p>
            <a:r>
              <a:rPr lang="en-GB" altLang="en-US" dirty="0"/>
              <a:t>Wheat and wheat products (flour, macaroni, and other products) constitute major part of Uzbek people’s diet</a:t>
            </a:r>
          </a:p>
          <a:p>
            <a:r>
              <a:rPr lang="en-GB" altLang="en-US" dirty="0"/>
              <a:t>Table 3 shows there is a clear relationship between income level and consumption of meat, diary products, fruits and vegetables</a:t>
            </a:r>
            <a:r>
              <a:rPr lang="ru-RU" altLang="en-US" dirty="0"/>
              <a:t>. </a:t>
            </a:r>
          </a:p>
          <a:p>
            <a:r>
              <a:rPr lang="en-GB" altLang="en-US" dirty="0"/>
              <a:t>It is worth mentioning that the poorest 20% of </a:t>
            </a:r>
            <a:r>
              <a:rPr lang="en-GB" altLang="en-US" dirty="0" err="1"/>
              <a:t>househods</a:t>
            </a:r>
            <a:r>
              <a:rPr lang="en-GB" altLang="en-US" dirty="0"/>
              <a:t> get 73% of their daily calorie intake from cereals, and primarily from wheat. </a:t>
            </a:r>
            <a:endParaRPr lang="en-US" altLang="en-US" dirty="0"/>
          </a:p>
          <a:p>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107950" y="1700213"/>
            <a:ext cx="9359900" cy="4392612"/>
          </a:xfrm>
        </p:spPr>
      </p:pic>
      <p:sp>
        <p:nvSpPr>
          <p:cNvPr id="3" name="Title 1"/>
          <p:cNvSpPr>
            <a:spLocks noGrp="1"/>
          </p:cNvSpPr>
          <p:nvPr>
            <p:ph type="title"/>
          </p:nvPr>
        </p:nvSpPr>
        <p:spPr>
          <a:xfrm>
            <a:off x="539750" y="115888"/>
            <a:ext cx="8147050" cy="1225550"/>
          </a:xfrm>
        </p:spPr>
        <p:txBody>
          <a:bodyPr/>
          <a:lstStyle/>
          <a:p>
            <a:r>
              <a:rPr lang="en-US" sz="3600" b="1" dirty="0"/>
              <a:t>Table 3. Source of calories for different income groups</a:t>
            </a:r>
            <a:endParaRPr lang="en-GB" sz="3600" b="1" dirty="0"/>
          </a:p>
        </p:txBody>
      </p:sp>
    </p:spTree>
  </p:cSld>
  <p:clrMapOvr>
    <a:masterClrMapping/>
  </p:clrMapOvr>
</p:sld>
</file>

<file path=ppt/theme/theme1.xml><?xml version="1.0" encoding="utf-8"?>
<a:theme xmlns:a="http://schemas.openxmlformats.org/drawingml/2006/main" name="Kerrokset">
  <a:themeElements>
    <a:clrScheme name="Kerrokset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Kerrokset">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triangle" w="med" len="med"/>
        </a:ln>
        <a:effectLst/>
      </a:spPr>
      <a:bodyPr vert="horz" wrap="non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triangle" w="med" len="med"/>
        </a:ln>
        <a:effectLst/>
      </a:spPr>
      <a:bodyPr vert="horz" wrap="non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Kerrokset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Kerrokset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Kerrokset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Kerrokset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Kerrokset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Kerrokset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Kerrokset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Kerrokset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Kerrokset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Kerrokset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4227</TotalTime>
  <Words>1167</Words>
  <Application>Microsoft Office PowerPoint</Application>
  <PresentationFormat>On-screen Show (4:3)</PresentationFormat>
  <Paragraphs>148</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Garamond</vt:lpstr>
      <vt:lpstr>Wingdings</vt:lpstr>
      <vt:lpstr>Times New Roman</vt:lpstr>
      <vt:lpstr>Kerrokset</vt:lpstr>
      <vt:lpstr>PowerPoint Presentation</vt:lpstr>
      <vt:lpstr>Outline</vt:lpstr>
      <vt:lpstr>Production support policies</vt:lpstr>
      <vt:lpstr>Production support policies</vt:lpstr>
      <vt:lpstr>PowerPoint Presentation</vt:lpstr>
      <vt:lpstr>Production supply policies</vt:lpstr>
      <vt:lpstr>Table 2. Per capita availability of main food products</vt:lpstr>
      <vt:lpstr>Consumption of wheat in Uzbekistan</vt:lpstr>
      <vt:lpstr>Table 3. Source of calories for different income groups</vt:lpstr>
      <vt:lpstr>Wheat consumption</vt:lpstr>
      <vt:lpstr>Looking forward</vt:lpstr>
      <vt:lpstr>Wheat consumption</vt:lpstr>
      <vt:lpstr>Table 4. Tobit estimations: Dependent variable – Bread</vt:lpstr>
      <vt:lpstr>Trade policies</vt:lpstr>
      <vt:lpstr>Trade policies</vt:lpstr>
    </vt:vector>
  </TitlesOfParts>
  <Company>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dc:title>
  <dc:creator>Your User Name</dc:creator>
  <cp:lastModifiedBy>Ziyodullo</cp:lastModifiedBy>
  <cp:revision>319</cp:revision>
  <dcterms:created xsi:type="dcterms:W3CDTF">2004-09-26T10:53:05Z</dcterms:created>
  <dcterms:modified xsi:type="dcterms:W3CDTF">2017-06-22T21:34:08Z</dcterms:modified>
</cp:coreProperties>
</file>