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1" r:id="rId4"/>
    <p:sldId id="272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73" r:id="rId13"/>
    <p:sldId id="265" r:id="rId14"/>
    <p:sldId id="266" r:id="rId15"/>
    <p:sldId id="267" r:id="rId16"/>
    <p:sldId id="274" r:id="rId17"/>
    <p:sldId id="275" r:id="rId18"/>
    <p:sldId id="276" r:id="rId19"/>
    <p:sldId id="277" r:id="rId20"/>
    <p:sldId id="270" r:id="rId21"/>
    <p:sldId id="278" r:id="rId22"/>
    <p:sldId id="279" r:id="rId23"/>
    <p:sldId id="280" r:id="rId24"/>
    <p:sldId id="281" r:id="rId25"/>
    <p:sldId id="282" r:id="rId26"/>
    <p:sldId id="283" r:id="rId27"/>
    <p:sldId id="285" r:id="rId28"/>
    <p:sldId id="284" r:id="rId29"/>
    <p:sldId id="286" r:id="rId30"/>
    <p:sldId id="287" r:id="rId3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3" Type="http://schemas.openxmlformats.org/officeDocument/2006/relationships/image" Target="../media/image36.wmf"/><Relationship Id="rId7" Type="http://schemas.openxmlformats.org/officeDocument/2006/relationships/image" Target="../media/image40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Relationship Id="rId6" Type="http://schemas.openxmlformats.org/officeDocument/2006/relationships/image" Target="../media/image39.wmf"/><Relationship Id="rId5" Type="http://schemas.openxmlformats.org/officeDocument/2006/relationships/image" Target="../media/image38.wmf"/><Relationship Id="rId4" Type="http://schemas.openxmlformats.org/officeDocument/2006/relationships/image" Target="../media/image37.wmf"/><Relationship Id="rId9" Type="http://schemas.openxmlformats.org/officeDocument/2006/relationships/image" Target="../media/image42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4.wmf"/><Relationship Id="rId1" Type="http://schemas.openxmlformats.org/officeDocument/2006/relationships/image" Target="../media/image43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9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Relationship Id="rId5" Type="http://schemas.openxmlformats.org/officeDocument/2006/relationships/image" Target="../media/image60.wmf"/><Relationship Id="rId4" Type="http://schemas.openxmlformats.org/officeDocument/2006/relationships/image" Target="../media/image59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62.wmf"/><Relationship Id="rId1" Type="http://schemas.openxmlformats.org/officeDocument/2006/relationships/image" Target="../media/image61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5.wmf"/><Relationship Id="rId2" Type="http://schemas.openxmlformats.org/officeDocument/2006/relationships/image" Target="../media/image64.wmf"/><Relationship Id="rId1" Type="http://schemas.openxmlformats.org/officeDocument/2006/relationships/image" Target="../media/image63.wmf"/><Relationship Id="rId5" Type="http://schemas.openxmlformats.org/officeDocument/2006/relationships/image" Target="../media/image67.wmf"/><Relationship Id="rId4" Type="http://schemas.openxmlformats.org/officeDocument/2006/relationships/image" Target="../media/image66.w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0.wmf"/><Relationship Id="rId2" Type="http://schemas.openxmlformats.org/officeDocument/2006/relationships/image" Target="../media/image69.wmf"/><Relationship Id="rId1" Type="http://schemas.openxmlformats.org/officeDocument/2006/relationships/image" Target="../media/image68.wmf"/><Relationship Id="rId4" Type="http://schemas.openxmlformats.org/officeDocument/2006/relationships/image" Target="../media/image71.w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4.wmf"/><Relationship Id="rId2" Type="http://schemas.openxmlformats.org/officeDocument/2006/relationships/image" Target="../media/image73.wmf"/><Relationship Id="rId1" Type="http://schemas.openxmlformats.org/officeDocument/2006/relationships/image" Target="../media/image72.wmf"/><Relationship Id="rId5" Type="http://schemas.openxmlformats.org/officeDocument/2006/relationships/image" Target="../media/image76.wmf"/><Relationship Id="rId4" Type="http://schemas.openxmlformats.org/officeDocument/2006/relationships/image" Target="../media/image75.w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79.wmf"/><Relationship Id="rId2" Type="http://schemas.openxmlformats.org/officeDocument/2006/relationships/image" Target="../media/image78.wmf"/><Relationship Id="rId1" Type="http://schemas.openxmlformats.org/officeDocument/2006/relationships/image" Target="../media/image77.w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81.wmf"/><Relationship Id="rId2" Type="http://schemas.openxmlformats.org/officeDocument/2006/relationships/image" Target="../media/image78.wmf"/><Relationship Id="rId1" Type="http://schemas.openxmlformats.org/officeDocument/2006/relationships/image" Target="../media/image80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4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image" Target="../media/image18.wmf"/><Relationship Id="rId7" Type="http://schemas.openxmlformats.org/officeDocument/2006/relationships/image" Target="../media/image22.wmf"/><Relationship Id="rId2" Type="http://schemas.openxmlformats.org/officeDocument/2006/relationships/image" Target="../media/image17.wmf"/><Relationship Id="rId1" Type="http://schemas.openxmlformats.org/officeDocument/2006/relationships/image" Target="../media/image3.wmf"/><Relationship Id="rId6" Type="http://schemas.openxmlformats.org/officeDocument/2006/relationships/image" Target="../media/image21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Relationship Id="rId9" Type="http://schemas.openxmlformats.org/officeDocument/2006/relationships/image" Target="../media/image24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4" Type="http://schemas.openxmlformats.org/officeDocument/2006/relationships/image" Target="../media/image3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0F398D-75F4-4E62-88BE-C5761BC8D8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A210EE7-EB60-4EB5-8A0F-47C987CE25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5754FA0-BA21-41CE-868C-FC291EDADD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A1314-A144-4992-A662-388015515EB7}" type="datetimeFigureOut">
              <a:rPr lang="ru-RU" smtClean="0"/>
              <a:t>07.06.2018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BED3BFA-E92D-48A5-BB4B-7B8CCD5F58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21D655C-DFE4-4585-97D4-6F275C2EE7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D42F5-8321-4564-98FB-EEC28C991E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9514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2256AE-18DE-409B-A9D0-DF41A04AC0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3183496-C50D-4A2A-B4B4-475A693D4A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A598BE9-DC9C-48FA-9FC6-EA6E1E6B63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A1314-A144-4992-A662-388015515EB7}" type="datetimeFigureOut">
              <a:rPr lang="ru-RU" smtClean="0"/>
              <a:t>07.06.2018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60A6381-01C4-43AD-ACBE-6A5B125F4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9BE6248-633C-431D-BD23-1E58BBA7D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D42F5-8321-4564-98FB-EEC28C991E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40478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69867F7-FDD3-4D8A-8AED-897F12531B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D48D531-99DF-4CC0-B77F-98182EE000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4D13CD9-4C5F-47B5-A519-6F29447FB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A1314-A144-4992-A662-388015515EB7}" type="datetimeFigureOut">
              <a:rPr lang="ru-RU" smtClean="0"/>
              <a:t>07.06.2018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DA29FF0-3BDF-402D-94CB-1E03E59C2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9AF9E88-0A6E-4CF5-9014-F6E4A5BA5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D42F5-8321-4564-98FB-EEC28C991E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46871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DF6CBE1-FAC9-4A18-B98B-29CD9C2F954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4AB8D6B-67EF-485F-87EE-21F90B7C2D8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4UZE503 ECONOMETRICS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68F13D0-8C20-4BD6-BB6D-5D97E51FEB7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60E5FF-9092-4741-85C1-B99966AE2EEA}" type="slidenum">
              <a:rPr lang="en-GB" altLang="ru-RU"/>
              <a:pPr/>
              <a:t>‹#›</a:t>
            </a:fld>
            <a:endParaRPr lang="en-GB" altLang="ru-RU"/>
          </a:p>
        </p:txBody>
      </p:sp>
    </p:spTree>
    <p:extLst>
      <p:ext uri="{BB962C8B-B14F-4D97-AF65-F5344CB8AC3E}">
        <p14:creationId xmlns:p14="http://schemas.microsoft.com/office/powerpoint/2010/main" val="30465903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609600" y="3938589"/>
            <a:ext cx="53848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59B4AA6A-E72B-4E84-9B8D-B247E1BC597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1C6116B0-3EAE-4536-B9F5-871C927827F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4UZE503 ECONOMETRICS</a:t>
            </a:r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A11F5757-467C-4983-9E0B-F189D3D1960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F60FBE-9CFA-4AAC-A232-9C5A436F251F}" type="slidenum">
              <a:rPr lang="en-GB" altLang="ru-RU"/>
              <a:pPr/>
              <a:t>‹#›</a:t>
            </a:fld>
            <a:endParaRPr lang="en-GB" altLang="ru-RU"/>
          </a:p>
        </p:txBody>
      </p:sp>
    </p:spTree>
    <p:extLst>
      <p:ext uri="{BB962C8B-B14F-4D97-AF65-F5344CB8AC3E}">
        <p14:creationId xmlns:p14="http://schemas.microsoft.com/office/powerpoint/2010/main" val="39538043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DEE5B0-262C-4EE3-9040-16E18D89E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33C571D-3CA9-434D-9C52-F3D2855BF2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7E7333B-8C01-42D7-A5C3-6B19D7E7724A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2CABB6CE-6B77-45A3-92EB-C1A7B855255F}"/>
              </a:ext>
            </a:extLst>
          </p:cNvPr>
          <p:cNvSpPr>
            <a:spLocks noGrp="1"/>
          </p:cNvSpPr>
          <p:nvPr>
            <p:ph sz="quarter" idx="3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Дата 5">
            <a:extLst>
              <a:ext uri="{FF2B5EF4-FFF2-40B4-BE49-F238E27FC236}">
                <a16:creationId xmlns:a16="http://schemas.microsoft.com/office/drawing/2014/main" id="{DD0BCE66-A18D-4290-B100-D5DFE57457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en-GB" altLang="ru-RU"/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id="{44A4441D-60C5-42AB-BA72-22DFD3EA1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GB" altLang="ru-RU"/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C8DE7877-E80D-478E-989A-9792A6463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6362C77F-37DB-4AE5-A24E-65B7E2ACFC1B}" type="slidenum">
              <a:rPr lang="en-GB" altLang="ru-RU"/>
              <a:pPr/>
              <a:t>‹#›</a:t>
            </a:fld>
            <a:endParaRPr lang="en-GB" altLang="ru-RU"/>
          </a:p>
        </p:txBody>
      </p:sp>
    </p:spTree>
    <p:extLst>
      <p:ext uri="{BB962C8B-B14F-4D97-AF65-F5344CB8AC3E}">
        <p14:creationId xmlns:p14="http://schemas.microsoft.com/office/powerpoint/2010/main" val="39500063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C3C503C9-058A-421C-B847-534640E4A25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547285B7-B500-462A-B1CC-08AF4963DA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7F3AC135-004D-461B-A815-9773F818620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80E1D6-A256-444E-895E-A5238C18037B}" type="slidenum">
              <a:rPr lang="en-GB" altLang="ru-RU"/>
              <a:pPr/>
              <a:t>‹#›</a:t>
            </a:fld>
            <a:endParaRPr lang="en-GB" altLang="ru-RU"/>
          </a:p>
        </p:txBody>
      </p:sp>
    </p:spTree>
    <p:extLst>
      <p:ext uri="{BB962C8B-B14F-4D97-AF65-F5344CB8AC3E}">
        <p14:creationId xmlns:p14="http://schemas.microsoft.com/office/powerpoint/2010/main" val="2630135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BBAB8F-BC6A-4358-9912-68CBDCE2E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C031813-23D0-48C8-A9C9-16E3E36897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012597E-CF6A-4A61-AE3C-86DDF5C84B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A1314-A144-4992-A662-388015515EB7}" type="datetimeFigureOut">
              <a:rPr lang="ru-RU" smtClean="0"/>
              <a:t>07.06.2018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716E045-509B-43AC-9CB9-2E0B9E531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8F45C60-C617-4A31-8945-87667F67C0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D42F5-8321-4564-98FB-EEC28C991E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4923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62A822-F6AC-49FA-9B74-058737D7F3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C09482A-5DA5-4262-8B6D-7AD10C5790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108062D-50E2-4B83-8809-D4D3D6534F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A1314-A144-4992-A662-388015515EB7}" type="datetimeFigureOut">
              <a:rPr lang="ru-RU" smtClean="0"/>
              <a:t>07.06.2018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0DB3357-00F1-4ADF-BC05-6BDA837997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4730F20-86BA-48A3-9465-F2CEC5CB3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D42F5-8321-4564-98FB-EEC28C991E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74927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D49228-288E-4240-9CCB-C699879FF3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8FED76A-3677-4C75-A3C9-EF7AE85951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C29B1A0-FDE5-4DF6-8CC4-F6A0316C76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2C48DB8-4BA5-4769-B08A-C786D3DBF3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A1314-A144-4992-A662-388015515EB7}" type="datetimeFigureOut">
              <a:rPr lang="ru-RU" smtClean="0"/>
              <a:t>07.06.2018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1B21204-F623-430B-8C80-DD3A7EFC70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823E8C0-380D-47CC-9A39-6497D98EE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D42F5-8321-4564-98FB-EEC28C991E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0972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1AED9C-A5AE-4C71-8352-3B357E7FBF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2458643-4EAC-490F-AC09-ED901CFDFB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90A3ADF-7242-428A-8B93-3145491A11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C0FF49F-5791-4064-99DE-A02A55CA63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F377EE2-FCF8-401B-89B1-6ADAD1F397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B517DE5-0B49-4BE9-A486-9F754326C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A1314-A144-4992-A662-388015515EB7}" type="datetimeFigureOut">
              <a:rPr lang="ru-RU" smtClean="0"/>
              <a:t>07.06.2018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12109A8-D68E-48C9-935D-4C1949F516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D649366-5781-4CDC-926C-D626EAE6FC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D42F5-8321-4564-98FB-EEC28C991E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74008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3C080B-569F-4D5C-A481-42E404CE94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FFC320B-26A6-4B3A-B8A3-2E37158A4D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A1314-A144-4992-A662-388015515EB7}" type="datetimeFigureOut">
              <a:rPr lang="ru-RU" smtClean="0"/>
              <a:t>07.06.2018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E650119-69D1-41FD-99C1-6394398F7E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D527058-C021-42B3-8FB4-AE00E51F1B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D42F5-8321-4564-98FB-EEC28C991E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74237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81DE021-502C-4221-AE75-E34BEA399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A1314-A144-4992-A662-388015515EB7}" type="datetimeFigureOut">
              <a:rPr lang="ru-RU" smtClean="0"/>
              <a:t>07.06.2018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BE438C5-CB69-4C1D-80F4-E0DB9CB50F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76B1909-EB3F-4A80-9C6E-ACB7F998B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D42F5-8321-4564-98FB-EEC28C991E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2862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AE11BB-6DE9-457D-90BE-B3D6DE6E4C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3CFDDB5-8C17-48C6-A78C-0538357176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AFF44E3-7E0E-4BA6-8CA5-C51DB80CD7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8C66E42-7327-40E2-8C56-9AE6264CC3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A1314-A144-4992-A662-388015515EB7}" type="datetimeFigureOut">
              <a:rPr lang="ru-RU" smtClean="0"/>
              <a:t>07.06.2018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F5D0D06-5CEB-475B-AA19-7EBC331DB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29BD149-0CD1-4797-914E-9E3F397FE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D42F5-8321-4564-98FB-EEC28C991E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3376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3C5A74-2684-4589-BFCB-693CD8FEC6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5F645A0-2F50-412A-B979-95106FE872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04FF622-13B1-4834-8EE6-0A90E89D81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F6628EA-E59D-45D4-ABD9-45C31CDC3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A1314-A144-4992-A662-388015515EB7}" type="datetimeFigureOut">
              <a:rPr lang="ru-RU" smtClean="0"/>
              <a:t>07.06.2018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6D69482-5263-4CCE-B7A1-4421EC4C78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EC01ED8-80B3-40C2-BEAE-6EFB435001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D42F5-8321-4564-98FB-EEC28C991E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80065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2E572B-7662-4818-B21A-A10395F65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5AFED25-C76B-4ECB-B982-E41DDC6F99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06D98C7-2A1F-4C8B-A933-B8D5A742D5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A1314-A144-4992-A662-388015515EB7}" type="datetimeFigureOut">
              <a:rPr lang="ru-RU" smtClean="0"/>
              <a:t>07.06.2018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165B8FD-88FF-436D-816B-34B4C2046C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6420235-1697-4649-9DD5-79235E1C75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2D42F5-8321-4564-98FB-EEC28C991E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608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15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13" Type="http://schemas.openxmlformats.org/officeDocument/2006/relationships/oleObject" Target="../embeddings/oleObject23.bin"/><Relationship Id="rId18" Type="http://schemas.openxmlformats.org/officeDocument/2006/relationships/image" Target="../media/image22.wmf"/><Relationship Id="rId3" Type="http://schemas.openxmlformats.org/officeDocument/2006/relationships/oleObject" Target="../embeddings/oleObject18.bin"/><Relationship Id="rId21" Type="http://schemas.openxmlformats.org/officeDocument/2006/relationships/oleObject" Target="../embeddings/oleObject28.bin"/><Relationship Id="rId7" Type="http://schemas.openxmlformats.org/officeDocument/2006/relationships/oleObject" Target="../embeddings/oleObject20.bin"/><Relationship Id="rId12" Type="http://schemas.openxmlformats.org/officeDocument/2006/relationships/image" Target="../media/image20.wmf"/><Relationship Id="rId17" Type="http://schemas.openxmlformats.org/officeDocument/2006/relationships/oleObject" Target="../embeddings/oleObject26.bin"/><Relationship Id="rId2" Type="http://schemas.openxmlformats.org/officeDocument/2006/relationships/slideLayout" Target="../slideLayouts/slideLayout13.xml"/><Relationship Id="rId16" Type="http://schemas.openxmlformats.org/officeDocument/2006/relationships/oleObject" Target="../embeddings/oleObject25.bin"/><Relationship Id="rId20" Type="http://schemas.openxmlformats.org/officeDocument/2006/relationships/image" Target="../media/image23.wmf"/><Relationship Id="rId1" Type="http://schemas.openxmlformats.org/officeDocument/2006/relationships/vmlDrawing" Target="../drawings/vmlDrawing7.vml"/><Relationship Id="rId6" Type="http://schemas.openxmlformats.org/officeDocument/2006/relationships/image" Target="../media/image17.wmf"/><Relationship Id="rId11" Type="http://schemas.openxmlformats.org/officeDocument/2006/relationships/oleObject" Target="../embeddings/oleObject22.bin"/><Relationship Id="rId5" Type="http://schemas.openxmlformats.org/officeDocument/2006/relationships/oleObject" Target="../embeddings/oleObject19.bin"/><Relationship Id="rId15" Type="http://schemas.openxmlformats.org/officeDocument/2006/relationships/oleObject" Target="../embeddings/oleObject24.bin"/><Relationship Id="rId10" Type="http://schemas.openxmlformats.org/officeDocument/2006/relationships/image" Target="../media/image19.wmf"/><Relationship Id="rId19" Type="http://schemas.openxmlformats.org/officeDocument/2006/relationships/oleObject" Target="../embeddings/oleObject27.bin"/><Relationship Id="rId4" Type="http://schemas.openxmlformats.org/officeDocument/2006/relationships/image" Target="../media/image3.wmf"/><Relationship Id="rId9" Type="http://schemas.openxmlformats.org/officeDocument/2006/relationships/oleObject" Target="../embeddings/oleObject21.bin"/><Relationship Id="rId14" Type="http://schemas.openxmlformats.org/officeDocument/2006/relationships/image" Target="../media/image21.wmf"/><Relationship Id="rId22" Type="http://schemas.openxmlformats.org/officeDocument/2006/relationships/image" Target="../media/image24.w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oleObject" Target="../embeddings/oleObject29.bin"/><Relationship Id="rId7" Type="http://schemas.openxmlformats.org/officeDocument/2006/relationships/oleObject" Target="../embeddings/oleObject31.bin"/><Relationship Id="rId12" Type="http://schemas.openxmlformats.org/officeDocument/2006/relationships/image" Target="../media/image2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6.wmf"/><Relationship Id="rId11" Type="http://schemas.openxmlformats.org/officeDocument/2006/relationships/oleObject" Target="../embeddings/oleObject33.bin"/><Relationship Id="rId5" Type="http://schemas.openxmlformats.org/officeDocument/2006/relationships/oleObject" Target="../embeddings/oleObject30.bin"/><Relationship Id="rId10" Type="http://schemas.openxmlformats.org/officeDocument/2006/relationships/image" Target="../media/image28.wmf"/><Relationship Id="rId4" Type="http://schemas.openxmlformats.org/officeDocument/2006/relationships/image" Target="../media/image25.wmf"/><Relationship Id="rId9" Type="http://schemas.openxmlformats.org/officeDocument/2006/relationships/oleObject" Target="../embeddings/oleObject32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oleObject" Target="../embeddings/oleObject34.bin"/><Relationship Id="rId7" Type="http://schemas.openxmlformats.org/officeDocument/2006/relationships/oleObject" Target="../embeddings/oleObject36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1.wmf"/><Relationship Id="rId5" Type="http://schemas.openxmlformats.org/officeDocument/2006/relationships/oleObject" Target="../embeddings/oleObject35.bin"/><Relationship Id="rId10" Type="http://schemas.openxmlformats.org/officeDocument/2006/relationships/image" Target="../media/image33.wmf"/><Relationship Id="rId4" Type="http://schemas.openxmlformats.org/officeDocument/2006/relationships/image" Target="../media/image30.wmf"/><Relationship Id="rId9" Type="http://schemas.openxmlformats.org/officeDocument/2006/relationships/oleObject" Target="../embeddings/oleObject37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13" Type="http://schemas.openxmlformats.org/officeDocument/2006/relationships/oleObject" Target="../embeddings/oleObject43.bin"/><Relationship Id="rId18" Type="http://schemas.openxmlformats.org/officeDocument/2006/relationships/image" Target="../media/image41.wmf"/><Relationship Id="rId3" Type="http://schemas.openxmlformats.org/officeDocument/2006/relationships/oleObject" Target="../embeddings/oleObject38.bin"/><Relationship Id="rId7" Type="http://schemas.openxmlformats.org/officeDocument/2006/relationships/oleObject" Target="../embeddings/oleObject40.bin"/><Relationship Id="rId12" Type="http://schemas.openxmlformats.org/officeDocument/2006/relationships/image" Target="../media/image38.wmf"/><Relationship Id="rId17" Type="http://schemas.openxmlformats.org/officeDocument/2006/relationships/oleObject" Target="../embeddings/oleObject45.bin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0.wmf"/><Relationship Id="rId20" Type="http://schemas.openxmlformats.org/officeDocument/2006/relationships/image" Target="../media/image42.wmf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5.wmf"/><Relationship Id="rId11" Type="http://schemas.openxmlformats.org/officeDocument/2006/relationships/oleObject" Target="../embeddings/oleObject42.bin"/><Relationship Id="rId5" Type="http://schemas.openxmlformats.org/officeDocument/2006/relationships/oleObject" Target="../embeddings/oleObject39.bin"/><Relationship Id="rId15" Type="http://schemas.openxmlformats.org/officeDocument/2006/relationships/oleObject" Target="../embeddings/oleObject44.bin"/><Relationship Id="rId10" Type="http://schemas.openxmlformats.org/officeDocument/2006/relationships/image" Target="../media/image37.wmf"/><Relationship Id="rId19" Type="http://schemas.openxmlformats.org/officeDocument/2006/relationships/oleObject" Target="../embeddings/oleObject46.bin"/><Relationship Id="rId4" Type="http://schemas.openxmlformats.org/officeDocument/2006/relationships/image" Target="../media/image34.wmf"/><Relationship Id="rId9" Type="http://schemas.openxmlformats.org/officeDocument/2006/relationships/oleObject" Target="../embeddings/oleObject41.bin"/><Relationship Id="rId14" Type="http://schemas.openxmlformats.org/officeDocument/2006/relationships/image" Target="../media/image39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44.wmf"/><Relationship Id="rId5" Type="http://schemas.openxmlformats.org/officeDocument/2006/relationships/oleObject" Target="../embeddings/oleObject48.bin"/><Relationship Id="rId4" Type="http://schemas.openxmlformats.org/officeDocument/2006/relationships/image" Target="../media/image43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45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46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wmf"/><Relationship Id="rId3" Type="http://schemas.openxmlformats.org/officeDocument/2006/relationships/oleObject" Target="../embeddings/oleObject51.bin"/><Relationship Id="rId7" Type="http://schemas.openxmlformats.org/officeDocument/2006/relationships/oleObject" Target="../embeddings/oleObject5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48.wmf"/><Relationship Id="rId5" Type="http://schemas.openxmlformats.org/officeDocument/2006/relationships/oleObject" Target="../embeddings/oleObject52.bin"/><Relationship Id="rId4" Type="http://schemas.openxmlformats.org/officeDocument/2006/relationships/image" Target="../media/image47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wmf"/><Relationship Id="rId3" Type="http://schemas.openxmlformats.org/officeDocument/2006/relationships/oleObject" Target="../embeddings/oleObject54.bin"/><Relationship Id="rId7" Type="http://schemas.openxmlformats.org/officeDocument/2006/relationships/oleObject" Target="../embeddings/oleObject56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51.wmf"/><Relationship Id="rId5" Type="http://schemas.openxmlformats.org/officeDocument/2006/relationships/oleObject" Target="../embeddings/oleObject55.bin"/><Relationship Id="rId4" Type="http://schemas.openxmlformats.org/officeDocument/2006/relationships/image" Target="../media/image50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53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8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54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55.w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wmf"/><Relationship Id="rId3" Type="http://schemas.openxmlformats.org/officeDocument/2006/relationships/oleObject" Target="../embeddings/oleObject60.bin"/><Relationship Id="rId7" Type="http://schemas.openxmlformats.org/officeDocument/2006/relationships/oleObject" Target="../embeddings/oleObject62.bin"/><Relationship Id="rId12" Type="http://schemas.openxmlformats.org/officeDocument/2006/relationships/image" Target="../media/image60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57.wmf"/><Relationship Id="rId11" Type="http://schemas.openxmlformats.org/officeDocument/2006/relationships/oleObject" Target="../embeddings/oleObject64.bin"/><Relationship Id="rId5" Type="http://schemas.openxmlformats.org/officeDocument/2006/relationships/oleObject" Target="../embeddings/oleObject61.bin"/><Relationship Id="rId10" Type="http://schemas.openxmlformats.org/officeDocument/2006/relationships/image" Target="../media/image59.wmf"/><Relationship Id="rId4" Type="http://schemas.openxmlformats.org/officeDocument/2006/relationships/image" Target="../media/image56.wmf"/><Relationship Id="rId9" Type="http://schemas.openxmlformats.org/officeDocument/2006/relationships/oleObject" Target="../embeddings/oleObject63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62.wmf"/><Relationship Id="rId5" Type="http://schemas.openxmlformats.org/officeDocument/2006/relationships/oleObject" Target="../embeddings/oleObject66.bin"/><Relationship Id="rId4" Type="http://schemas.openxmlformats.org/officeDocument/2006/relationships/image" Target="../media/image61.w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wmf"/><Relationship Id="rId3" Type="http://schemas.openxmlformats.org/officeDocument/2006/relationships/oleObject" Target="../embeddings/oleObject67.bin"/><Relationship Id="rId7" Type="http://schemas.openxmlformats.org/officeDocument/2006/relationships/oleObject" Target="../embeddings/oleObject69.bin"/><Relationship Id="rId12" Type="http://schemas.openxmlformats.org/officeDocument/2006/relationships/image" Target="../media/image6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64.wmf"/><Relationship Id="rId11" Type="http://schemas.openxmlformats.org/officeDocument/2006/relationships/oleObject" Target="../embeddings/oleObject71.bin"/><Relationship Id="rId5" Type="http://schemas.openxmlformats.org/officeDocument/2006/relationships/oleObject" Target="../embeddings/oleObject68.bin"/><Relationship Id="rId10" Type="http://schemas.openxmlformats.org/officeDocument/2006/relationships/image" Target="../media/image66.wmf"/><Relationship Id="rId4" Type="http://schemas.openxmlformats.org/officeDocument/2006/relationships/image" Target="../media/image63.wmf"/><Relationship Id="rId9" Type="http://schemas.openxmlformats.org/officeDocument/2006/relationships/oleObject" Target="../embeddings/oleObject70.bin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wmf"/><Relationship Id="rId3" Type="http://schemas.openxmlformats.org/officeDocument/2006/relationships/oleObject" Target="../embeddings/oleObject72.bin"/><Relationship Id="rId7" Type="http://schemas.openxmlformats.org/officeDocument/2006/relationships/oleObject" Target="../embeddings/oleObject74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69.wmf"/><Relationship Id="rId5" Type="http://schemas.openxmlformats.org/officeDocument/2006/relationships/oleObject" Target="../embeddings/oleObject73.bin"/><Relationship Id="rId10" Type="http://schemas.openxmlformats.org/officeDocument/2006/relationships/image" Target="../media/image71.wmf"/><Relationship Id="rId4" Type="http://schemas.openxmlformats.org/officeDocument/2006/relationships/image" Target="../media/image68.wmf"/><Relationship Id="rId9" Type="http://schemas.openxmlformats.org/officeDocument/2006/relationships/oleObject" Target="../embeddings/oleObject75.bin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wmf"/><Relationship Id="rId3" Type="http://schemas.openxmlformats.org/officeDocument/2006/relationships/oleObject" Target="../embeddings/oleObject76.bin"/><Relationship Id="rId7" Type="http://schemas.openxmlformats.org/officeDocument/2006/relationships/oleObject" Target="../embeddings/oleObject78.bin"/><Relationship Id="rId12" Type="http://schemas.openxmlformats.org/officeDocument/2006/relationships/image" Target="../media/image7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73.wmf"/><Relationship Id="rId11" Type="http://schemas.openxmlformats.org/officeDocument/2006/relationships/oleObject" Target="../embeddings/oleObject80.bin"/><Relationship Id="rId5" Type="http://schemas.openxmlformats.org/officeDocument/2006/relationships/oleObject" Target="../embeddings/oleObject77.bin"/><Relationship Id="rId10" Type="http://schemas.openxmlformats.org/officeDocument/2006/relationships/image" Target="../media/image75.wmf"/><Relationship Id="rId4" Type="http://schemas.openxmlformats.org/officeDocument/2006/relationships/image" Target="../media/image72.wmf"/><Relationship Id="rId9" Type="http://schemas.openxmlformats.org/officeDocument/2006/relationships/oleObject" Target="../embeddings/oleObject79.bin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wmf"/><Relationship Id="rId3" Type="http://schemas.openxmlformats.org/officeDocument/2006/relationships/oleObject" Target="../embeddings/oleObject81.bin"/><Relationship Id="rId7" Type="http://schemas.openxmlformats.org/officeDocument/2006/relationships/oleObject" Target="../embeddings/oleObject8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78.wmf"/><Relationship Id="rId5" Type="http://schemas.openxmlformats.org/officeDocument/2006/relationships/oleObject" Target="../embeddings/oleObject82.bin"/><Relationship Id="rId4" Type="http://schemas.openxmlformats.org/officeDocument/2006/relationships/image" Target="../media/image77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wmf"/><Relationship Id="rId3" Type="http://schemas.openxmlformats.org/officeDocument/2006/relationships/oleObject" Target="../embeddings/oleObject84.bin"/><Relationship Id="rId7" Type="http://schemas.openxmlformats.org/officeDocument/2006/relationships/oleObject" Target="../embeddings/oleObject8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78.wmf"/><Relationship Id="rId5" Type="http://schemas.openxmlformats.org/officeDocument/2006/relationships/oleObject" Target="../embeddings/oleObject85.bin"/><Relationship Id="rId4" Type="http://schemas.openxmlformats.org/officeDocument/2006/relationships/image" Target="../media/image80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5.bin"/><Relationship Id="rId10" Type="http://schemas.openxmlformats.org/officeDocument/2006/relationships/image" Target="../media/image7.wmf"/><Relationship Id="rId4" Type="http://schemas.openxmlformats.org/officeDocument/2006/relationships/image" Target="../media/image4.wmf"/><Relationship Id="rId9" Type="http://schemas.openxmlformats.org/officeDocument/2006/relationships/oleObject" Target="../embeddings/oleObject7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oleObject" Target="../embeddings/oleObject13.bin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12" Type="http://schemas.openxmlformats.org/officeDocument/2006/relationships/image" Target="../media/image1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9.wmf"/><Relationship Id="rId11" Type="http://schemas.openxmlformats.org/officeDocument/2006/relationships/oleObject" Target="../embeddings/oleObject12.bin"/><Relationship Id="rId5" Type="http://schemas.openxmlformats.org/officeDocument/2006/relationships/oleObject" Target="../embeddings/oleObject9.bin"/><Relationship Id="rId10" Type="http://schemas.openxmlformats.org/officeDocument/2006/relationships/image" Target="../media/image11.wmf"/><Relationship Id="rId4" Type="http://schemas.openxmlformats.org/officeDocument/2006/relationships/image" Target="../media/image8.wmf"/><Relationship Id="rId9" Type="http://schemas.openxmlformats.org/officeDocument/2006/relationships/oleObject" Target="../embeddings/oleObject11.bin"/><Relationship Id="rId14" Type="http://schemas.openxmlformats.org/officeDocument/2006/relationships/image" Target="../media/image13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1E4D95-B79E-4C3D-AAA2-D94E9599EE2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Linear Regression</a:t>
            </a:r>
            <a:br>
              <a:rPr lang="en-US" dirty="0"/>
            </a:b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6EE7304-29CE-4D5E-9AC2-0F2C16F6932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r"/>
            <a:r>
              <a:rPr lang="en-US" dirty="0"/>
              <a:t>Summer School</a:t>
            </a:r>
          </a:p>
          <a:p>
            <a:pPr algn="r"/>
            <a:r>
              <a:rPr lang="en-US" dirty="0"/>
              <a:t>IFPRI</a:t>
            </a:r>
          </a:p>
          <a:p>
            <a:pPr algn="r"/>
            <a:r>
              <a:rPr lang="en-US" dirty="0"/>
              <a:t>Westminster International University in Tashkent</a:t>
            </a:r>
          </a:p>
          <a:p>
            <a:pPr algn="r"/>
            <a:r>
              <a:rPr lang="en-US" dirty="0"/>
              <a:t>2018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98286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Номер слайда 5">
            <a:extLst>
              <a:ext uri="{FF2B5EF4-FFF2-40B4-BE49-F238E27FC236}">
                <a16:creationId xmlns:a16="http://schemas.microsoft.com/office/drawing/2014/main" id="{599F99FF-1B64-4FC1-9981-4C161CB412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380FECF-1A8C-43B1-AC61-60D7EA0F7ABB}" type="slidenum">
              <a:rPr lang="en-GB" altLang="ru-RU"/>
              <a:pPr eaLnBrk="1" hangingPunct="1"/>
              <a:t>10</a:t>
            </a:fld>
            <a:endParaRPr lang="en-GB" altLang="ru-RU"/>
          </a:p>
        </p:txBody>
      </p:sp>
      <p:sp>
        <p:nvSpPr>
          <p:cNvPr id="11268" name="Rectangle 4">
            <a:extLst>
              <a:ext uri="{FF2B5EF4-FFF2-40B4-BE49-F238E27FC236}">
                <a16:creationId xmlns:a16="http://schemas.microsoft.com/office/drawing/2014/main" id="{FD595979-C1CB-40AA-8995-5CA36A2F1A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8"/>
            <a:ext cx="8229600" cy="417512"/>
          </a:xfrm>
          <a:noFill/>
        </p:spPr>
        <p:txBody>
          <a:bodyPr>
            <a:normAutofit fontScale="90000"/>
          </a:bodyPr>
          <a:lstStyle/>
          <a:p>
            <a:pPr eaLnBrk="1" hangingPunct="1"/>
            <a:r>
              <a:rPr lang="en-GB" altLang="ru-RU" sz="4000"/>
              <a:t>Sample Regression Function</a:t>
            </a:r>
          </a:p>
        </p:txBody>
      </p:sp>
      <p:sp>
        <p:nvSpPr>
          <p:cNvPr id="6151" name="Rectangle 6">
            <a:extLst>
              <a:ext uri="{FF2B5EF4-FFF2-40B4-BE49-F238E27FC236}">
                <a16:creationId xmlns:a16="http://schemas.microsoft.com/office/drawing/2014/main" id="{1C1344FE-DD70-4611-BA0C-A1CEA916E0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3049072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1271" name="Text Box 7">
            <a:extLst>
              <a:ext uri="{FF2B5EF4-FFF2-40B4-BE49-F238E27FC236}">
                <a16:creationId xmlns:a16="http://schemas.microsoft.com/office/drawing/2014/main" id="{51221464-2E2B-4448-86F2-2071F3EC97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83563" y="1196975"/>
            <a:ext cx="793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ru-RU" sz="2400"/>
              <a:t>PRF</a:t>
            </a:r>
          </a:p>
        </p:txBody>
      </p:sp>
      <p:sp>
        <p:nvSpPr>
          <p:cNvPr id="6153" name="Rectangle 9">
            <a:extLst>
              <a:ext uri="{FF2B5EF4-FFF2-40B4-BE49-F238E27FC236}">
                <a16:creationId xmlns:a16="http://schemas.microsoft.com/office/drawing/2014/main" id="{6F24E770-D251-4D21-BBD5-3ED5575656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3030022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1274" name="Text Box 10">
            <a:extLst>
              <a:ext uri="{FF2B5EF4-FFF2-40B4-BE49-F238E27FC236}">
                <a16:creationId xmlns:a16="http://schemas.microsoft.com/office/drawing/2014/main" id="{E78B2EF4-2B23-4AF6-996D-50ABE34DD6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56588" y="2060575"/>
            <a:ext cx="793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ru-RU" sz="2400"/>
              <a:t>SRF</a:t>
            </a:r>
          </a:p>
        </p:txBody>
      </p:sp>
      <p:sp>
        <p:nvSpPr>
          <p:cNvPr id="11275" name="Text Box 11">
            <a:extLst>
              <a:ext uri="{FF2B5EF4-FFF2-40B4-BE49-F238E27FC236}">
                <a16:creationId xmlns:a16="http://schemas.microsoft.com/office/drawing/2014/main" id="{9D48595F-6393-4DDE-AEDA-90793564EF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3838" y="3500438"/>
            <a:ext cx="13700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ru-RU" sz="2400"/>
              <a:t>Estimate</a:t>
            </a:r>
          </a:p>
        </p:txBody>
      </p:sp>
      <p:sp>
        <p:nvSpPr>
          <p:cNvPr id="11276" name="Line 12">
            <a:extLst>
              <a:ext uri="{FF2B5EF4-FFF2-40B4-BE49-F238E27FC236}">
                <a16:creationId xmlns:a16="http://schemas.microsoft.com/office/drawing/2014/main" id="{4B0D99E8-7A77-4FEA-A703-9631A34B06C9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375275" y="2781300"/>
            <a:ext cx="433388" cy="7191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7" name="Line 13">
            <a:extLst>
              <a:ext uri="{FF2B5EF4-FFF2-40B4-BE49-F238E27FC236}">
                <a16:creationId xmlns:a16="http://schemas.microsoft.com/office/drawing/2014/main" id="{9DE6CE45-1FD8-49B4-ADC4-77F890D7CAE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311900" y="2852738"/>
            <a:ext cx="215900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9" name="Line 15">
            <a:extLst>
              <a:ext uri="{FF2B5EF4-FFF2-40B4-BE49-F238E27FC236}">
                <a16:creationId xmlns:a16="http://schemas.microsoft.com/office/drawing/2014/main" id="{A1FFCB40-CD8C-41EB-AEED-A03A110B2E69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367214" y="2708275"/>
            <a:ext cx="1081087" cy="8651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59" name="Rectangle 17">
            <a:extLst>
              <a:ext uri="{FF2B5EF4-FFF2-40B4-BE49-F238E27FC236}">
                <a16:creationId xmlns:a16="http://schemas.microsoft.com/office/drawing/2014/main" id="{97FF1D57-72C7-46EF-8153-5FB0B480A8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3030022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11280" name="Object 16">
            <a:extLst>
              <a:ext uri="{FF2B5EF4-FFF2-40B4-BE49-F238E27FC236}">
                <a16:creationId xmlns:a16="http://schemas.microsoft.com/office/drawing/2014/main" id="{DE691EA6-0925-4CB0-AA37-6C0028BA82D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008438" y="4005263"/>
          <a:ext cx="3960812" cy="73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Equation" r:id="rId3" imgW="2324100" imgH="431800" progId="Equation.3">
                  <p:embed/>
                </p:oleObj>
              </mc:Choice>
              <mc:Fallback>
                <p:oleObj name="Equation" r:id="rId3" imgW="2324100" imgH="431800" progId="Equation.3">
                  <p:embed/>
                  <p:pic>
                    <p:nvPicPr>
                      <p:cNvPr id="11280" name="Object 16">
                        <a:extLst>
                          <a:ext uri="{FF2B5EF4-FFF2-40B4-BE49-F238E27FC236}">
                            <a16:creationId xmlns:a16="http://schemas.microsoft.com/office/drawing/2014/main" id="{DE691EA6-0925-4CB0-AA37-6C0028BA82D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8438" y="4005263"/>
                        <a:ext cx="3960812" cy="730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60" name="Rectangle 19">
            <a:extLst>
              <a:ext uri="{FF2B5EF4-FFF2-40B4-BE49-F238E27FC236}">
                <a16:creationId xmlns:a16="http://schemas.microsoft.com/office/drawing/2014/main" id="{4C42BD3C-9675-46B4-A2BA-6A75FE22FB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3030022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11282" name="Object 18">
            <a:extLst>
              <a:ext uri="{FF2B5EF4-FFF2-40B4-BE49-F238E27FC236}">
                <a16:creationId xmlns:a16="http://schemas.microsoft.com/office/drawing/2014/main" id="{7C2CC109-375F-467F-BAEE-E78E280DC15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151314" y="1989138"/>
          <a:ext cx="3240087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Equation" r:id="rId5" imgW="1765300" imgH="431800" progId="Equation.3">
                  <p:embed/>
                </p:oleObj>
              </mc:Choice>
              <mc:Fallback>
                <p:oleObj name="Equation" r:id="rId5" imgW="1765300" imgH="431800" progId="Equation.3">
                  <p:embed/>
                  <p:pic>
                    <p:nvPicPr>
                      <p:cNvPr id="11282" name="Object 18">
                        <a:extLst>
                          <a:ext uri="{FF2B5EF4-FFF2-40B4-BE49-F238E27FC236}">
                            <a16:creationId xmlns:a16="http://schemas.microsoft.com/office/drawing/2014/main" id="{7C2CC109-375F-467F-BAEE-E78E280DC15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51314" y="1989138"/>
                        <a:ext cx="3240087" cy="787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84" name="Object 20">
            <a:extLst>
              <a:ext uri="{FF2B5EF4-FFF2-40B4-BE49-F238E27FC236}">
                <a16:creationId xmlns:a16="http://schemas.microsoft.com/office/drawing/2014/main" id="{D462A3B7-0E00-476C-B8DD-2F5A4BD071D5}"/>
              </a:ext>
            </a:extLst>
          </p:cNvPr>
          <p:cNvGraphicFramePr>
            <a:graphicFrameLocks noChangeAspect="1"/>
          </p:cNvGraphicFramePr>
          <p:nvPr>
            <p:ph idx="1"/>
          </p:nvPr>
        </p:nvGraphicFramePr>
        <p:xfrm>
          <a:off x="3575051" y="1123951"/>
          <a:ext cx="4537075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" name="Equation" r:id="rId7" imgW="2692400" imgH="393700" progId="Equation.3">
                  <p:embed/>
                </p:oleObj>
              </mc:Choice>
              <mc:Fallback>
                <p:oleObj name="Equation" r:id="rId7" imgW="2692400" imgH="393700" progId="Equation.3">
                  <p:embed/>
                  <p:pic>
                    <p:nvPicPr>
                      <p:cNvPr id="11284" name="Object 20">
                        <a:extLst>
                          <a:ext uri="{FF2B5EF4-FFF2-40B4-BE49-F238E27FC236}">
                            <a16:creationId xmlns:a16="http://schemas.microsoft.com/office/drawing/2014/main" id="{D462A3B7-0E00-476C-B8DD-2F5A4BD071D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5051" y="1123951"/>
                        <a:ext cx="4537075" cy="663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3003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1271" grpId="0"/>
      <p:bldP spid="11274" grpId="0"/>
      <p:bldP spid="1127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1" name="Номер слайда 8">
            <a:extLst>
              <a:ext uri="{FF2B5EF4-FFF2-40B4-BE49-F238E27FC236}">
                <a16:creationId xmlns:a16="http://schemas.microsoft.com/office/drawing/2014/main" id="{3D2ED8E1-4AA7-412A-AAA3-DCC967151E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5F5853CD-4322-47E9-9773-905E0830C3F9}" type="slidenum">
              <a:rPr lang="en-GB" altLang="ru-RU"/>
              <a:pPr eaLnBrk="1" hangingPunct="1"/>
              <a:t>11</a:t>
            </a:fld>
            <a:endParaRPr lang="en-GB" altLang="ru-RU"/>
          </a:p>
        </p:txBody>
      </p:sp>
      <p:graphicFrame>
        <p:nvGraphicFramePr>
          <p:cNvPr id="13323" name="Object 11">
            <a:extLst>
              <a:ext uri="{FF2B5EF4-FFF2-40B4-BE49-F238E27FC236}">
                <a16:creationId xmlns:a16="http://schemas.microsoft.com/office/drawing/2014/main" id="{FCC0E310-36BD-4757-9EE1-987CCE221C5A}"/>
              </a:ext>
            </a:extLst>
          </p:cNvPr>
          <p:cNvGraphicFramePr>
            <a:graphicFrameLocks noChangeAspect="1"/>
          </p:cNvGraphicFramePr>
          <p:nvPr>
            <p:ph sz="quarter" idx="1"/>
          </p:nvPr>
        </p:nvGraphicFramePr>
        <p:xfrm>
          <a:off x="7680325" y="3429000"/>
          <a:ext cx="26924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1" name="Equation" r:id="rId3" imgW="2692400" imgH="393700" progId="Equation.3">
                  <p:embed/>
                </p:oleObj>
              </mc:Choice>
              <mc:Fallback>
                <p:oleObj name="Equation" r:id="rId3" imgW="2692400" imgH="393700" progId="Equation.3">
                  <p:embed/>
                  <p:pic>
                    <p:nvPicPr>
                      <p:cNvPr id="13323" name="Object 11">
                        <a:extLst>
                          <a:ext uri="{FF2B5EF4-FFF2-40B4-BE49-F238E27FC236}">
                            <a16:creationId xmlns:a16="http://schemas.microsoft.com/office/drawing/2014/main" id="{FCC0E310-36BD-4757-9EE1-987CCE221C5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80325" y="3429000"/>
                        <a:ext cx="26924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33" name="Object 21">
            <a:extLst>
              <a:ext uri="{FF2B5EF4-FFF2-40B4-BE49-F238E27FC236}">
                <a16:creationId xmlns:a16="http://schemas.microsoft.com/office/drawing/2014/main" id="{856D7A7A-ED6B-4000-B79D-EDB80511290F}"/>
              </a:ext>
            </a:extLst>
          </p:cNvPr>
          <p:cNvGraphicFramePr>
            <a:graphicFrameLocks noChangeAspect="1"/>
          </p:cNvGraphicFramePr>
          <p:nvPr>
            <p:ph sz="quarter" idx="2"/>
          </p:nvPr>
        </p:nvGraphicFramePr>
        <p:xfrm>
          <a:off x="7824788" y="1125538"/>
          <a:ext cx="17907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2" name="Equation" r:id="rId5" imgW="1790640" imgH="431640" progId="Equation.3">
                  <p:embed/>
                </p:oleObj>
              </mc:Choice>
              <mc:Fallback>
                <p:oleObj name="Equation" r:id="rId5" imgW="1790640" imgH="431640" progId="Equation.3">
                  <p:embed/>
                  <p:pic>
                    <p:nvPicPr>
                      <p:cNvPr id="13333" name="Object 21">
                        <a:extLst>
                          <a:ext uri="{FF2B5EF4-FFF2-40B4-BE49-F238E27FC236}">
                            <a16:creationId xmlns:a16="http://schemas.microsoft.com/office/drawing/2014/main" id="{856D7A7A-ED6B-4000-B79D-EDB80511290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24788" y="1125538"/>
                        <a:ext cx="17907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49" name="Object 37">
            <a:extLst>
              <a:ext uri="{FF2B5EF4-FFF2-40B4-BE49-F238E27FC236}">
                <a16:creationId xmlns:a16="http://schemas.microsoft.com/office/drawing/2014/main" id="{CF6D2AE3-81A6-47D6-9D89-D043F576AA02}"/>
              </a:ext>
            </a:extLst>
          </p:cNvPr>
          <p:cNvGraphicFramePr>
            <a:graphicFrameLocks noChangeAspect="1"/>
          </p:cNvGraphicFramePr>
          <p:nvPr>
            <p:ph sz="quarter" idx="3"/>
          </p:nvPr>
        </p:nvGraphicFramePr>
        <p:xfrm>
          <a:off x="1847850" y="2924175"/>
          <a:ext cx="2413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3" name="Equation" r:id="rId7" imgW="241195" imgH="431613" progId="Equation.3">
                  <p:embed/>
                </p:oleObj>
              </mc:Choice>
              <mc:Fallback>
                <p:oleObj name="Equation" r:id="rId7" imgW="241195" imgH="431613" progId="Equation.3">
                  <p:embed/>
                  <p:pic>
                    <p:nvPicPr>
                      <p:cNvPr id="13349" name="Object 37">
                        <a:extLst>
                          <a:ext uri="{FF2B5EF4-FFF2-40B4-BE49-F238E27FC236}">
                            <a16:creationId xmlns:a16="http://schemas.microsoft.com/office/drawing/2014/main" id="{CF6D2AE3-81A6-47D6-9D89-D043F576AA0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47850" y="2924175"/>
                        <a:ext cx="2413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9">
            <a:extLst>
              <a:ext uri="{FF2B5EF4-FFF2-40B4-BE49-F238E27FC236}">
                <a16:creationId xmlns:a16="http://schemas.microsoft.com/office/drawing/2014/main" id="{10AB2244-581E-4B51-9709-FC3C0E1A125C}"/>
              </a:ext>
            </a:extLst>
          </p:cNvPr>
          <p:cNvGrpSpPr>
            <a:grpSpLocks/>
          </p:cNvGrpSpPr>
          <p:nvPr/>
        </p:nvGrpSpPr>
        <p:grpSpPr bwMode="auto">
          <a:xfrm>
            <a:off x="1900239" y="784225"/>
            <a:ext cx="8688387" cy="5767388"/>
            <a:chOff x="237" y="494"/>
            <a:chExt cx="5473" cy="3633"/>
          </a:xfrm>
        </p:grpSpPr>
        <p:sp>
          <p:nvSpPr>
            <p:cNvPr id="7204" name="Line 5">
              <a:extLst>
                <a:ext uri="{FF2B5EF4-FFF2-40B4-BE49-F238E27FC236}">
                  <a16:creationId xmlns:a16="http://schemas.microsoft.com/office/drawing/2014/main" id="{18E37F55-BB4C-4C94-9CFC-52CB5D93F00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1" y="572"/>
              <a:ext cx="0" cy="335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05" name="Line 6">
              <a:extLst>
                <a:ext uri="{FF2B5EF4-FFF2-40B4-BE49-F238E27FC236}">
                  <a16:creationId xmlns:a16="http://schemas.microsoft.com/office/drawing/2014/main" id="{2FC368FF-0E48-4AC3-9C78-FCD85C48D57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1" y="3929"/>
              <a:ext cx="503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06" name="Text Box 7">
              <a:extLst>
                <a:ext uri="{FF2B5EF4-FFF2-40B4-BE49-F238E27FC236}">
                  <a16:creationId xmlns:a16="http://schemas.microsoft.com/office/drawing/2014/main" id="{B64FC12E-11CB-4C40-8EAB-6BD6C6624E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7" y="494"/>
              <a:ext cx="21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ru-RU" b="1"/>
                <a:t>Y</a:t>
              </a:r>
            </a:p>
          </p:txBody>
        </p:sp>
        <p:sp>
          <p:nvSpPr>
            <p:cNvPr id="7207" name="Text Box 8">
              <a:extLst>
                <a:ext uri="{FF2B5EF4-FFF2-40B4-BE49-F238E27FC236}">
                  <a16:creationId xmlns:a16="http://schemas.microsoft.com/office/drawing/2014/main" id="{AFA8A36C-B0C4-4F1E-B62F-AB6D2245E3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98" y="3896"/>
              <a:ext cx="21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ru-RU" b="1"/>
                <a:t>X</a:t>
              </a:r>
            </a:p>
          </p:txBody>
        </p:sp>
      </p:grpSp>
      <p:sp>
        <p:nvSpPr>
          <p:cNvPr id="13322" name="Line 10">
            <a:extLst>
              <a:ext uri="{FF2B5EF4-FFF2-40B4-BE49-F238E27FC236}">
                <a16:creationId xmlns:a16="http://schemas.microsoft.com/office/drawing/2014/main" id="{046A91BD-B647-4EB8-9737-58CF8B1D00C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424113" y="2420938"/>
            <a:ext cx="7416800" cy="33131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25" name="Line 13">
            <a:extLst>
              <a:ext uri="{FF2B5EF4-FFF2-40B4-BE49-F238E27FC236}">
                <a16:creationId xmlns:a16="http://schemas.microsoft.com/office/drawing/2014/main" id="{F1A5E548-2C49-4E25-BF50-3D81CB3B9CB8}"/>
              </a:ext>
            </a:extLst>
          </p:cNvPr>
          <p:cNvSpPr>
            <a:spLocks noChangeShapeType="1"/>
          </p:cNvSpPr>
          <p:nvPr/>
        </p:nvSpPr>
        <p:spPr bwMode="auto">
          <a:xfrm>
            <a:off x="6311900" y="4005264"/>
            <a:ext cx="0" cy="2232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26" name="Line 14">
            <a:extLst>
              <a:ext uri="{FF2B5EF4-FFF2-40B4-BE49-F238E27FC236}">
                <a16:creationId xmlns:a16="http://schemas.microsoft.com/office/drawing/2014/main" id="{85CC56D0-D37B-44B1-B6E9-3A73F5C27A1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208214" y="4005263"/>
            <a:ext cx="41036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186" name="Rectangle 17">
            <a:extLst>
              <a:ext uri="{FF2B5EF4-FFF2-40B4-BE49-F238E27FC236}">
                <a16:creationId xmlns:a16="http://schemas.microsoft.com/office/drawing/2014/main" id="{F1220E42-B591-4AAF-92F2-D9FF7350C6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3049072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13328" name="Object 16">
            <a:extLst>
              <a:ext uri="{FF2B5EF4-FFF2-40B4-BE49-F238E27FC236}">
                <a16:creationId xmlns:a16="http://schemas.microsoft.com/office/drawing/2014/main" id="{6D69095A-F338-4582-B114-A01B9121E9B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135689" y="6284914"/>
          <a:ext cx="3524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4" name="Equation" r:id="rId9" imgW="355320" imgH="393480" progId="Equation.3">
                  <p:embed/>
                </p:oleObj>
              </mc:Choice>
              <mc:Fallback>
                <p:oleObj name="Equation" r:id="rId9" imgW="355320" imgH="393480" progId="Equation.3">
                  <p:embed/>
                  <p:pic>
                    <p:nvPicPr>
                      <p:cNvPr id="13328" name="Object 16">
                        <a:extLst>
                          <a:ext uri="{FF2B5EF4-FFF2-40B4-BE49-F238E27FC236}">
                            <a16:creationId xmlns:a16="http://schemas.microsoft.com/office/drawing/2014/main" id="{6D69095A-F338-4582-B114-A01B9121E9B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35689" y="6284914"/>
                        <a:ext cx="352425" cy="390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87" name="Rectangle 19">
            <a:extLst>
              <a:ext uri="{FF2B5EF4-FFF2-40B4-BE49-F238E27FC236}">
                <a16:creationId xmlns:a16="http://schemas.microsoft.com/office/drawing/2014/main" id="{895AFB40-CE0C-41CA-86AC-78A8E5749A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3049072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13330" name="Object 18">
            <a:extLst>
              <a:ext uri="{FF2B5EF4-FFF2-40B4-BE49-F238E27FC236}">
                <a16:creationId xmlns:a16="http://schemas.microsoft.com/office/drawing/2014/main" id="{520C7EE2-D6B3-4A3A-90F0-A065F11DF75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08213" y="3644900"/>
          <a:ext cx="12954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5" name="Equation" r:id="rId11" imgW="1193800" imgH="393700" progId="Equation.3">
                  <p:embed/>
                </p:oleObj>
              </mc:Choice>
              <mc:Fallback>
                <p:oleObj name="Equation" r:id="rId11" imgW="1193800" imgH="393700" progId="Equation.3">
                  <p:embed/>
                  <p:pic>
                    <p:nvPicPr>
                      <p:cNvPr id="13330" name="Object 18">
                        <a:extLst>
                          <a:ext uri="{FF2B5EF4-FFF2-40B4-BE49-F238E27FC236}">
                            <a16:creationId xmlns:a16="http://schemas.microsoft.com/office/drawing/2014/main" id="{520C7EE2-D6B3-4A3A-90F0-A065F11DF75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8213" y="3644900"/>
                        <a:ext cx="1295400" cy="425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32" name="Line 20">
            <a:extLst>
              <a:ext uri="{FF2B5EF4-FFF2-40B4-BE49-F238E27FC236}">
                <a16:creationId xmlns:a16="http://schemas.microsoft.com/office/drawing/2014/main" id="{6C7A245D-FC4B-4F69-861B-968280BD194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216276" y="1412876"/>
            <a:ext cx="5040313" cy="4537075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36" name="Oval 24">
            <a:extLst>
              <a:ext uri="{FF2B5EF4-FFF2-40B4-BE49-F238E27FC236}">
                <a16:creationId xmlns:a16="http://schemas.microsoft.com/office/drawing/2014/main" id="{6C8FEE15-938D-48BD-A8C1-2050A9C222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8876" y="1628776"/>
            <a:ext cx="144463" cy="1444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13337" name="Object 25">
            <a:extLst>
              <a:ext uri="{FF2B5EF4-FFF2-40B4-BE49-F238E27FC236}">
                <a16:creationId xmlns:a16="http://schemas.microsoft.com/office/drawing/2014/main" id="{DE6EB407-08F3-49EF-B1C5-E34AE03B246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215064" y="1125539"/>
          <a:ext cx="2381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6" name="Equation" r:id="rId13" imgW="241195" imgH="393529" progId="Equation.3">
                  <p:embed/>
                </p:oleObj>
              </mc:Choice>
              <mc:Fallback>
                <p:oleObj name="Equation" r:id="rId13" imgW="241195" imgH="393529" progId="Equation.3">
                  <p:embed/>
                  <p:pic>
                    <p:nvPicPr>
                      <p:cNvPr id="13337" name="Object 25">
                        <a:extLst>
                          <a:ext uri="{FF2B5EF4-FFF2-40B4-BE49-F238E27FC236}">
                            <a16:creationId xmlns:a16="http://schemas.microsoft.com/office/drawing/2014/main" id="{DE6EB407-08F3-49EF-B1C5-E34AE03B246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15064" y="1125539"/>
                        <a:ext cx="238125" cy="390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39" name="Line 27">
            <a:extLst>
              <a:ext uri="{FF2B5EF4-FFF2-40B4-BE49-F238E27FC236}">
                <a16:creationId xmlns:a16="http://schemas.microsoft.com/office/drawing/2014/main" id="{5D3502BB-67BC-4BD6-8C99-3ABE73A3AE2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311900" y="3213101"/>
            <a:ext cx="0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40" name="Oval 28">
            <a:extLst>
              <a:ext uri="{FF2B5EF4-FFF2-40B4-BE49-F238E27FC236}">
                <a16:creationId xmlns:a16="http://schemas.microsoft.com/office/drawing/2014/main" id="{B29B168D-1125-4F2D-B5DE-9FBAC02C43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0463" y="3068638"/>
            <a:ext cx="144462" cy="1444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7192" name="Rectangle 30">
            <a:extLst>
              <a:ext uri="{FF2B5EF4-FFF2-40B4-BE49-F238E27FC236}">
                <a16:creationId xmlns:a16="http://schemas.microsoft.com/office/drawing/2014/main" id="{F871D023-0C34-4340-9208-D013006C72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3030022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13341" name="Object 29">
            <a:extLst>
              <a:ext uri="{FF2B5EF4-FFF2-40B4-BE49-F238E27FC236}">
                <a16:creationId xmlns:a16="http://schemas.microsoft.com/office/drawing/2014/main" id="{EE84FA82-8AF2-486A-ADFD-1D4C3AF232E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527801" y="3068639"/>
          <a:ext cx="23812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7" name="Equation" r:id="rId15" imgW="241195" imgH="431613" progId="Equation.3">
                  <p:embed/>
                </p:oleObj>
              </mc:Choice>
              <mc:Fallback>
                <p:oleObj name="Equation" r:id="rId15" imgW="241195" imgH="431613" progId="Equation.3">
                  <p:embed/>
                  <p:pic>
                    <p:nvPicPr>
                      <p:cNvPr id="13341" name="Object 29">
                        <a:extLst>
                          <a:ext uri="{FF2B5EF4-FFF2-40B4-BE49-F238E27FC236}">
                            <a16:creationId xmlns:a16="http://schemas.microsoft.com/office/drawing/2014/main" id="{EE84FA82-8AF2-486A-ADFD-1D4C3AF232E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27801" y="3068639"/>
                        <a:ext cx="238125" cy="428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43" name="Line 31">
            <a:extLst>
              <a:ext uri="{FF2B5EF4-FFF2-40B4-BE49-F238E27FC236}">
                <a16:creationId xmlns:a16="http://schemas.microsoft.com/office/drawing/2014/main" id="{D38CF8B1-412C-47F0-83EA-D5AC91E74C8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311900" y="1773239"/>
            <a:ext cx="0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44" name="Line 32">
            <a:extLst>
              <a:ext uri="{FF2B5EF4-FFF2-40B4-BE49-F238E27FC236}">
                <a16:creationId xmlns:a16="http://schemas.microsoft.com/office/drawing/2014/main" id="{2724D872-5D6D-47A5-BCD8-35DD56A8942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208214" y="3141663"/>
            <a:ext cx="41036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45" name="Line 33">
            <a:extLst>
              <a:ext uri="{FF2B5EF4-FFF2-40B4-BE49-F238E27FC236}">
                <a16:creationId xmlns:a16="http://schemas.microsoft.com/office/drawing/2014/main" id="{A129A2EF-3346-43C0-8EA4-1C00A701317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208214" y="1700213"/>
            <a:ext cx="41036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13352" name="Object 40">
            <a:extLst>
              <a:ext uri="{FF2B5EF4-FFF2-40B4-BE49-F238E27FC236}">
                <a16:creationId xmlns:a16="http://schemas.microsoft.com/office/drawing/2014/main" id="{7552B6F2-DFE2-4F1B-8899-542BAC9A6C98}"/>
              </a:ext>
            </a:extLst>
          </p:cNvPr>
          <p:cNvGraphicFramePr>
            <a:graphicFrameLocks noChangeAspect="1"/>
          </p:cNvGraphicFramePr>
          <p:nvPr>
            <p:ph sz="quarter" idx="4"/>
          </p:nvPr>
        </p:nvGraphicFramePr>
        <p:xfrm>
          <a:off x="1847850" y="1484313"/>
          <a:ext cx="241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8" name="Equation" r:id="rId16" imgW="241195" imgH="393529" progId="Equation.3">
                  <p:embed/>
                </p:oleObj>
              </mc:Choice>
              <mc:Fallback>
                <p:oleObj name="Equation" r:id="rId16" imgW="241195" imgH="393529" progId="Equation.3">
                  <p:embed/>
                  <p:pic>
                    <p:nvPicPr>
                      <p:cNvPr id="13352" name="Object 40">
                        <a:extLst>
                          <a:ext uri="{FF2B5EF4-FFF2-40B4-BE49-F238E27FC236}">
                            <a16:creationId xmlns:a16="http://schemas.microsoft.com/office/drawing/2014/main" id="{7552B6F2-DFE2-4F1B-8899-542BAC9A6C9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47850" y="1484313"/>
                        <a:ext cx="2413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55" name="AutoShape 43">
            <a:extLst>
              <a:ext uri="{FF2B5EF4-FFF2-40B4-BE49-F238E27FC236}">
                <a16:creationId xmlns:a16="http://schemas.microsoft.com/office/drawing/2014/main" id="{DB57EDBE-F7D1-4935-95D7-D3DF7DEDD2DC}"/>
              </a:ext>
            </a:extLst>
          </p:cNvPr>
          <p:cNvSpPr>
            <a:spLocks/>
          </p:cNvSpPr>
          <p:nvPr/>
        </p:nvSpPr>
        <p:spPr bwMode="auto">
          <a:xfrm>
            <a:off x="6024563" y="1773239"/>
            <a:ext cx="215900" cy="2160587"/>
          </a:xfrm>
          <a:prstGeom prst="leftBrace">
            <a:avLst>
              <a:gd name="adj1" fmla="val 83395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7197" name="Rectangle 45">
            <a:extLst>
              <a:ext uri="{FF2B5EF4-FFF2-40B4-BE49-F238E27FC236}">
                <a16:creationId xmlns:a16="http://schemas.microsoft.com/office/drawing/2014/main" id="{7421A792-A694-49D4-A012-28544710C4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3049072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13356" name="Object 44">
            <a:extLst>
              <a:ext uri="{FF2B5EF4-FFF2-40B4-BE49-F238E27FC236}">
                <a16:creationId xmlns:a16="http://schemas.microsoft.com/office/drawing/2014/main" id="{F9838C85-FA13-4D61-B8FD-992A8D3DA0C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672264" y="2205039"/>
          <a:ext cx="25717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9" name="Equation" r:id="rId17" imgW="253890" imgH="393529" progId="Equation.3">
                  <p:embed/>
                </p:oleObj>
              </mc:Choice>
              <mc:Fallback>
                <p:oleObj name="Equation" r:id="rId17" imgW="253890" imgH="393529" progId="Equation.3">
                  <p:embed/>
                  <p:pic>
                    <p:nvPicPr>
                      <p:cNvPr id="13356" name="Object 44">
                        <a:extLst>
                          <a:ext uri="{FF2B5EF4-FFF2-40B4-BE49-F238E27FC236}">
                            <a16:creationId xmlns:a16="http://schemas.microsoft.com/office/drawing/2014/main" id="{F9838C85-FA13-4D61-B8FD-992A8D3DA0C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72264" y="2205039"/>
                        <a:ext cx="257175" cy="390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98" name="Rectangle 47">
            <a:extLst>
              <a:ext uri="{FF2B5EF4-FFF2-40B4-BE49-F238E27FC236}">
                <a16:creationId xmlns:a16="http://schemas.microsoft.com/office/drawing/2014/main" id="{695963CE-17CB-4217-9948-E1BF84AC09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3049072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13358" name="Object 46">
            <a:extLst>
              <a:ext uri="{FF2B5EF4-FFF2-40B4-BE49-F238E27FC236}">
                <a16:creationId xmlns:a16="http://schemas.microsoft.com/office/drawing/2014/main" id="{5F754560-82CE-4812-BDCD-9C76D6F7BCA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591176" y="2636839"/>
          <a:ext cx="25717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0" name="Equation" r:id="rId19" imgW="253890" imgH="393529" progId="Equation.3">
                  <p:embed/>
                </p:oleObj>
              </mc:Choice>
              <mc:Fallback>
                <p:oleObj name="Equation" r:id="rId19" imgW="253890" imgH="393529" progId="Equation.3">
                  <p:embed/>
                  <p:pic>
                    <p:nvPicPr>
                      <p:cNvPr id="13358" name="Object 46">
                        <a:extLst>
                          <a:ext uri="{FF2B5EF4-FFF2-40B4-BE49-F238E27FC236}">
                            <a16:creationId xmlns:a16="http://schemas.microsoft.com/office/drawing/2014/main" id="{5F754560-82CE-4812-BDCD-9C76D6F7BCA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91176" y="2636839"/>
                        <a:ext cx="257175" cy="390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99" name="Rectangle 49">
            <a:extLst>
              <a:ext uri="{FF2B5EF4-FFF2-40B4-BE49-F238E27FC236}">
                <a16:creationId xmlns:a16="http://schemas.microsoft.com/office/drawing/2014/main" id="{0360871A-C122-4ED6-B94B-AB9DC7E0B0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3049072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13360" name="Object 48">
            <a:extLst>
              <a:ext uri="{FF2B5EF4-FFF2-40B4-BE49-F238E27FC236}">
                <a16:creationId xmlns:a16="http://schemas.microsoft.com/office/drawing/2014/main" id="{94A2AA24-E4BA-4880-9539-A9581FD3CEF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383339" y="3933826"/>
          <a:ext cx="11906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1" name="Equation" r:id="rId21" imgW="1193800" imgH="393700" progId="Equation.3">
                  <p:embed/>
                </p:oleObj>
              </mc:Choice>
              <mc:Fallback>
                <p:oleObj name="Equation" r:id="rId21" imgW="1193800" imgH="393700" progId="Equation.3">
                  <p:embed/>
                  <p:pic>
                    <p:nvPicPr>
                      <p:cNvPr id="13360" name="Object 48">
                        <a:extLst>
                          <a:ext uri="{FF2B5EF4-FFF2-40B4-BE49-F238E27FC236}">
                            <a16:creationId xmlns:a16="http://schemas.microsoft.com/office/drawing/2014/main" id="{94A2AA24-E4BA-4880-9539-A9581FD3CEF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83339" y="3933826"/>
                        <a:ext cx="1190625" cy="390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62" name="AutoShape 50">
            <a:extLst>
              <a:ext uri="{FF2B5EF4-FFF2-40B4-BE49-F238E27FC236}">
                <a16:creationId xmlns:a16="http://schemas.microsoft.com/office/drawing/2014/main" id="{DEFB5166-F089-4AA7-B6E4-B47500336013}"/>
              </a:ext>
            </a:extLst>
          </p:cNvPr>
          <p:cNvSpPr>
            <a:spLocks/>
          </p:cNvSpPr>
          <p:nvPr/>
        </p:nvSpPr>
        <p:spPr bwMode="auto">
          <a:xfrm>
            <a:off x="6456363" y="1773238"/>
            <a:ext cx="144462" cy="1295400"/>
          </a:xfrm>
          <a:prstGeom prst="rightBrace">
            <a:avLst>
              <a:gd name="adj1" fmla="val 74726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3363" name="Oval 51">
            <a:extLst>
              <a:ext uri="{FF2B5EF4-FFF2-40B4-BE49-F238E27FC236}">
                <a16:creationId xmlns:a16="http://schemas.microsoft.com/office/drawing/2014/main" id="{73C1D40E-A89C-4388-A62A-3606994379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83088" y="4756151"/>
            <a:ext cx="144462" cy="1444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3364" name="Text Box 52">
            <a:extLst>
              <a:ext uri="{FF2B5EF4-FFF2-40B4-BE49-F238E27FC236}">
                <a16:creationId xmlns:a16="http://schemas.microsoft.com/office/drawing/2014/main" id="{FC13F691-9161-4E3D-A713-1DF369659B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0238" y="4687889"/>
            <a:ext cx="3683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ru-RU" sz="2000" b="1" i="1"/>
              <a:t>A</a:t>
            </a:r>
          </a:p>
        </p:txBody>
      </p:sp>
      <p:sp>
        <p:nvSpPr>
          <p:cNvPr id="13365" name="Rectangle 53">
            <a:extLst>
              <a:ext uri="{FF2B5EF4-FFF2-40B4-BE49-F238E27FC236}">
                <a16:creationId xmlns:a16="http://schemas.microsoft.com/office/drawing/2014/main" id="{9F0CAEE2-F889-4CE6-8A9F-F1BFBAF9D1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8"/>
            <a:ext cx="8229600" cy="417512"/>
          </a:xfrm>
          <a:noFill/>
        </p:spPr>
        <p:txBody>
          <a:bodyPr>
            <a:normAutofit fontScale="90000"/>
          </a:bodyPr>
          <a:lstStyle/>
          <a:p>
            <a:pPr eaLnBrk="1" hangingPunct="1"/>
            <a:r>
              <a:rPr lang="en-GB" altLang="ru-RU" sz="4000"/>
              <a:t>Sample Regression Function</a:t>
            </a:r>
          </a:p>
        </p:txBody>
      </p:sp>
    </p:spTree>
    <p:extLst>
      <p:ext uri="{BB962C8B-B14F-4D97-AF65-F5344CB8AC3E}">
        <p14:creationId xmlns:p14="http://schemas.microsoft.com/office/powerpoint/2010/main" val="2554706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3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13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13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3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13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13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13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500"/>
                                        <p:tgtEl>
                                          <p:spTgt spid="13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13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4" dur="500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500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9" dur="500"/>
                                        <p:tgtEl>
                                          <p:spTgt spid="13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2" dur="500"/>
                                        <p:tgtEl>
                                          <p:spTgt spid="13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7" dur="500"/>
                                        <p:tgtEl>
                                          <p:spTgt spid="13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0" dur="500"/>
                                        <p:tgtEl>
                                          <p:spTgt spid="1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5" dur="500"/>
                                        <p:tgtEl>
                                          <p:spTgt spid="13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8" dur="500"/>
                                        <p:tgtEl>
                                          <p:spTgt spid="13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36" grpId="0" animBg="1"/>
      <p:bldP spid="13340" grpId="0" animBg="1"/>
      <p:bldP spid="13355" grpId="0" animBg="1"/>
      <p:bldP spid="13362" grpId="0" animBg="1"/>
      <p:bldP spid="13363" grpId="0" animBg="1"/>
      <p:bldP spid="13364" grpId="0"/>
      <p:bldP spid="1336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Номер слайда 5">
            <a:extLst>
              <a:ext uri="{FF2B5EF4-FFF2-40B4-BE49-F238E27FC236}">
                <a16:creationId xmlns:a16="http://schemas.microsoft.com/office/drawing/2014/main" id="{5FD7065F-8051-4A88-BABF-42EE20FEBE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052886D-C03B-4E8A-AFC5-DD237242480E}" type="slidenum">
              <a:rPr lang="en-GB" altLang="ru-RU"/>
              <a:pPr eaLnBrk="1" hangingPunct="1"/>
              <a:t>12</a:t>
            </a:fld>
            <a:endParaRPr lang="en-GB" altLang="ru-RU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C76F784F-8655-4C6A-A758-A058679E431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ru-RU"/>
              <a:t>Assumptions.</a:t>
            </a:r>
            <a:endParaRPr lang="ru-RU" altLang="ru-RU"/>
          </a:p>
        </p:txBody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1AEEC4C7-B856-4298-854B-D5EF8C9DD8D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ru-RU" sz="2400" b="1"/>
              <a:t>Linearity.</a:t>
            </a:r>
            <a:r>
              <a:rPr lang="en-US" altLang="ru-RU"/>
              <a:t> </a:t>
            </a:r>
            <a:r>
              <a:rPr lang="en-US" altLang="ru-RU" sz="2000"/>
              <a:t>The relationship between independent and dependent variable is linear.  </a:t>
            </a:r>
          </a:p>
          <a:p>
            <a:pPr eaLnBrk="1" hangingPunct="1"/>
            <a:r>
              <a:rPr lang="en-US" altLang="ru-RU" sz="2000" b="1"/>
              <a:t>Full Rank</a:t>
            </a:r>
            <a:r>
              <a:rPr lang="en-US" altLang="ru-RU" sz="2000"/>
              <a:t>. There is no exact relationship among any independent variables. </a:t>
            </a:r>
          </a:p>
          <a:p>
            <a:pPr eaLnBrk="1" hangingPunct="1"/>
            <a:r>
              <a:rPr lang="en-US" altLang="ru-RU" sz="2000" b="1">
                <a:solidFill>
                  <a:srgbClr val="FF5050"/>
                </a:solidFill>
              </a:rPr>
              <a:t>Exogeneity of independent variables</a:t>
            </a:r>
            <a:r>
              <a:rPr lang="en-US" altLang="ru-RU" sz="2000"/>
              <a:t>. The error term of the regression is not a function of independent variables. </a:t>
            </a:r>
          </a:p>
          <a:p>
            <a:pPr eaLnBrk="1" hangingPunct="1"/>
            <a:r>
              <a:rPr lang="en-US" altLang="ru-RU" sz="2000" b="1">
                <a:solidFill>
                  <a:srgbClr val="FF5050"/>
                </a:solidFill>
              </a:rPr>
              <a:t>Homoscedastisity and no Autocorrelation</a:t>
            </a:r>
            <a:r>
              <a:rPr lang="en-US" altLang="ru-RU" sz="2000"/>
              <a:t>. Error term of the regression is </a:t>
            </a:r>
            <a:r>
              <a:rPr lang="en-US" altLang="ru-RU" sz="2000">
                <a:solidFill>
                  <a:srgbClr val="FF5050"/>
                </a:solidFill>
              </a:rPr>
              <a:t>independently </a:t>
            </a:r>
            <a:r>
              <a:rPr lang="en-US" altLang="ru-RU" sz="2000"/>
              <a:t>and normally distributed with zero means and </a:t>
            </a:r>
            <a:r>
              <a:rPr lang="en-US" altLang="ru-RU" sz="2000">
                <a:solidFill>
                  <a:srgbClr val="FF5050"/>
                </a:solidFill>
              </a:rPr>
              <a:t>constant variance</a:t>
            </a:r>
            <a:r>
              <a:rPr lang="en-US" altLang="ru-RU" sz="2000"/>
              <a:t>.</a:t>
            </a:r>
          </a:p>
          <a:p>
            <a:pPr eaLnBrk="1" hangingPunct="1"/>
            <a:r>
              <a:rPr lang="en-US" altLang="ru-RU" sz="2000"/>
              <a:t>Normality of Error term</a:t>
            </a:r>
            <a:endParaRPr lang="ru-RU" altLang="ru-RU" sz="2000"/>
          </a:p>
        </p:txBody>
      </p:sp>
    </p:spTree>
    <p:extLst>
      <p:ext uri="{BB962C8B-B14F-4D97-AF65-F5344CB8AC3E}">
        <p14:creationId xmlns:p14="http://schemas.microsoft.com/office/powerpoint/2010/main" val="15739542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9" name="Номер слайда 5">
            <a:extLst>
              <a:ext uri="{FF2B5EF4-FFF2-40B4-BE49-F238E27FC236}">
                <a16:creationId xmlns:a16="http://schemas.microsoft.com/office/drawing/2014/main" id="{196AD251-0085-4A14-B6E3-01D0F88CE3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33E4E511-7C1A-4AB3-BEFF-01BD9C254147}" type="slidenum">
              <a:rPr lang="en-GB" altLang="ru-RU"/>
              <a:pPr eaLnBrk="1" hangingPunct="1"/>
              <a:t>13</a:t>
            </a:fld>
            <a:endParaRPr lang="en-GB" altLang="ru-RU"/>
          </a:p>
        </p:txBody>
      </p:sp>
      <p:sp>
        <p:nvSpPr>
          <p:cNvPr id="19458" name="Rectangle 2">
            <a:extLst>
              <a:ext uri="{FF2B5EF4-FFF2-40B4-BE49-F238E27FC236}">
                <a16:creationId xmlns:a16="http://schemas.microsoft.com/office/drawing/2014/main" id="{AB39B11D-A2E7-4A95-9FB7-FE377110EBC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115889"/>
            <a:ext cx="8229600" cy="56197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GB" altLang="ru-RU" sz="4000"/>
              <a:t>Ordinary Least Squares</a:t>
            </a:r>
          </a:p>
        </p:txBody>
      </p:sp>
      <p:sp>
        <p:nvSpPr>
          <p:cNvPr id="8201" name="Rectangle 7">
            <a:extLst>
              <a:ext uri="{FF2B5EF4-FFF2-40B4-BE49-F238E27FC236}">
                <a16:creationId xmlns:a16="http://schemas.microsoft.com/office/drawing/2014/main" id="{F1CA4F3B-7D50-47DE-A85A-34FD965FBA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3030022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19462" name="Object 6">
            <a:extLst>
              <a:ext uri="{FF2B5EF4-FFF2-40B4-BE49-F238E27FC236}">
                <a16:creationId xmlns:a16="http://schemas.microsoft.com/office/drawing/2014/main" id="{0DDF5ED4-A9B0-44B2-A133-1AA69A34972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503613" y="839789"/>
          <a:ext cx="5040312" cy="644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9" name="Equation" r:id="rId3" imgW="3352800" imgH="431800" progId="Equation.3">
                  <p:embed/>
                </p:oleObj>
              </mc:Choice>
              <mc:Fallback>
                <p:oleObj name="Equation" r:id="rId3" imgW="3352800" imgH="431800" progId="Equation.3">
                  <p:embed/>
                  <p:pic>
                    <p:nvPicPr>
                      <p:cNvPr id="19462" name="Object 6">
                        <a:extLst>
                          <a:ext uri="{FF2B5EF4-FFF2-40B4-BE49-F238E27FC236}">
                            <a16:creationId xmlns:a16="http://schemas.microsoft.com/office/drawing/2014/main" id="{0DDF5ED4-A9B0-44B2-A133-1AA69A34972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3613" y="839789"/>
                        <a:ext cx="5040312" cy="644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02" name="Rectangle 10">
            <a:extLst>
              <a:ext uri="{FF2B5EF4-FFF2-40B4-BE49-F238E27FC236}">
                <a16:creationId xmlns:a16="http://schemas.microsoft.com/office/drawing/2014/main" id="{81EB49AD-3A2F-4E66-ACCD-5681F21A87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3030022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19465" name="Object 9">
            <a:extLst>
              <a:ext uri="{FF2B5EF4-FFF2-40B4-BE49-F238E27FC236}">
                <a16:creationId xmlns:a16="http://schemas.microsoft.com/office/drawing/2014/main" id="{BF33C89B-EC35-4E7E-9E6A-041C3FE7616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309939" y="1571626"/>
          <a:ext cx="5108575" cy="785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" name="Формула" r:id="rId5" imgW="1638000" imgH="253800" progId="Equation.3">
                  <p:embed/>
                </p:oleObj>
              </mc:Choice>
              <mc:Fallback>
                <p:oleObj name="Формула" r:id="rId5" imgW="1638000" imgH="253800" progId="Equation.3">
                  <p:embed/>
                  <p:pic>
                    <p:nvPicPr>
                      <p:cNvPr id="19465" name="Object 9">
                        <a:extLst>
                          <a:ext uri="{FF2B5EF4-FFF2-40B4-BE49-F238E27FC236}">
                            <a16:creationId xmlns:a16="http://schemas.microsoft.com/office/drawing/2014/main" id="{BF33C89B-EC35-4E7E-9E6A-041C3FE7616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09939" y="1571626"/>
                        <a:ext cx="5108575" cy="785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03" name="Rectangle 15">
            <a:extLst>
              <a:ext uri="{FF2B5EF4-FFF2-40B4-BE49-F238E27FC236}">
                <a16:creationId xmlns:a16="http://schemas.microsoft.com/office/drawing/2014/main" id="{8D7C2640-72E3-4AAE-9F30-3A5C216A7B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3030022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19470" name="Object 14">
            <a:extLst>
              <a:ext uri="{FF2B5EF4-FFF2-40B4-BE49-F238E27FC236}">
                <a16:creationId xmlns:a16="http://schemas.microsoft.com/office/drawing/2014/main" id="{84A0507A-6AD2-48B1-BEE9-C6D303F9560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595813" y="2428875"/>
          <a:ext cx="2774950" cy="642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1" name="Формула" r:id="rId7" imgW="1143000" imgH="266400" progId="Equation.3">
                  <p:embed/>
                </p:oleObj>
              </mc:Choice>
              <mc:Fallback>
                <p:oleObj name="Формула" r:id="rId7" imgW="1143000" imgH="266400" progId="Equation.3">
                  <p:embed/>
                  <p:pic>
                    <p:nvPicPr>
                      <p:cNvPr id="19470" name="Object 14">
                        <a:extLst>
                          <a:ext uri="{FF2B5EF4-FFF2-40B4-BE49-F238E27FC236}">
                            <a16:creationId xmlns:a16="http://schemas.microsoft.com/office/drawing/2014/main" id="{84A0507A-6AD2-48B1-BEE9-C6D303F9560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95813" y="2428875"/>
                        <a:ext cx="2774950" cy="642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04" name="Rectangle 17">
            <a:extLst>
              <a:ext uri="{FF2B5EF4-FFF2-40B4-BE49-F238E27FC236}">
                <a16:creationId xmlns:a16="http://schemas.microsoft.com/office/drawing/2014/main" id="{A56D2DA5-8CA2-428B-BBA5-81837D6006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3015734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19472" name="Object 16">
            <a:extLst>
              <a:ext uri="{FF2B5EF4-FFF2-40B4-BE49-F238E27FC236}">
                <a16:creationId xmlns:a16="http://schemas.microsoft.com/office/drawing/2014/main" id="{C06C2882-D627-45E0-B47A-21839BFC91D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81250" y="3286126"/>
          <a:ext cx="7634288" cy="785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2" name="Формула" r:id="rId9" imgW="2590560" imgH="266400" progId="Equation.3">
                  <p:embed/>
                </p:oleObj>
              </mc:Choice>
              <mc:Fallback>
                <p:oleObj name="Формула" r:id="rId9" imgW="2590560" imgH="266400" progId="Equation.3">
                  <p:embed/>
                  <p:pic>
                    <p:nvPicPr>
                      <p:cNvPr id="19472" name="Object 16">
                        <a:extLst>
                          <a:ext uri="{FF2B5EF4-FFF2-40B4-BE49-F238E27FC236}">
                            <a16:creationId xmlns:a16="http://schemas.microsoft.com/office/drawing/2014/main" id="{C06C2882-D627-45E0-B47A-21839BFC91D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81250" y="3286126"/>
                        <a:ext cx="7634288" cy="785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05" name="Rectangle 19">
            <a:extLst>
              <a:ext uri="{FF2B5EF4-FFF2-40B4-BE49-F238E27FC236}">
                <a16:creationId xmlns:a16="http://schemas.microsoft.com/office/drawing/2014/main" id="{CC8BE24C-7B3F-4208-A8D7-2A478C7D25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3030022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19474" name="Object 18">
            <a:extLst>
              <a:ext uri="{FF2B5EF4-FFF2-40B4-BE49-F238E27FC236}">
                <a16:creationId xmlns:a16="http://schemas.microsoft.com/office/drawing/2014/main" id="{A0CF8FEE-665F-4F4C-BA14-67DFC3C71B0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151314" y="4292601"/>
          <a:ext cx="3671887" cy="741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3" name="Equation" r:id="rId11" imgW="2120900" imgH="431800" progId="Equation.3">
                  <p:embed/>
                </p:oleObj>
              </mc:Choice>
              <mc:Fallback>
                <p:oleObj name="Equation" r:id="rId11" imgW="2120900" imgH="431800" progId="Equation.3">
                  <p:embed/>
                  <p:pic>
                    <p:nvPicPr>
                      <p:cNvPr id="19474" name="Object 18">
                        <a:extLst>
                          <a:ext uri="{FF2B5EF4-FFF2-40B4-BE49-F238E27FC236}">
                            <a16:creationId xmlns:a16="http://schemas.microsoft.com/office/drawing/2014/main" id="{A0CF8FEE-665F-4F4C-BA14-67DFC3C71B0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51314" y="4292601"/>
                        <a:ext cx="3671887" cy="7413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19924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Номер слайда 8">
            <a:extLst>
              <a:ext uri="{FF2B5EF4-FFF2-40B4-BE49-F238E27FC236}">
                <a16:creationId xmlns:a16="http://schemas.microsoft.com/office/drawing/2014/main" id="{A51F3F3B-6B4C-4E28-9EA3-215953F49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00D8DAB-CC47-4865-99E3-7B963155563D}" type="slidenum">
              <a:rPr lang="en-GB" altLang="ru-RU"/>
              <a:pPr eaLnBrk="1" hangingPunct="1"/>
              <a:t>14</a:t>
            </a:fld>
            <a:endParaRPr lang="en-GB" altLang="ru-RU"/>
          </a:p>
        </p:txBody>
      </p:sp>
      <p:sp>
        <p:nvSpPr>
          <p:cNvPr id="21508" name="Rectangle 4">
            <a:extLst>
              <a:ext uri="{FF2B5EF4-FFF2-40B4-BE49-F238E27FC236}">
                <a16:creationId xmlns:a16="http://schemas.microsoft.com/office/drawing/2014/main" id="{82A314B5-BCED-43EE-8E8E-941E16A345A9}"/>
              </a:ext>
            </a:extLst>
          </p:cNvPr>
          <p:cNvSpPr>
            <a:spLocks noGrp="1" noChangeArrowheads="1"/>
          </p:cNvSpPr>
          <p:nvPr>
            <p:ph type="title" sz="quarter"/>
          </p:nvPr>
        </p:nvSpPr>
        <p:spPr>
          <a:xfrm>
            <a:off x="1981200" y="274639"/>
            <a:ext cx="8229600" cy="490537"/>
          </a:xfrm>
          <a:noFill/>
        </p:spPr>
        <p:txBody>
          <a:bodyPr>
            <a:normAutofit fontScale="90000"/>
          </a:bodyPr>
          <a:lstStyle/>
          <a:p>
            <a:pPr eaLnBrk="1" hangingPunct="1"/>
            <a:r>
              <a:rPr lang="en-GB" altLang="ru-RU" sz="4000"/>
              <a:t>Ordinary Least Squares</a:t>
            </a:r>
          </a:p>
        </p:txBody>
      </p:sp>
      <p:graphicFrame>
        <p:nvGraphicFramePr>
          <p:cNvPr id="21510" name="Object 6">
            <a:extLst>
              <a:ext uri="{FF2B5EF4-FFF2-40B4-BE49-F238E27FC236}">
                <a16:creationId xmlns:a16="http://schemas.microsoft.com/office/drawing/2014/main" id="{FE4C0FC7-C5DF-4FEF-9612-C727DE56A6F2}"/>
              </a:ext>
            </a:extLst>
          </p:cNvPr>
          <p:cNvGraphicFramePr>
            <a:graphicFrameLocks noChangeAspect="1"/>
          </p:cNvGraphicFramePr>
          <p:nvPr>
            <p:ph sz="quarter" idx="1"/>
          </p:nvPr>
        </p:nvGraphicFramePr>
        <p:xfrm>
          <a:off x="2165350" y="1196976"/>
          <a:ext cx="8280400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2" name="Формула" r:id="rId3" imgW="4267080" imgH="266400" progId="Equation.3">
                  <p:embed/>
                </p:oleObj>
              </mc:Choice>
              <mc:Fallback>
                <p:oleObj name="Формула" r:id="rId3" imgW="4267080" imgH="266400" progId="Equation.3">
                  <p:embed/>
                  <p:pic>
                    <p:nvPicPr>
                      <p:cNvPr id="21510" name="Object 6">
                        <a:extLst>
                          <a:ext uri="{FF2B5EF4-FFF2-40B4-BE49-F238E27FC236}">
                            <a16:creationId xmlns:a16="http://schemas.microsoft.com/office/drawing/2014/main" id="{FE4C0FC7-C5DF-4FEF-9612-C727DE56A6F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65350" y="1196976"/>
                        <a:ext cx="8280400" cy="517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2" name="Object 8">
            <a:extLst>
              <a:ext uri="{FF2B5EF4-FFF2-40B4-BE49-F238E27FC236}">
                <a16:creationId xmlns:a16="http://schemas.microsoft.com/office/drawing/2014/main" id="{C965A54C-A3D9-41BD-A4E3-4FA58604EF9F}"/>
              </a:ext>
            </a:extLst>
          </p:cNvPr>
          <p:cNvGraphicFramePr>
            <a:graphicFrameLocks noChangeAspect="1"/>
          </p:cNvGraphicFramePr>
          <p:nvPr>
            <p:ph sz="quarter" idx="2"/>
          </p:nvPr>
        </p:nvGraphicFramePr>
        <p:xfrm>
          <a:off x="3114675" y="2349500"/>
          <a:ext cx="6034088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3" name="Формула" r:id="rId5" imgW="2997000" imgH="482400" progId="Equation.3">
                  <p:embed/>
                </p:oleObj>
              </mc:Choice>
              <mc:Fallback>
                <p:oleObj name="Формула" r:id="rId5" imgW="2997000" imgH="482400" progId="Equation.3">
                  <p:embed/>
                  <p:pic>
                    <p:nvPicPr>
                      <p:cNvPr id="21512" name="Object 8">
                        <a:extLst>
                          <a:ext uri="{FF2B5EF4-FFF2-40B4-BE49-F238E27FC236}">
                            <a16:creationId xmlns:a16="http://schemas.microsoft.com/office/drawing/2014/main" id="{C965A54C-A3D9-41BD-A4E3-4FA58604EF9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4675" y="2349500"/>
                        <a:ext cx="6034088" cy="971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4" name="Object 10">
            <a:extLst>
              <a:ext uri="{FF2B5EF4-FFF2-40B4-BE49-F238E27FC236}">
                <a16:creationId xmlns:a16="http://schemas.microsoft.com/office/drawing/2014/main" id="{15AA5DA9-1983-4139-B879-CA4356B86B60}"/>
              </a:ext>
            </a:extLst>
          </p:cNvPr>
          <p:cNvGraphicFramePr>
            <a:graphicFrameLocks noChangeAspect="1"/>
          </p:cNvGraphicFramePr>
          <p:nvPr>
            <p:ph sz="quarter" idx="3"/>
          </p:nvPr>
        </p:nvGraphicFramePr>
        <p:xfrm>
          <a:off x="4295775" y="3716339"/>
          <a:ext cx="3384550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4" name="Equation" r:id="rId7" imgW="2514600" imgH="431640" progId="Equation.3">
                  <p:embed/>
                </p:oleObj>
              </mc:Choice>
              <mc:Fallback>
                <p:oleObj name="Equation" r:id="rId7" imgW="2514600" imgH="431640" progId="Equation.3">
                  <p:embed/>
                  <p:pic>
                    <p:nvPicPr>
                      <p:cNvPr id="21514" name="Object 10">
                        <a:extLst>
                          <a:ext uri="{FF2B5EF4-FFF2-40B4-BE49-F238E27FC236}">
                            <a16:creationId xmlns:a16="http://schemas.microsoft.com/office/drawing/2014/main" id="{15AA5DA9-1983-4139-B879-CA4356B86B6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95775" y="3716339"/>
                        <a:ext cx="3384550" cy="581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6" name="Object 12">
            <a:extLst>
              <a:ext uri="{FF2B5EF4-FFF2-40B4-BE49-F238E27FC236}">
                <a16:creationId xmlns:a16="http://schemas.microsoft.com/office/drawing/2014/main" id="{7CDB1B23-C4B4-43FB-8B85-23D6F28E9584}"/>
              </a:ext>
            </a:extLst>
          </p:cNvPr>
          <p:cNvGraphicFramePr>
            <a:graphicFrameLocks noChangeAspect="1"/>
          </p:cNvGraphicFramePr>
          <p:nvPr>
            <p:ph sz="quarter" idx="4"/>
          </p:nvPr>
        </p:nvGraphicFramePr>
        <p:xfrm>
          <a:off x="4656138" y="5013326"/>
          <a:ext cx="215900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5" name="Equation" r:id="rId9" imgW="1714320" imgH="431640" progId="Equation.3">
                  <p:embed/>
                </p:oleObj>
              </mc:Choice>
              <mc:Fallback>
                <p:oleObj name="Equation" r:id="rId9" imgW="1714320" imgH="431640" progId="Equation.3">
                  <p:embed/>
                  <p:pic>
                    <p:nvPicPr>
                      <p:cNvPr id="21516" name="Object 12">
                        <a:extLst>
                          <a:ext uri="{FF2B5EF4-FFF2-40B4-BE49-F238E27FC236}">
                            <a16:creationId xmlns:a16="http://schemas.microsoft.com/office/drawing/2014/main" id="{7CDB1B23-C4B4-43FB-8B85-23D6F28E958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56138" y="5013326"/>
                        <a:ext cx="2159000" cy="542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02071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1" name="Номер слайда 8">
            <a:extLst>
              <a:ext uri="{FF2B5EF4-FFF2-40B4-BE49-F238E27FC236}">
                <a16:creationId xmlns:a16="http://schemas.microsoft.com/office/drawing/2014/main" id="{260FF662-72C4-4C3C-9CBE-1FAE03239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555553B-74B8-4A0E-BE27-7DD6F4587AB2}" type="slidenum">
              <a:rPr lang="en-GB" altLang="ru-RU"/>
              <a:pPr eaLnBrk="1" hangingPunct="1"/>
              <a:t>15</a:t>
            </a:fld>
            <a:endParaRPr lang="en-GB" altLang="ru-RU"/>
          </a:p>
        </p:txBody>
      </p:sp>
      <p:sp>
        <p:nvSpPr>
          <p:cNvPr id="26628" name="Rectangle 4">
            <a:extLst>
              <a:ext uri="{FF2B5EF4-FFF2-40B4-BE49-F238E27FC236}">
                <a16:creationId xmlns:a16="http://schemas.microsoft.com/office/drawing/2014/main" id="{7C030A91-932B-42AA-8930-8FEFACF11E34}"/>
              </a:ext>
            </a:extLst>
          </p:cNvPr>
          <p:cNvSpPr>
            <a:spLocks noGrp="1" noChangeArrowheads="1"/>
          </p:cNvSpPr>
          <p:nvPr>
            <p:ph type="title" sz="quarter"/>
          </p:nvPr>
        </p:nvSpPr>
        <p:spPr>
          <a:xfrm>
            <a:off x="2043113" y="115889"/>
            <a:ext cx="8229600" cy="346075"/>
          </a:xfrm>
          <a:noFill/>
        </p:spPr>
        <p:txBody>
          <a:bodyPr>
            <a:normAutofit fontScale="90000"/>
          </a:bodyPr>
          <a:lstStyle/>
          <a:p>
            <a:pPr eaLnBrk="1" hangingPunct="1"/>
            <a:r>
              <a:rPr lang="en-GB" altLang="ru-RU" sz="3200"/>
              <a:t>Ordinary Least Squares</a:t>
            </a:r>
          </a:p>
        </p:txBody>
      </p:sp>
      <p:graphicFrame>
        <p:nvGraphicFramePr>
          <p:cNvPr id="26629" name="Object 5">
            <a:extLst>
              <a:ext uri="{FF2B5EF4-FFF2-40B4-BE49-F238E27FC236}">
                <a16:creationId xmlns:a16="http://schemas.microsoft.com/office/drawing/2014/main" id="{3B7C7734-82E9-4130-84AB-069A9EF99E49}"/>
              </a:ext>
            </a:extLst>
          </p:cNvPr>
          <p:cNvGraphicFramePr>
            <a:graphicFrameLocks noChangeAspect="1"/>
          </p:cNvGraphicFramePr>
          <p:nvPr>
            <p:ph sz="quarter" idx="1"/>
          </p:nvPr>
        </p:nvGraphicFramePr>
        <p:xfrm>
          <a:off x="2351088" y="1412875"/>
          <a:ext cx="78486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1" name="Equation" r:id="rId3" imgW="6806880" imgH="876240" progId="Equation.3">
                  <p:embed/>
                </p:oleObj>
              </mc:Choice>
              <mc:Fallback>
                <p:oleObj name="Equation" r:id="rId3" imgW="6806880" imgH="876240" progId="Equation.3">
                  <p:embed/>
                  <p:pic>
                    <p:nvPicPr>
                      <p:cNvPr id="26629" name="Object 5">
                        <a:extLst>
                          <a:ext uri="{FF2B5EF4-FFF2-40B4-BE49-F238E27FC236}">
                            <a16:creationId xmlns:a16="http://schemas.microsoft.com/office/drawing/2014/main" id="{3B7C7734-82E9-4130-84AB-069A9EF99E4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1088" y="1412875"/>
                        <a:ext cx="78486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1" name="Object 7">
            <a:extLst>
              <a:ext uri="{FF2B5EF4-FFF2-40B4-BE49-F238E27FC236}">
                <a16:creationId xmlns:a16="http://schemas.microsoft.com/office/drawing/2014/main" id="{943D0B04-787B-4624-9E3D-4B6B298385E5}"/>
              </a:ext>
            </a:extLst>
          </p:cNvPr>
          <p:cNvGraphicFramePr>
            <a:graphicFrameLocks noChangeAspect="1"/>
          </p:cNvGraphicFramePr>
          <p:nvPr>
            <p:ph sz="quarter" idx="2"/>
          </p:nvPr>
        </p:nvGraphicFramePr>
        <p:xfrm>
          <a:off x="3648075" y="2276475"/>
          <a:ext cx="4319588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2" name="Equation" r:id="rId5" imgW="3911400" imgH="431640" progId="Equation.3">
                  <p:embed/>
                </p:oleObj>
              </mc:Choice>
              <mc:Fallback>
                <p:oleObj name="Equation" r:id="rId5" imgW="3911400" imgH="431640" progId="Equation.3">
                  <p:embed/>
                  <p:pic>
                    <p:nvPicPr>
                      <p:cNvPr id="26631" name="Object 7">
                        <a:extLst>
                          <a:ext uri="{FF2B5EF4-FFF2-40B4-BE49-F238E27FC236}">
                            <a16:creationId xmlns:a16="http://schemas.microsoft.com/office/drawing/2014/main" id="{943D0B04-787B-4624-9E3D-4B6B298385E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8075" y="2276475"/>
                        <a:ext cx="4319588" cy="477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3" name="Object 9">
            <a:extLst>
              <a:ext uri="{FF2B5EF4-FFF2-40B4-BE49-F238E27FC236}">
                <a16:creationId xmlns:a16="http://schemas.microsoft.com/office/drawing/2014/main" id="{11FFB5E1-9591-4D52-A4BD-9F85E091A421}"/>
              </a:ext>
            </a:extLst>
          </p:cNvPr>
          <p:cNvGraphicFramePr>
            <a:graphicFrameLocks noChangeAspect="1"/>
          </p:cNvGraphicFramePr>
          <p:nvPr>
            <p:ph sz="quarter" idx="3"/>
          </p:nvPr>
        </p:nvGraphicFramePr>
        <p:xfrm>
          <a:off x="3071814" y="2924175"/>
          <a:ext cx="5545137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3" name="Equation" r:id="rId7" imgW="4914720" imgH="431640" progId="Equation.3">
                  <p:embed/>
                </p:oleObj>
              </mc:Choice>
              <mc:Fallback>
                <p:oleObj name="Equation" r:id="rId7" imgW="4914720" imgH="431640" progId="Equation.3">
                  <p:embed/>
                  <p:pic>
                    <p:nvPicPr>
                      <p:cNvPr id="26633" name="Object 9">
                        <a:extLst>
                          <a:ext uri="{FF2B5EF4-FFF2-40B4-BE49-F238E27FC236}">
                            <a16:creationId xmlns:a16="http://schemas.microsoft.com/office/drawing/2014/main" id="{11FFB5E1-9591-4D52-A4BD-9F85E091A42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1814" y="2924175"/>
                        <a:ext cx="5545137" cy="488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5" name="Object 11">
            <a:extLst>
              <a:ext uri="{FF2B5EF4-FFF2-40B4-BE49-F238E27FC236}">
                <a16:creationId xmlns:a16="http://schemas.microsoft.com/office/drawing/2014/main" id="{5EED7BAB-81A3-49C0-8667-4E84B9D67CBC}"/>
              </a:ext>
            </a:extLst>
          </p:cNvPr>
          <p:cNvGraphicFramePr>
            <a:graphicFrameLocks noChangeAspect="1"/>
          </p:cNvGraphicFramePr>
          <p:nvPr>
            <p:ph sz="quarter" idx="4"/>
          </p:nvPr>
        </p:nvGraphicFramePr>
        <p:xfrm>
          <a:off x="1847851" y="765176"/>
          <a:ext cx="8569325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4" name="Equation" r:id="rId9" imgW="8496000" imgH="431640" progId="Equation.3">
                  <p:embed/>
                </p:oleObj>
              </mc:Choice>
              <mc:Fallback>
                <p:oleObj name="Equation" r:id="rId9" imgW="8496000" imgH="431640" progId="Equation.3">
                  <p:embed/>
                  <p:pic>
                    <p:nvPicPr>
                      <p:cNvPr id="26635" name="Object 11">
                        <a:extLst>
                          <a:ext uri="{FF2B5EF4-FFF2-40B4-BE49-F238E27FC236}">
                            <a16:creationId xmlns:a16="http://schemas.microsoft.com/office/drawing/2014/main" id="{5EED7BAB-81A3-49C0-8667-4E84B9D67CB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47851" y="765176"/>
                        <a:ext cx="8569325" cy="434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7" name="Object 13">
            <a:extLst>
              <a:ext uri="{FF2B5EF4-FFF2-40B4-BE49-F238E27FC236}">
                <a16:creationId xmlns:a16="http://schemas.microsoft.com/office/drawing/2014/main" id="{E4BBA066-D473-4C13-B60E-0DB7BB4AC2A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071813" y="3573464"/>
          <a:ext cx="554355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5" name="Equation" r:id="rId11" imgW="4863960" imgH="431640" progId="Equation.3">
                  <p:embed/>
                </p:oleObj>
              </mc:Choice>
              <mc:Fallback>
                <p:oleObj name="Equation" r:id="rId11" imgW="4863960" imgH="431640" progId="Equation.3">
                  <p:embed/>
                  <p:pic>
                    <p:nvPicPr>
                      <p:cNvPr id="26637" name="Object 13">
                        <a:extLst>
                          <a:ext uri="{FF2B5EF4-FFF2-40B4-BE49-F238E27FC236}">
                            <a16:creationId xmlns:a16="http://schemas.microsoft.com/office/drawing/2014/main" id="{E4BBA066-D473-4C13-B60E-0DB7BB4AC2A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1813" y="3573464"/>
                        <a:ext cx="5543550" cy="466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8" name="Object 14">
            <a:extLst>
              <a:ext uri="{FF2B5EF4-FFF2-40B4-BE49-F238E27FC236}">
                <a16:creationId xmlns:a16="http://schemas.microsoft.com/office/drawing/2014/main" id="{3CB95751-4831-4545-8BF4-36654DB47EB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432176" y="4221164"/>
          <a:ext cx="5040313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6" name="Equation" r:id="rId13" imgW="4165560" imgH="431640" progId="Equation.3">
                  <p:embed/>
                </p:oleObj>
              </mc:Choice>
              <mc:Fallback>
                <p:oleObj name="Equation" r:id="rId13" imgW="4165560" imgH="431640" progId="Equation.3">
                  <p:embed/>
                  <p:pic>
                    <p:nvPicPr>
                      <p:cNvPr id="26638" name="Object 14">
                        <a:extLst>
                          <a:ext uri="{FF2B5EF4-FFF2-40B4-BE49-F238E27FC236}">
                            <a16:creationId xmlns:a16="http://schemas.microsoft.com/office/drawing/2014/main" id="{3CB95751-4831-4545-8BF4-36654DB47EB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32176" y="4221164"/>
                        <a:ext cx="5040313" cy="522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9" name="Object 15">
            <a:extLst>
              <a:ext uri="{FF2B5EF4-FFF2-40B4-BE49-F238E27FC236}">
                <a16:creationId xmlns:a16="http://schemas.microsoft.com/office/drawing/2014/main" id="{FAA79A39-1D59-46E3-8F05-013F5DFE696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35414" y="4868863"/>
          <a:ext cx="4321175" cy="76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7" name="Equation" r:id="rId15" imgW="4572000" imgH="812520" progId="Equation.3">
                  <p:embed/>
                </p:oleObj>
              </mc:Choice>
              <mc:Fallback>
                <p:oleObj name="Equation" r:id="rId15" imgW="4572000" imgH="812520" progId="Equation.3">
                  <p:embed/>
                  <p:pic>
                    <p:nvPicPr>
                      <p:cNvPr id="26639" name="Object 15">
                        <a:extLst>
                          <a:ext uri="{FF2B5EF4-FFF2-40B4-BE49-F238E27FC236}">
                            <a16:creationId xmlns:a16="http://schemas.microsoft.com/office/drawing/2014/main" id="{FAA79A39-1D59-46E3-8F05-013F5DFE696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35414" y="4868863"/>
                        <a:ext cx="4321175" cy="768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40" name="Object 16">
            <a:extLst>
              <a:ext uri="{FF2B5EF4-FFF2-40B4-BE49-F238E27FC236}">
                <a16:creationId xmlns:a16="http://schemas.microsoft.com/office/drawing/2014/main" id="{AD1E3B59-87AA-4634-A1BF-AC831D71538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855914" y="5805488"/>
          <a:ext cx="3240087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8" name="Equation" r:id="rId17" imgW="2971800" imgH="431640" progId="Equation.3">
                  <p:embed/>
                </p:oleObj>
              </mc:Choice>
              <mc:Fallback>
                <p:oleObj name="Equation" r:id="rId17" imgW="2971800" imgH="431640" progId="Equation.3">
                  <p:embed/>
                  <p:pic>
                    <p:nvPicPr>
                      <p:cNvPr id="26640" name="Object 16">
                        <a:extLst>
                          <a:ext uri="{FF2B5EF4-FFF2-40B4-BE49-F238E27FC236}">
                            <a16:creationId xmlns:a16="http://schemas.microsoft.com/office/drawing/2014/main" id="{AD1E3B59-87AA-4634-A1BF-AC831D71538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5914" y="5805488"/>
                        <a:ext cx="3240087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41" name="Object 17">
            <a:extLst>
              <a:ext uri="{FF2B5EF4-FFF2-40B4-BE49-F238E27FC236}">
                <a16:creationId xmlns:a16="http://schemas.microsoft.com/office/drawing/2014/main" id="{556E2B48-0780-49D8-871D-995A579007B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607175" y="5591175"/>
          <a:ext cx="2433638" cy="966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9" name="Equation" r:id="rId19" imgW="2044440" imgH="812520" progId="Equation.3">
                  <p:embed/>
                </p:oleObj>
              </mc:Choice>
              <mc:Fallback>
                <p:oleObj name="Equation" r:id="rId19" imgW="2044440" imgH="812520" progId="Equation.3">
                  <p:embed/>
                  <p:pic>
                    <p:nvPicPr>
                      <p:cNvPr id="26641" name="Object 17">
                        <a:extLst>
                          <a:ext uri="{FF2B5EF4-FFF2-40B4-BE49-F238E27FC236}">
                            <a16:creationId xmlns:a16="http://schemas.microsoft.com/office/drawing/2014/main" id="{556E2B48-0780-49D8-871D-995A579007B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07175" y="5591175"/>
                        <a:ext cx="2433638" cy="966788"/>
                      </a:xfrm>
                      <a:prstGeom prst="rect">
                        <a:avLst/>
                      </a:prstGeom>
                      <a:solidFill>
                        <a:srgbClr val="00FF00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06853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6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057E2D40-CAF1-49F7-9FD7-C31D3CFFB67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9"/>
            <a:ext cx="8229600" cy="706437"/>
          </a:xfrm>
        </p:spPr>
        <p:txBody>
          <a:bodyPr/>
          <a:lstStyle/>
          <a:p>
            <a:r>
              <a:rPr lang="en-GB" altLang="ru-RU" sz="4000"/>
              <a:t>Assumptions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4A8CD6F-39DF-44EA-BF4E-A9C695345A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3049072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101" name="Object 5">
            <a:extLst>
              <a:ext uri="{FF2B5EF4-FFF2-40B4-BE49-F238E27FC236}">
                <a16:creationId xmlns:a16="http://schemas.microsoft.com/office/drawing/2014/main" id="{E4BD4BBA-878E-46F0-9EED-B3E186F4670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40239" y="1700214"/>
          <a:ext cx="3887787" cy="649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" name="Equation" r:id="rId3" imgW="2336760" imgH="393480" progId="Equation.3">
                  <p:embed/>
                </p:oleObj>
              </mc:Choice>
              <mc:Fallback>
                <p:oleObj name="Equation" r:id="rId3" imgW="2336760" imgH="393480" progId="Equation.3">
                  <p:embed/>
                  <p:pic>
                    <p:nvPicPr>
                      <p:cNvPr id="4101" name="Object 5">
                        <a:extLst>
                          <a:ext uri="{FF2B5EF4-FFF2-40B4-BE49-F238E27FC236}">
                            <a16:creationId xmlns:a16="http://schemas.microsoft.com/office/drawing/2014/main" id="{E4BD4BBA-878E-46F0-9EED-B3E186F4670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40239" y="1700214"/>
                        <a:ext cx="3887787" cy="6492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3" name="Text Box 7">
            <a:extLst>
              <a:ext uri="{FF2B5EF4-FFF2-40B4-BE49-F238E27FC236}">
                <a16:creationId xmlns:a16="http://schemas.microsoft.com/office/drawing/2014/main" id="{487C79A9-C430-4D10-9797-D246733EC6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2314" y="1125538"/>
            <a:ext cx="376596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 altLang="ru-RU" sz="2800"/>
              <a:t>Linear Regression Model</a:t>
            </a:r>
          </a:p>
        </p:txBody>
      </p:sp>
      <p:sp>
        <p:nvSpPr>
          <p:cNvPr id="4104" name="Text Box 8">
            <a:extLst>
              <a:ext uri="{FF2B5EF4-FFF2-40B4-BE49-F238E27FC236}">
                <a16:creationId xmlns:a16="http://schemas.microsoft.com/office/drawing/2014/main" id="{9B2B04B0-E105-4E7F-A4A6-445A454264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9288" y="2636838"/>
            <a:ext cx="82804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GB" altLang="ru-RU" sz="2800" i="1"/>
              <a:t>X</a:t>
            </a:r>
            <a:r>
              <a:rPr lang="en-GB" altLang="ru-RU" sz="2800"/>
              <a:t> values are repeated in sampling – </a:t>
            </a:r>
            <a:r>
              <a:rPr lang="en-GB" altLang="ru-RU" sz="2800" i="1"/>
              <a:t>X</a:t>
            </a:r>
            <a:r>
              <a:rPr lang="en-GB" altLang="ru-RU" sz="2800"/>
              <a:t> is assumed to be </a:t>
            </a:r>
            <a:r>
              <a:rPr lang="en-GB" altLang="ru-RU" sz="2800" i="1"/>
              <a:t>nonstochastic</a:t>
            </a:r>
            <a:r>
              <a:rPr lang="en-GB" altLang="ru-RU" sz="2800"/>
              <a:t>.</a:t>
            </a:r>
          </a:p>
        </p:txBody>
      </p:sp>
      <p:sp>
        <p:nvSpPr>
          <p:cNvPr id="4105" name="Text Box 9">
            <a:extLst>
              <a:ext uri="{FF2B5EF4-FFF2-40B4-BE49-F238E27FC236}">
                <a16:creationId xmlns:a16="http://schemas.microsoft.com/office/drawing/2014/main" id="{283B6DCC-ECD8-43B5-B25E-450A3584AC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5189" y="4149725"/>
            <a:ext cx="524566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 altLang="ru-RU" sz="2800"/>
              <a:t>Zero mean values of disturbance </a:t>
            </a:r>
            <a:r>
              <a:rPr lang="en-GB" altLang="ru-RU" sz="2800" i="1"/>
              <a:t>u</a:t>
            </a:r>
            <a:r>
              <a:rPr lang="en-GB" altLang="ru-RU" sz="2800" i="1" baseline="-25000"/>
              <a:t>i</a:t>
            </a:r>
            <a:endParaRPr lang="en-GB" altLang="ru-RU" sz="2800" i="1"/>
          </a:p>
        </p:txBody>
      </p:sp>
      <p:sp>
        <p:nvSpPr>
          <p:cNvPr id="4107" name="Rectangle 11">
            <a:extLst>
              <a:ext uri="{FF2B5EF4-FFF2-40B4-BE49-F238E27FC236}">
                <a16:creationId xmlns:a16="http://schemas.microsoft.com/office/drawing/2014/main" id="{A9F2E588-BC59-4589-965A-EC27C700D6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3049072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106" name="Object 10">
            <a:extLst>
              <a:ext uri="{FF2B5EF4-FFF2-40B4-BE49-F238E27FC236}">
                <a16:creationId xmlns:a16="http://schemas.microsoft.com/office/drawing/2014/main" id="{C85CBAD2-C91D-451A-AC4C-3779953FED1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303838" y="4797426"/>
          <a:ext cx="2374900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9" name="Equation" r:id="rId5" imgW="1701800" imgH="393700" progId="Equation.3">
                  <p:embed/>
                </p:oleObj>
              </mc:Choice>
              <mc:Fallback>
                <p:oleObj name="Equation" r:id="rId5" imgW="1701800" imgH="393700" progId="Equation.3">
                  <p:embed/>
                  <p:pic>
                    <p:nvPicPr>
                      <p:cNvPr id="4106" name="Object 10">
                        <a:extLst>
                          <a:ext uri="{FF2B5EF4-FFF2-40B4-BE49-F238E27FC236}">
                            <a16:creationId xmlns:a16="http://schemas.microsoft.com/office/drawing/2014/main" id="{C85CBAD2-C91D-451A-AC4C-3779953FED1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3838" y="4797426"/>
                        <a:ext cx="2374900" cy="5445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02415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103" grpId="0"/>
      <p:bldP spid="4104" grpId="0"/>
      <p:bldP spid="410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Text Box 5">
            <a:extLst>
              <a:ext uri="{FF2B5EF4-FFF2-40B4-BE49-F238E27FC236}">
                <a16:creationId xmlns:a16="http://schemas.microsoft.com/office/drawing/2014/main" id="{12F8D9FB-994B-41C1-8BE2-DDEB4AE9E2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7850" y="908050"/>
            <a:ext cx="613854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 altLang="ru-RU" sz="2800"/>
              <a:t>Homoscedasticity or equal variance of  </a:t>
            </a:r>
            <a:r>
              <a:rPr lang="en-GB" altLang="ru-RU" sz="2800" i="1"/>
              <a:t>u</a:t>
            </a:r>
            <a:r>
              <a:rPr lang="en-GB" altLang="ru-RU" sz="2800" i="1" baseline="-25000"/>
              <a:t>i</a:t>
            </a:r>
            <a:endParaRPr lang="en-GB" altLang="ru-RU" sz="2800" i="1"/>
          </a:p>
        </p:txBody>
      </p:sp>
      <p:sp>
        <p:nvSpPr>
          <p:cNvPr id="5126" name="Rectangle 6">
            <a:extLst>
              <a:ext uri="{FF2B5EF4-FFF2-40B4-BE49-F238E27FC236}">
                <a16:creationId xmlns:a16="http://schemas.microsoft.com/office/drawing/2014/main" id="{5519BE18-5B35-49AD-911D-D992632DB7A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9"/>
            <a:ext cx="8229600" cy="561975"/>
          </a:xfrm>
          <a:noFill/>
          <a:ln/>
        </p:spPr>
        <p:txBody>
          <a:bodyPr>
            <a:normAutofit fontScale="90000"/>
          </a:bodyPr>
          <a:lstStyle/>
          <a:p>
            <a:r>
              <a:rPr lang="en-GB" altLang="ru-RU" sz="4000"/>
              <a:t>Assumptions</a:t>
            </a:r>
          </a:p>
        </p:txBody>
      </p:sp>
      <p:sp>
        <p:nvSpPr>
          <p:cNvPr id="5128" name="Rectangle 8">
            <a:extLst>
              <a:ext uri="{FF2B5EF4-FFF2-40B4-BE49-F238E27FC236}">
                <a16:creationId xmlns:a16="http://schemas.microsoft.com/office/drawing/2014/main" id="{54FDE4FE-54DF-4EF5-8D07-F47D4AE33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3030022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127" name="Object 7">
            <a:extLst>
              <a:ext uri="{FF2B5EF4-FFF2-40B4-BE49-F238E27FC236}">
                <a16:creationId xmlns:a16="http://schemas.microsoft.com/office/drawing/2014/main" id="{B42C8CED-43C3-4ECE-A374-2D78CEA5697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63750" y="1557339"/>
          <a:ext cx="8280400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1" name="Equation" r:id="rId3" imgW="6057900" imgH="431800" progId="Equation.3">
                  <p:embed/>
                </p:oleObj>
              </mc:Choice>
              <mc:Fallback>
                <p:oleObj name="Equation" r:id="rId3" imgW="6057900" imgH="431800" progId="Equation.3">
                  <p:embed/>
                  <p:pic>
                    <p:nvPicPr>
                      <p:cNvPr id="5127" name="Object 7">
                        <a:extLst>
                          <a:ext uri="{FF2B5EF4-FFF2-40B4-BE49-F238E27FC236}">
                            <a16:creationId xmlns:a16="http://schemas.microsoft.com/office/drawing/2014/main" id="{B42C8CED-43C3-4ECE-A374-2D78CEA5697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3750" y="1557339"/>
                        <a:ext cx="8280400" cy="585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144" name="Group 24">
            <a:extLst>
              <a:ext uri="{FF2B5EF4-FFF2-40B4-BE49-F238E27FC236}">
                <a16:creationId xmlns:a16="http://schemas.microsoft.com/office/drawing/2014/main" id="{555DB500-8CF0-4F9B-9BD7-AC9D2661AA6C}"/>
              </a:ext>
            </a:extLst>
          </p:cNvPr>
          <p:cNvGrpSpPr>
            <a:grpSpLocks/>
          </p:cNvGrpSpPr>
          <p:nvPr/>
        </p:nvGrpSpPr>
        <p:grpSpPr bwMode="auto">
          <a:xfrm>
            <a:off x="3848101" y="4000500"/>
            <a:ext cx="1368425" cy="723900"/>
            <a:chOff x="1464" y="2520"/>
            <a:chExt cx="862" cy="456"/>
          </a:xfrm>
        </p:grpSpPr>
        <p:sp>
          <p:nvSpPr>
            <p:cNvPr id="5139" name="Freeform 19">
              <a:extLst>
                <a:ext uri="{FF2B5EF4-FFF2-40B4-BE49-F238E27FC236}">
                  <a16:creationId xmlns:a16="http://schemas.microsoft.com/office/drawing/2014/main" id="{3A4B42E0-D394-4C4E-A5E0-ADAB3F8E05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4" y="2520"/>
              <a:ext cx="862" cy="456"/>
            </a:xfrm>
            <a:custGeom>
              <a:avLst/>
              <a:gdLst>
                <a:gd name="T0" fmla="*/ 0 w 862"/>
                <a:gd name="T1" fmla="*/ 522 h 522"/>
                <a:gd name="T2" fmla="*/ 227 w 862"/>
                <a:gd name="T3" fmla="*/ 386 h 522"/>
                <a:gd name="T4" fmla="*/ 363 w 862"/>
                <a:gd name="T5" fmla="*/ 23 h 522"/>
                <a:gd name="T6" fmla="*/ 635 w 862"/>
                <a:gd name="T7" fmla="*/ 250 h 522"/>
                <a:gd name="T8" fmla="*/ 862 w 862"/>
                <a:gd name="T9" fmla="*/ 25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2" h="522">
                  <a:moveTo>
                    <a:pt x="0" y="522"/>
                  </a:moveTo>
                  <a:cubicBezTo>
                    <a:pt x="83" y="495"/>
                    <a:pt x="167" y="469"/>
                    <a:pt x="227" y="386"/>
                  </a:cubicBezTo>
                  <a:cubicBezTo>
                    <a:pt x="287" y="303"/>
                    <a:pt x="295" y="46"/>
                    <a:pt x="363" y="23"/>
                  </a:cubicBezTo>
                  <a:cubicBezTo>
                    <a:pt x="431" y="0"/>
                    <a:pt x="552" y="212"/>
                    <a:pt x="635" y="250"/>
                  </a:cubicBezTo>
                  <a:cubicBezTo>
                    <a:pt x="718" y="288"/>
                    <a:pt x="790" y="269"/>
                    <a:pt x="862" y="250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43" name="Line 23">
              <a:extLst>
                <a:ext uri="{FF2B5EF4-FFF2-40B4-BE49-F238E27FC236}">
                  <a16:creationId xmlns:a16="http://schemas.microsoft.com/office/drawing/2014/main" id="{4CE0C259-7B7E-4406-9A61-9C10B8E05DA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37" y="2568"/>
              <a:ext cx="0" cy="36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145" name="Group 25">
            <a:extLst>
              <a:ext uri="{FF2B5EF4-FFF2-40B4-BE49-F238E27FC236}">
                <a16:creationId xmlns:a16="http://schemas.microsoft.com/office/drawing/2014/main" id="{974FC7BF-A9AD-4E76-AB40-0010C0CFA9E3}"/>
              </a:ext>
            </a:extLst>
          </p:cNvPr>
          <p:cNvGrpSpPr>
            <a:grpSpLocks/>
          </p:cNvGrpSpPr>
          <p:nvPr/>
        </p:nvGrpSpPr>
        <p:grpSpPr bwMode="auto">
          <a:xfrm>
            <a:off x="5664201" y="4073525"/>
            <a:ext cx="1368425" cy="723900"/>
            <a:chOff x="1464" y="2520"/>
            <a:chExt cx="862" cy="456"/>
          </a:xfrm>
        </p:grpSpPr>
        <p:sp>
          <p:nvSpPr>
            <p:cNvPr id="5146" name="Freeform 26">
              <a:extLst>
                <a:ext uri="{FF2B5EF4-FFF2-40B4-BE49-F238E27FC236}">
                  <a16:creationId xmlns:a16="http://schemas.microsoft.com/office/drawing/2014/main" id="{426694C2-A13A-49CB-8ED2-888CAA5EA7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4" y="2520"/>
              <a:ext cx="862" cy="456"/>
            </a:xfrm>
            <a:custGeom>
              <a:avLst/>
              <a:gdLst>
                <a:gd name="T0" fmla="*/ 0 w 862"/>
                <a:gd name="T1" fmla="*/ 522 h 522"/>
                <a:gd name="T2" fmla="*/ 227 w 862"/>
                <a:gd name="T3" fmla="*/ 386 h 522"/>
                <a:gd name="T4" fmla="*/ 363 w 862"/>
                <a:gd name="T5" fmla="*/ 23 h 522"/>
                <a:gd name="T6" fmla="*/ 635 w 862"/>
                <a:gd name="T7" fmla="*/ 250 h 522"/>
                <a:gd name="T8" fmla="*/ 862 w 862"/>
                <a:gd name="T9" fmla="*/ 25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2" h="522">
                  <a:moveTo>
                    <a:pt x="0" y="522"/>
                  </a:moveTo>
                  <a:cubicBezTo>
                    <a:pt x="83" y="495"/>
                    <a:pt x="167" y="469"/>
                    <a:pt x="227" y="386"/>
                  </a:cubicBezTo>
                  <a:cubicBezTo>
                    <a:pt x="287" y="303"/>
                    <a:pt x="295" y="46"/>
                    <a:pt x="363" y="23"/>
                  </a:cubicBezTo>
                  <a:cubicBezTo>
                    <a:pt x="431" y="0"/>
                    <a:pt x="552" y="212"/>
                    <a:pt x="635" y="250"/>
                  </a:cubicBezTo>
                  <a:cubicBezTo>
                    <a:pt x="718" y="288"/>
                    <a:pt x="790" y="269"/>
                    <a:pt x="862" y="250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47" name="Line 27">
              <a:extLst>
                <a:ext uri="{FF2B5EF4-FFF2-40B4-BE49-F238E27FC236}">
                  <a16:creationId xmlns:a16="http://schemas.microsoft.com/office/drawing/2014/main" id="{21719A23-5D25-43FD-BCDC-14DD7EB4860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37" y="2568"/>
              <a:ext cx="0" cy="36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148" name="Group 28">
            <a:extLst>
              <a:ext uri="{FF2B5EF4-FFF2-40B4-BE49-F238E27FC236}">
                <a16:creationId xmlns:a16="http://schemas.microsoft.com/office/drawing/2014/main" id="{1EE267AE-BDAB-436E-BA98-0C11EB9135FC}"/>
              </a:ext>
            </a:extLst>
          </p:cNvPr>
          <p:cNvGrpSpPr>
            <a:grpSpLocks/>
          </p:cNvGrpSpPr>
          <p:nvPr/>
        </p:nvGrpSpPr>
        <p:grpSpPr bwMode="auto">
          <a:xfrm>
            <a:off x="7535864" y="4221163"/>
            <a:ext cx="1368425" cy="723900"/>
            <a:chOff x="1464" y="2520"/>
            <a:chExt cx="862" cy="456"/>
          </a:xfrm>
        </p:grpSpPr>
        <p:sp>
          <p:nvSpPr>
            <p:cNvPr id="5149" name="Freeform 29">
              <a:extLst>
                <a:ext uri="{FF2B5EF4-FFF2-40B4-BE49-F238E27FC236}">
                  <a16:creationId xmlns:a16="http://schemas.microsoft.com/office/drawing/2014/main" id="{E4DA803A-CFA5-40CC-BF21-B82BB81F18C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4" y="2520"/>
              <a:ext cx="862" cy="456"/>
            </a:xfrm>
            <a:custGeom>
              <a:avLst/>
              <a:gdLst>
                <a:gd name="T0" fmla="*/ 0 w 862"/>
                <a:gd name="T1" fmla="*/ 522 h 522"/>
                <a:gd name="T2" fmla="*/ 227 w 862"/>
                <a:gd name="T3" fmla="*/ 386 h 522"/>
                <a:gd name="T4" fmla="*/ 363 w 862"/>
                <a:gd name="T5" fmla="*/ 23 h 522"/>
                <a:gd name="T6" fmla="*/ 635 w 862"/>
                <a:gd name="T7" fmla="*/ 250 h 522"/>
                <a:gd name="T8" fmla="*/ 862 w 862"/>
                <a:gd name="T9" fmla="*/ 25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2" h="522">
                  <a:moveTo>
                    <a:pt x="0" y="522"/>
                  </a:moveTo>
                  <a:cubicBezTo>
                    <a:pt x="83" y="495"/>
                    <a:pt x="167" y="469"/>
                    <a:pt x="227" y="386"/>
                  </a:cubicBezTo>
                  <a:cubicBezTo>
                    <a:pt x="287" y="303"/>
                    <a:pt x="295" y="46"/>
                    <a:pt x="363" y="23"/>
                  </a:cubicBezTo>
                  <a:cubicBezTo>
                    <a:pt x="431" y="0"/>
                    <a:pt x="552" y="212"/>
                    <a:pt x="635" y="250"/>
                  </a:cubicBezTo>
                  <a:cubicBezTo>
                    <a:pt x="718" y="288"/>
                    <a:pt x="790" y="269"/>
                    <a:pt x="862" y="250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50" name="Line 30">
              <a:extLst>
                <a:ext uri="{FF2B5EF4-FFF2-40B4-BE49-F238E27FC236}">
                  <a16:creationId xmlns:a16="http://schemas.microsoft.com/office/drawing/2014/main" id="{0350B409-3706-4B17-A54A-9B5F020020E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37" y="2568"/>
              <a:ext cx="0" cy="36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154" name="Group 34">
            <a:extLst>
              <a:ext uri="{FF2B5EF4-FFF2-40B4-BE49-F238E27FC236}">
                <a16:creationId xmlns:a16="http://schemas.microsoft.com/office/drawing/2014/main" id="{0167056F-B6DB-4D72-9081-45C6E29C4B88}"/>
              </a:ext>
            </a:extLst>
          </p:cNvPr>
          <p:cNvGrpSpPr>
            <a:grpSpLocks/>
          </p:cNvGrpSpPr>
          <p:nvPr/>
        </p:nvGrpSpPr>
        <p:grpSpPr bwMode="auto">
          <a:xfrm>
            <a:off x="1703388" y="2151064"/>
            <a:ext cx="7777162" cy="4235449"/>
            <a:chOff x="113" y="1355"/>
            <a:chExt cx="4899" cy="2668"/>
          </a:xfrm>
        </p:grpSpPr>
        <p:grpSp>
          <p:nvGrpSpPr>
            <p:cNvPr id="5140" name="Group 20">
              <a:extLst>
                <a:ext uri="{FF2B5EF4-FFF2-40B4-BE49-F238E27FC236}">
                  <a16:creationId xmlns:a16="http://schemas.microsoft.com/office/drawing/2014/main" id="{FDDCB294-55B7-42D7-896F-6876A9B6A25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1" y="1434"/>
              <a:ext cx="4491" cy="2404"/>
              <a:chOff x="521" y="1434"/>
              <a:chExt cx="4491" cy="2404"/>
            </a:xfrm>
          </p:grpSpPr>
          <p:sp>
            <p:nvSpPr>
              <p:cNvPr id="5129" name="Line 9">
                <a:extLst>
                  <a:ext uri="{FF2B5EF4-FFF2-40B4-BE49-F238E27FC236}">
                    <a16:creationId xmlns:a16="http://schemas.microsoft.com/office/drawing/2014/main" id="{B29788A8-1980-4267-B615-927A453D70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1" y="1434"/>
                <a:ext cx="0" cy="163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30" name="Line 10">
                <a:extLst>
                  <a:ext uri="{FF2B5EF4-FFF2-40B4-BE49-F238E27FC236}">
                    <a16:creationId xmlns:a16="http://schemas.microsoft.com/office/drawing/2014/main" id="{8C867705-B26F-4873-B380-5297262009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1" y="3067"/>
                <a:ext cx="3584" cy="77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31" name="Line 11">
                <a:extLst>
                  <a:ext uri="{FF2B5EF4-FFF2-40B4-BE49-F238E27FC236}">
                    <a16:creationId xmlns:a16="http://schemas.microsoft.com/office/drawing/2014/main" id="{D096F0D9-B7D0-4007-A7B0-293D3B3C25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21" y="2115"/>
                <a:ext cx="3312" cy="95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32" name="Line 12">
                <a:extLst>
                  <a:ext uri="{FF2B5EF4-FFF2-40B4-BE49-F238E27FC236}">
                    <a16:creationId xmlns:a16="http://schemas.microsoft.com/office/drawing/2014/main" id="{79963634-A42D-4054-8FAC-EFA6B08116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20" y="2795"/>
                <a:ext cx="1270" cy="3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33" name="Line 13">
                <a:extLst>
                  <a:ext uri="{FF2B5EF4-FFF2-40B4-BE49-F238E27FC236}">
                    <a16:creationId xmlns:a16="http://schemas.microsoft.com/office/drawing/2014/main" id="{51E8F2A1-E816-47CB-B1E7-3279409EE5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41" y="2750"/>
                <a:ext cx="1992" cy="57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34" name="Line 14">
                <a:extLst>
                  <a:ext uri="{FF2B5EF4-FFF2-40B4-BE49-F238E27FC236}">
                    <a16:creationId xmlns:a16="http://schemas.microsoft.com/office/drawing/2014/main" id="{E468D97C-BFBD-4E70-A45F-71235F7DE6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608" y="2840"/>
                <a:ext cx="2404" cy="68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35" name="Line 15">
                <a:extLst>
                  <a:ext uri="{FF2B5EF4-FFF2-40B4-BE49-F238E27FC236}">
                    <a16:creationId xmlns:a16="http://schemas.microsoft.com/office/drawing/2014/main" id="{C9DDF9D7-2990-4DE3-96B0-42D8FF76F5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56" y="2886"/>
                <a:ext cx="3811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5151" name="Text Box 31">
              <a:extLst>
                <a:ext uri="{FF2B5EF4-FFF2-40B4-BE49-F238E27FC236}">
                  <a16:creationId xmlns:a16="http://schemas.microsoft.com/office/drawing/2014/main" id="{C25105F1-83A4-4C6E-B5D4-524E3E5675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05" y="3732"/>
              <a:ext cx="223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ru-RU" sz="2400" b="1"/>
                <a:t>X</a:t>
              </a:r>
            </a:p>
          </p:txBody>
        </p:sp>
        <p:sp>
          <p:nvSpPr>
            <p:cNvPr id="5152" name="Text Box 32">
              <a:extLst>
                <a:ext uri="{FF2B5EF4-FFF2-40B4-BE49-F238E27FC236}">
                  <a16:creationId xmlns:a16="http://schemas.microsoft.com/office/drawing/2014/main" id="{3BF4A0D5-6FB7-44E0-9F0D-DB397A529C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78" y="1933"/>
              <a:ext cx="217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ru-RU" sz="2400" b="1"/>
                <a:t>Y</a:t>
              </a:r>
            </a:p>
          </p:txBody>
        </p:sp>
        <p:sp>
          <p:nvSpPr>
            <p:cNvPr id="5153" name="Text Box 33">
              <a:extLst>
                <a:ext uri="{FF2B5EF4-FFF2-40B4-BE49-F238E27FC236}">
                  <a16:creationId xmlns:a16="http://schemas.microsoft.com/office/drawing/2014/main" id="{F1C12E9A-3DB3-4650-B9C1-60D7EC4A6D5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" y="1355"/>
              <a:ext cx="40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ru-RU" sz="2400" i="1"/>
                <a:t>f(u)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7913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5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5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  <p:bldP spid="51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>
            <a:extLst>
              <a:ext uri="{FF2B5EF4-FFF2-40B4-BE49-F238E27FC236}">
                <a16:creationId xmlns:a16="http://schemas.microsoft.com/office/drawing/2014/main" id="{8C753F09-8EA0-433C-B99F-CA825AF6770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92313" y="260351"/>
            <a:ext cx="8229600" cy="633413"/>
          </a:xfrm>
          <a:noFill/>
          <a:ln/>
        </p:spPr>
        <p:txBody>
          <a:bodyPr>
            <a:normAutofit fontScale="90000"/>
          </a:bodyPr>
          <a:lstStyle/>
          <a:p>
            <a:r>
              <a:rPr lang="en-GB" altLang="ru-RU" sz="4000"/>
              <a:t>Assumptions</a:t>
            </a:r>
          </a:p>
        </p:txBody>
      </p:sp>
      <p:grpSp>
        <p:nvGrpSpPr>
          <p:cNvPr id="6149" name="Group 5">
            <a:extLst>
              <a:ext uri="{FF2B5EF4-FFF2-40B4-BE49-F238E27FC236}">
                <a16:creationId xmlns:a16="http://schemas.microsoft.com/office/drawing/2014/main" id="{0FD421B9-7E52-466F-9E62-57C9560D8C0E}"/>
              </a:ext>
            </a:extLst>
          </p:cNvPr>
          <p:cNvGrpSpPr>
            <a:grpSpLocks/>
          </p:cNvGrpSpPr>
          <p:nvPr/>
        </p:nvGrpSpPr>
        <p:grpSpPr bwMode="auto">
          <a:xfrm>
            <a:off x="2135188" y="998539"/>
            <a:ext cx="7777162" cy="4235449"/>
            <a:chOff x="113" y="1355"/>
            <a:chExt cx="4899" cy="2668"/>
          </a:xfrm>
        </p:grpSpPr>
        <p:grpSp>
          <p:nvGrpSpPr>
            <p:cNvPr id="6150" name="Group 6">
              <a:extLst>
                <a:ext uri="{FF2B5EF4-FFF2-40B4-BE49-F238E27FC236}">
                  <a16:creationId xmlns:a16="http://schemas.microsoft.com/office/drawing/2014/main" id="{71592129-A1E8-4867-9315-C0A5C0015A1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1" y="1434"/>
              <a:ext cx="4491" cy="2404"/>
              <a:chOff x="521" y="1434"/>
              <a:chExt cx="4491" cy="2404"/>
            </a:xfrm>
          </p:grpSpPr>
          <p:sp>
            <p:nvSpPr>
              <p:cNvPr id="6151" name="Line 7">
                <a:extLst>
                  <a:ext uri="{FF2B5EF4-FFF2-40B4-BE49-F238E27FC236}">
                    <a16:creationId xmlns:a16="http://schemas.microsoft.com/office/drawing/2014/main" id="{F3288D78-8DBA-49CD-B974-CD3C614B7F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1" y="1434"/>
                <a:ext cx="0" cy="163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52" name="Line 8">
                <a:extLst>
                  <a:ext uri="{FF2B5EF4-FFF2-40B4-BE49-F238E27FC236}">
                    <a16:creationId xmlns:a16="http://schemas.microsoft.com/office/drawing/2014/main" id="{2C33F155-A350-4C52-ABB3-818A6C7DC6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1" y="3067"/>
                <a:ext cx="3584" cy="77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53" name="Line 9">
                <a:extLst>
                  <a:ext uri="{FF2B5EF4-FFF2-40B4-BE49-F238E27FC236}">
                    <a16:creationId xmlns:a16="http://schemas.microsoft.com/office/drawing/2014/main" id="{9FFAEF51-14D1-4A3B-A843-9C69D362DB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21" y="2115"/>
                <a:ext cx="3312" cy="95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54" name="Line 10">
                <a:extLst>
                  <a:ext uri="{FF2B5EF4-FFF2-40B4-BE49-F238E27FC236}">
                    <a16:creationId xmlns:a16="http://schemas.microsoft.com/office/drawing/2014/main" id="{00AD4A3F-4423-46A6-98E0-C882E17E24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20" y="2795"/>
                <a:ext cx="1270" cy="3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55" name="Line 11">
                <a:extLst>
                  <a:ext uri="{FF2B5EF4-FFF2-40B4-BE49-F238E27FC236}">
                    <a16:creationId xmlns:a16="http://schemas.microsoft.com/office/drawing/2014/main" id="{1677ABE2-1FE5-4DAB-8768-1222D4D8D9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41" y="2750"/>
                <a:ext cx="1992" cy="57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56" name="Line 12">
                <a:extLst>
                  <a:ext uri="{FF2B5EF4-FFF2-40B4-BE49-F238E27FC236}">
                    <a16:creationId xmlns:a16="http://schemas.microsoft.com/office/drawing/2014/main" id="{A82FFB8E-00D1-4C73-B6FD-D21CC7524C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608" y="2840"/>
                <a:ext cx="2404" cy="68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57" name="Line 13">
                <a:extLst>
                  <a:ext uri="{FF2B5EF4-FFF2-40B4-BE49-F238E27FC236}">
                    <a16:creationId xmlns:a16="http://schemas.microsoft.com/office/drawing/2014/main" id="{0318616A-D50A-43C9-9A4B-85405A24BB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56" y="2886"/>
                <a:ext cx="3811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6158" name="Text Box 14">
              <a:extLst>
                <a:ext uri="{FF2B5EF4-FFF2-40B4-BE49-F238E27FC236}">
                  <a16:creationId xmlns:a16="http://schemas.microsoft.com/office/drawing/2014/main" id="{7E0F5047-5CB0-468E-A31F-924F3A8FA9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05" y="3732"/>
              <a:ext cx="223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ru-RU" sz="2400" b="1"/>
                <a:t>X</a:t>
              </a:r>
            </a:p>
          </p:txBody>
        </p:sp>
        <p:sp>
          <p:nvSpPr>
            <p:cNvPr id="6159" name="Text Box 15">
              <a:extLst>
                <a:ext uri="{FF2B5EF4-FFF2-40B4-BE49-F238E27FC236}">
                  <a16:creationId xmlns:a16="http://schemas.microsoft.com/office/drawing/2014/main" id="{FE8DEAD0-8261-42CA-816F-F78DD2A673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78" y="1933"/>
              <a:ext cx="217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ru-RU" sz="2400" b="1"/>
                <a:t>Y</a:t>
              </a:r>
            </a:p>
          </p:txBody>
        </p:sp>
        <p:sp>
          <p:nvSpPr>
            <p:cNvPr id="6160" name="Text Box 16">
              <a:extLst>
                <a:ext uri="{FF2B5EF4-FFF2-40B4-BE49-F238E27FC236}">
                  <a16:creationId xmlns:a16="http://schemas.microsoft.com/office/drawing/2014/main" id="{CDF86232-8000-49B3-95FB-9C86F128B4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" y="1355"/>
              <a:ext cx="40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ru-RU" sz="2400" i="1"/>
                <a:t>f(u)</a:t>
              </a:r>
            </a:p>
          </p:txBody>
        </p:sp>
      </p:grpSp>
      <p:grpSp>
        <p:nvGrpSpPr>
          <p:cNvPr id="6161" name="Group 17">
            <a:extLst>
              <a:ext uri="{FF2B5EF4-FFF2-40B4-BE49-F238E27FC236}">
                <a16:creationId xmlns:a16="http://schemas.microsoft.com/office/drawing/2014/main" id="{71B2E47A-E870-45BF-864D-8FD11F788123}"/>
              </a:ext>
            </a:extLst>
          </p:cNvPr>
          <p:cNvGrpSpPr>
            <a:grpSpLocks/>
          </p:cNvGrpSpPr>
          <p:nvPr/>
        </p:nvGrpSpPr>
        <p:grpSpPr bwMode="auto">
          <a:xfrm>
            <a:off x="4222751" y="2849563"/>
            <a:ext cx="1368425" cy="723900"/>
            <a:chOff x="1464" y="2520"/>
            <a:chExt cx="862" cy="456"/>
          </a:xfrm>
        </p:grpSpPr>
        <p:sp>
          <p:nvSpPr>
            <p:cNvPr id="6162" name="Freeform 18">
              <a:extLst>
                <a:ext uri="{FF2B5EF4-FFF2-40B4-BE49-F238E27FC236}">
                  <a16:creationId xmlns:a16="http://schemas.microsoft.com/office/drawing/2014/main" id="{764C6029-4976-447F-BD7C-9FA7C0A866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4" y="2520"/>
              <a:ext cx="862" cy="456"/>
            </a:xfrm>
            <a:custGeom>
              <a:avLst/>
              <a:gdLst>
                <a:gd name="T0" fmla="*/ 0 w 862"/>
                <a:gd name="T1" fmla="*/ 522 h 522"/>
                <a:gd name="T2" fmla="*/ 227 w 862"/>
                <a:gd name="T3" fmla="*/ 386 h 522"/>
                <a:gd name="T4" fmla="*/ 363 w 862"/>
                <a:gd name="T5" fmla="*/ 23 h 522"/>
                <a:gd name="T6" fmla="*/ 635 w 862"/>
                <a:gd name="T7" fmla="*/ 250 h 522"/>
                <a:gd name="T8" fmla="*/ 862 w 862"/>
                <a:gd name="T9" fmla="*/ 25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2" h="522">
                  <a:moveTo>
                    <a:pt x="0" y="522"/>
                  </a:moveTo>
                  <a:cubicBezTo>
                    <a:pt x="83" y="495"/>
                    <a:pt x="167" y="469"/>
                    <a:pt x="227" y="386"/>
                  </a:cubicBezTo>
                  <a:cubicBezTo>
                    <a:pt x="287" y="303"/>
                    <a:pt x="295" y="46"/>
                    <a:pt x="363" y="23"/>
                  </a:cubicBezTo>
                  <a:cubicBezTo>
                    <a:pt x="431" y="0"/>
                    <a:pt x="552" y="212"/>
                    <a:pt x="635" y="250"/>
                  </a:cubicBezTo>
                  <a:cubicBezTo>
                    <a:pt x="718" y="288"/>
                    <a:pt x="790" y="269"/>
                    <a:pt x="862" y="250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63" name="Line 19">
              <a:extLst>
                <a:ext uri="{FF2B5EF4-FFF2-40B4-BE49-F238E27FC236}">
                  <a16:creationId xmlns:a16="http://schemas.microsoft.com/office/drawing/2014/main" id="{4D909920-4FC3-456B-83FF-14A1DFAE3D4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37" y="2568"/>
              <a:ext cx="0" cy="36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174" name="Group 30">
            <a:extLst>
              <a:ext uri="{FF2B5EF4-FFF2-40B4-BE49-F238E27FC236}">
                <a16:creationId xmlns:a16="http://schemas.microsoft.com/office/drawing/2014/main" id="{7F30E07D-00CA-4F60-B1BE-2ECCAE1B006A}"/>
              </a:ext>
            </a:extLst>
          </p:cNvPr>
          <p:cNvGrpSpPr>
            <a:grpSpLocks/>
          </p:cNvGrpSpPr>
          <p:nvPr/>
        </p:nvGrpSpPr>
        <p:grpSpPr bwMode="auto">
          <a:xfrm>
            <a:off x="5792788" y="2349500"/>
            <a:ext cx="2247900" cy="1511300"/>
            <a:chOff x="2290" y="1570"/>
            <a:chExt cx="1416" cy="952"/>
          </a:xfrm>
        </p:grpSpPr>
        <p:grpSp>
          <p:nvGrpSpPr>
            <p:cNvPr id="6172" name="Group 28">
              <a:extLst>
                <a:ext uri="{FF2B5EF4-FFF2-40B4-BE49-F238E27FC236}">
                  <a16:creationId xmlns:a16="http://schemas.microsoft.com/office/drawing/2014/main" id="{BF259CCD-80FD-473B-8A82-FDFA8EE3A09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90" y="1570"/>
              <a:ext cx="1416" cy="952"/>
              <a:chOff x="2290" y="1570"/>
              <a:chExt cx="1416" cy="952"/>
            </a:xfrm>
          </p:grpSpPr>
          <p:sp>
            <p:nvSpPr>
              <p:cNvPr id="6170" name="Freeform 26">
                <a:extLst>
                  <a:ext uri="{FF2B5EF4-FFF2-40B4-BE49-F238E27FC236}">
                    <a16:creationId xmlns:a16="http://schemas.microsoft.com/office/drawing/2014/main" id="{7A113269-EA85-4E16-85F9-310F12DD66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0" y="1570"/>
                <a:ext cx="545" cy="952"/>
              </a:xfrm>
              <a:custGeom>
                <a:avLst/>
                <a:gdLst>
                  <a:gd name="T0" fmla="*/ 0 w 635"/>
                  <a:gd name="T1" fmla="*/ 1315 h 1315"/>
                  <a:gd name="T2" fmla="*/ 317 w 635"/>
                  <a:gd name="T3" fmla="*/ 1043 h 1315"/>
                  <a:gd name="T4" fmla="*/ 544 w 635"/>
                  <a:gd name="T5" fmla="*/ 181 h 1315"/>
                  <a:gd name="T6" fmla="*/ 635 w 635"/>
                  <a:gd name="T7" fmla="*/ 0 h 1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5" h="1315">
                    <a:moveTo>
                      <a:pt x="0" y="1315"/>
                    </a:moveTo>
                    <a:cubicBezTo>
                      <a:pt x="113" y="1273"/>
                      <a:pt x="226" y="1232"/>
                      <a:pt x="317" y="1043"/>
                    </a:cubicBezTo>
                    <a:cubicBezTo>
                      <a:pt x="408" y="854"/>
                      <a:pt x="491" y="355"/>
                      <a:pt x="544" y="181"/>
                    </a:cubicBezTo>
                    <a:cubicBezTo>
                      <a:pt x="597" y="7"/>
                      <a:pt x="616" y="3"/>
                      <a:pt x="635" y="0"/>
                    </a:cubicBezTo>
                  </a:path>
                </a:pathLst>
              </a:custGeom>
              <a:noFill/>
              <a:ln w="2857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71" name="Freeform 27">
                <a:extLst>
                  <a:ext uri="{FF2B5EF4-FFF2-40B4-BE49-F238E27FC236}">
                    <a16:creationId xmlns:a16="http://schemas.microsoft.com/office/drawing/2014/main" id="{5E4CFACB-999D-4193-8C8F-E60F0D2AC2E3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2845" y="1570"/>
                <a:ext cx="861" cy="545"/>
              </a:xfrm>
              <a:custGeom>
                <a:avLst/>
                <a:gdLst>
                  <a:gd name="T0" fmla="*/ 0 w 635"/>
                  <a:gd name="T1" fmla="*/ 1315 h 1315"/>
                  <a:gd name="T2" fmla="*/ 317 w 635"/>
                  <a:gd name="T3" fmla="*/ 1043 h 1315"/>
                  <a:gd name="T4" fmla="*/ 544 w 635"/>
                  <a:gd name="T5" fmla="*/ 181 h 1315"/>
                  <a:gd name="T6" fmla="*/ 635 w 635"/>
                  <a:gd name="T7" fmla="*/ 0 h 1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5" h="1315">
                    <a:moveTo>
                      <a:pt x="0" y="1315"/>
                    </a:moveTo>
                    <a:cubicBezTo>
                      <a:pt x="113" y="1273"/>
                      <a:pt x="226" y="1232"/>
                      <a:pt x="317" y="1043"/>
                    </a:cubicBezTo>
                    <a:cubicBezTo>
                      <a:pt x="408" y="854"/>
                      <a:pt x="491" y="355"/>
                      <a:pt x="544" y="181"/>
                    </a:cubicBezTo>
                    <a:cubicBezTo>
                      <a:pt x="597" y="7"/>
                      <a:pt x="616" y="3"/>
                      <a:pt x="635" y="0"/>
                    </a:cubicBezTo>
                  </a:path>
                </a:pathLst>
              </a:custGeom>
              <a:noFill/>
              <a:ln w="2857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6173" name="Line 29">
              <a:extLst>
                <a:ext uri="{FF2B5EF4-FFF2-40B4-BE49-F238E27FC236}">
                  <a16:creationId xmlns:a16="http://schemas.microsoft.com/office/drawing/2014/main" id="{8FAA89F8-FEB9-4823-9B2A-CDCA543CA21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35" y="1570"/>
              <a:ext cx="0" cy="7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180" name="Group 36">
            <a:extLst>
              <a:ext uri="{FF2B5EF4-FFF2-40B4-BE49-F238E27FC236}">
                <a16:creationId xmlns:a16="http://schemas.microsoft.com/office/drawing/2014/main" id="{FAADE1F6-7C86-4C84-BF32-F13E05A7C448}"/>
              </a:ext>
            </a:extLst>
          </p:cNvPr>
          <p:cNvGrpSpPr>
            <a:grpSpLocks/>
          </p:cNvGrpSpPr>
          <p:nvPr/>
        </p:nvGrpSpPr>
        <p:grpSpPr bwMode="auto">
          <a:xfrm>
            <a:off x="7319964" y="3140076"/>
            <a:ext cx="2808287" cy="936625"/>
            <a:chOff x="3198" y="2069"/>
            <a:chExt cx="1769" cy="590"/>
          </a:xfrm>
        </p:grpSpPr>
        <p:grpSp>
          <p:nvGrpSpPr>
            <p:cNvPr id="6178" name="Group 34">
              <a:extLst>
                <a:ext uri="{FF2B5EF4-FFF2-40B4-BE49-F238E27FC236}">
                  <a16:creationId xmlns:a16="http://schemas.microsoft.com/office/drawing/2014/main" id="{F0DCDC9E-BF59-463D-BB4E-AA4BF7FC17C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198" y="2069"/>
              <a:ext cx="1769" cy="590"/>
              <a:chOff x="2971" y="2160"/>
              <a:chExt cx="1769" cy="590"/>
            </a:xfrm>
          </p:grpSpPr>
          <p:sp>
            <p:nvSpPr>
              <p:cNvPr id="6176" name="Freeform 32">
                <a:extLst>
                  <a:ext uri="{FF2B5EF4-FFF2-40B4-BE49-F238E27FC236}">
                    <a16:creationId xmlns:a16="http://schemas.microsoft.com/office/drawing/2014/main" id="{AFDB3C7B-C700-4D51-8BD7-71B0BD321D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1" y="2160"/>
                <a:ext cx="771" cy="590"/>
              </a:xfrm>
              <a:custGeom>
                <a:avLst/>
                <a:gdLst>
                  <a:gd name="T0" fmla="*/ 0 w 725"/>
                  <a:gd name="T1" fmla="*/ 1186 h 1186"/>
                  <a:gd name="T2" fmla="*/ 272 w 725"/>
                  <a:gd name="T3" fmla="*/ 869 h 1186"/>
                  <a:gd name="T4" fmla="*/ 589 w 725"/>
                  <a:gd name="T5" fmla="*/ 143 h 1186"/>
                  <a:gd name="T6" fmla="*/ 725 w 725"/>
                  <a:gd name="T7" fmla="*/ 7 h 1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5" h="1186">
                    <a:moveTo>
                      <a:pt x="0" y="1186"/>
                    </a:moveTo>
                    <a:cubicBezTo>
                      <a:pt x="87" y="1114"/>
                      <a:pt x="174" y="1043"/>
                      <a:pt x="272" y="869"/>
                    </a:cubicBezTo>
                    <a:cubicBezTo>
                      <a:pt x="370" y="695"/>
                      <a:pt x="514" y="286"/>
                      <a:pt x="589" y="143"/>
                    </a:cubicBezTo>
                    <a:cubicBezTo>
                      <a:pt x="664" y="0"/>
                      <a:pt x="694" y="3"/>
                      <a:pt x="725" y="7"/>
                    </a:cubicBezTo>
                  </a:path>
                </a:pathLst>
              </a:custGeom>
              <a:noFill/>
              <a:ln w="2857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77" name="Freeform 33">
                <a:extLst>
                  <a:ext uri="{FF2B5EF4-FFF2-40B4-BE49-F238E27FC236}">
                    <a16:creationId xmlns:a16="http://schemas.microsoft.com/office/drawing/2014/main" id="{B77D4AF8-1D8A-4C17-9762-B2FA17C66EA8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3742" y="2160"/>
                <a:ext cx="998" cy="136"/>
              </a:xfrm>
              <a:custGeom>
                <a:avLst/>
                <a:gdLst>
                  <a:gd name="T0" fmla="*/ 0 w 725"/>
                  <a:gd name="T1" fmla="*/ 1186 h 1186"/>
                  <a:gd name="T2" fmla="*/ 272 w 725"/>
                  <a:gd name="T3" fmla="*/ 869 h 1186"/>
                  <a:gd name="T4" fmla="*/ 589 w 725"/>
                  <a:gd name="T5" fmla="*/ 143 h 1186"/>
                  <a:gd name="T6" fmla="*/ 725 w 725"/>
                  <a:gd name="T7" fmla="*/ 7 h 1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5" h="1186">
                    <a:moveTo>
                      <a:pt x="0" y="1186"/>
                    </a:moveTo>
                    <a:cubicBezTo>
                      <a:pt x="87" y="1114"/>
                      <a:pt x="174" y="1043"/>
                      <a:pt x="272" y="869"/>
                    </a:cubicBezTo>
                    <a:cubicBezTo>
                      <a:pt x="370" y="695"/>
                      <a:pt x="514" y="286"/>
                      <a:pt x="589" y="143"/>
                    </a:cubicBezTo>
                    <a:cubicBezTo>
                      <a:pt x="664" y="0"/>
                      <a:pt x="694" y="3"/>
                      <a:pt x="725" y="7"/>
                    </a:cubicBezTo>
                  </a:path>
                </a:pathLst>
              </a:custGeom>
              <a:noFill/>
              <a:ln w="2857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6179" name="Line 35">
              <a:extLst>
                <a:ext uri="{FF2B5EF4-FFF2-40B4-BE49-F238E27FC236}">
                  <a16:creationId xmlns:a16="http://schemas.microsoft.com/office/drawing/2014/main" id="{EE86307F-80FE-43DD-A00C-8ADC2CF6D15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69" y="2069"/>
              <a:ext cx="0" cy="3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181" name="Text Box 37">
            <a:extLst>
              <a:ext uri="{FF2B5EF4-FFF2-40B4-BE49-F238E27FC236}">
                <a16:creationId xmlns:a16="http://schemas.microsoft.com/office/drawing/2014/main" id="{2D836AFF-F0A8-46B4-87C1-787A836972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9288" y="4652963"/>
            <a:ext cx="31686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GB" altLang="ru-RU" sz="2800"/>
              <a:t>Heteroscedasticity</a:t>
            </a:r>
          </a:p>
        </p:txBody>
      </p:sp>
      <p:sp>
        <p:nvSpPr>
          <p:cNvPr id="6183" name="Rectangle 39">
            <a:extLst>
              <a:ext uri="{FF2B5EF4-FFF2-40B4-BE49-F238E27FC236}">
                <a16:creationId xmlns:a16="http://schemas.microsoft.com/office/drawing/2014/main" id="{374BC74B-A92A-40BA-9623-AF139DD2FD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3030022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182" name="Object 38">
            <a:extLst>
              <a:ext uri="{FF2B5EF4-FFF2-40B4-BE49-F238E27FC236}">
                <a16:creationId xmlns:a16="http://schemas.microsoft.com/office/drawing/2014/main" id="{3BF58E32-9BF8-49B0-8F90-8CD025ABEA7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92314" y="5300664"/>
          <a:ext cx="3095625" cy="644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5" name="Equation" r:id="rId3" imgW="2057400" imgH="431800" progId="Equation.3">
                  <p:embed/>
                </p:oleObj>
              </mc:Choice>
              <mc:Fallback>
                <p:oleObj name="Equation" r:id="rId3" imgW="2057400" imgH="431800" progId="Equation.3">
                  <p:embed/>
                  <p:pic>
                    <p:nvPicPr>
                      <p:cNvPr id="6182" name="Object 38">
                        <a:extLst>
                          <a:ext uri="{FF2B5EF4-FFF2-40B4-BE49-F238E27FC236}">
                            <a16:creationId xmlns:a16="http://schemas.microsoft.com/office/drawing/2014/main" id="{3BF58E32-9BF8-49B0-8F90-8CD025ABEA7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2314" y="5300664"/>
                        <a:ext cx="3095625" cy="644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84869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6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6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6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6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618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>
            <a:extLst>
              <a:ext uri="{FF2B5EF4-FFF2-40B4-BE49-F238E27FC236}">
                <a16:creationId xmlns:a16="http://schemas.microsoft.com/office/drawing/2014/main" id="{4FB127A4-7E5F-4985-AE7E-0D5FA222DD2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9"/>
            <a:ext cx="8229600" cy="561975"/>
          </a:xfrm>
          <a:noFill/>
          <a:ln/>
        </p:spPr>
        <p:txBody>
          <a:bodyPr>
            <a:normAutofit fontScale="90000"/>
          </a:bodyPr>
          <a:lstStyle/>
          <a:p>
            <a:r>
              <a:rPr lang="en-GB" altLang="ru-RU" sz="4000"/>
              <a:t>Assumptions</a:t>
            </a:r>
          </a:p>
        </p:txBody>
      </p:sp>
      <p:sp>
        <p:nvSpPr>
          <p:cNvPr id="7173" name="Text Box 5">
            <a:extLst>
              <a:ext uri="{FF2B5EF4-FFF2-40B4-BE49-F238E27FC236}">
                <a16:creationId xmlns:a16="http://schemas.microsoft.com/office/drawing/2014/main" id="{A837B49C-4C6E-4711-8594-C33C4962CB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2314" y="908051"/>
            <a:ext cx="727233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GB" altLang="ru-RU" sz="2800"/>
              <a:t>No autocorrelation between the disturbances</a:t>
            </a:r>
          </a:p>
        </p:txBody>
      </p:sp>
      <p:sp>
        <p:nvSpPr>
          <p:cNvPr id="7175" name="Rectangle 7">
            <a:extLst>
              <a:ext uri="{FF2B5EF4-FFF2-40B4-BE49-F238E27FC236}">
                <a16:creationId xmlns:a16="http://schemas.microsoft.com/office/drawing/2014/main" id="{F8AEABE8-B08E-40D2-BE3E-0C56D4C112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3082409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7174" name="Object 6">
            <a:extLst>
              <a:ext uri="{FF2B5EF4-FFF2-40B4-BE49-F238E27FC236}">
                <a16:creationId xmlns:a16="http://schemas.microsoft.com/office/drawing/2014/main" id="{8AC77502-A951-41C2-ABB3-CEDD5450836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74825" y="1611314"/>
          <a:ext cx="8642350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1" name="Equation" r:id="rId3" imgW="7594600" imgH="431800" progId="Equation.3">
                  <p:embed/>
                </p:oleObj>
              </mc:Choice>
              <mc:Fallback>
                <p:oleObj name="Equation" r:id="rId3" imgW="7594600" imgH="431800" progId="Equation.3">
                  <p:embed/>
                  <p:pic>
                    <p:nvPicPr>
                      <p:cNvPr id="7174" name="Object 6">
                        <a:extLst>
                          <a:ext uri="{FF2B5EF4-FFF2-40B4-BE49-F238E27FC236}">
                            <a16:creationId xmlns:a16="http://schemas.microsoft.com/office/drawing/2014/main" id="{8AC77502-A951-41C2-ABB3-CEDD5450836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4825" y="1611314"/>
                        <a:ext cx="8642350" cy="5222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7" name="Rectangle 9">
            <a:extLst>
              <a:ext uri="{FF2B5EF4-FFF2-40B4-BE49-F238E27FC236}">
                <a16:creationId xmlns:a16="http://schemas.microsoft.com/office/drawing/2014/main" id="{CD33C2C5-0D83-4418-989D-62A0B163FB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3030022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7176" name="Object 8">
            <a:extLst>
              <a:ext uri="{FF2B5EF4-FFF2-40B4-BE49-F238E27FC236}">
                <a16:creationId xmlns:a16="http://schemas.microsoft.com/office/drawing/2014/main" id="{FFC8C874-402E-4CB5-B579-0DCDC796E50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562476" y="2133601"/>
          <a:ext cx="3838575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2" name="Equation" r:id="rId5" imgW="3009600" imgH="431640" progId="Equation.3">
                  <p:embed/>
                </p:oleObj>
              </mc:Choice>
              <mc:Fallback>
                <p:oleObj name="Equation" r:id="rId5" imgW="3009600" imgH="431640" progId="Equation.3">
                  <p:embed/>
                  <p:pic>
                    <p:nvPicPr>
                      <p:cNvPr id="7176" name="Object 8">
                        <a:extLst>
                          <a:ext uri="{FF2B5EF4-FFF2-40B4-BE49-F238E27FC236}">
                            <a16:creationId xmlns:a16="http://schemas.microsoft.com/office/drawing/2014/main" id="{FFC8C874-402E-4CB5-B579-0DCDC796E50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62476" y="2133601"/>
                        <a:ext cx="3838575" cy="5445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8" name="Text Box 10">
            <a:extLst>
              <a:ext uri="{FF2B5EF4-FFF2-40B4-BE49-F238E27FC236}">
                <a16:creationId xmlns:a16="http://schemas.microsoft.com/office/drawing/2014/main" id="{6C4ED6D3-CF92-4A0A-9A8F-C498C7F3D6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2314" y="3644900"/>
            <a:ext cx="685174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 altLang="ru-RU" sz="2800"/>
              <a:t>Exogeneity. Zero covariance between </a:t>
            </a:r>
            <a:r>
              <a:rPr lang="en-GB" altLang="ru-RU" sz="2800" i="1"/>
              <a:t>X</a:t>
            </a:r>
            <a:r>
              <a:rPr lang="en-GB" altLang="ru-RU" sz="2800" i="1" baseline="-25000"/>
              <a:t>i</a:t>
            </a:r>
            <a:r>
              <a:rPr lang="en-GB" altLang="ru-RU" sz="2800" i="1"/>
              <a:t> </a:t>
            </a:r>
            <a:r>
              <a:rPr lang="en-GB" altLang="ru-RU" sz="2800"/>
              <a:t>and </a:t>
            </a:r>
            <a:r>
              <a:rPr lang="en-GB" altLang="ru-RU" sz="2800" i="1"/>
              <a:t>u</a:t>
            </a:r>
            <a:r>
              <a:rPr lang="en-GB" altLang="ru-RU" sz="2800" i="1" baseline="-25000"/>
              <a:t>i</a:t>
            </a:r>
            <a:endParaRPr lang="en-GB" altLang="ru-RU" sz="2800" i="1"/>
          </a:p>
        </p:txBody>
      </p:sp>
      <p:sp>
        <p:nvSpPr>
          <p:cNvPr id="7180" name="Rectangle 12">
            <a:extLst>
              <a:ext uri="{FF2B5EF4-FFF2-40B4-BE49-F238E27FC236}">
                <a16:creationId xmlns:a16="http://schemas.microsoft.com/office/drawing/2014/main" id="{3A1096A4-B41F-4708-8D35-43CC0E69BB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3049072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7179" name="Object 11">
            <a:extLst>
              <a:ext uri="{FF2B5EF4-FFF2-40B4-BE49-F238E27FC236}">
                <a16:creationId xmlns:a16="http://schemas.microsoft.com/office/drawing/2014/main" id="{A820A175-A334-47C2-ACAD-C6293C9531C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72039" y="4437064"/>
          <a:ext cx="2714625" cy="566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3" name="Equation" r:id="rId7" imgW="1866600" imgH="393480" progId="Equation.3">
                  <p:embed/>
                </p:oleObj>
              </mc:Choice>
              <mc:Fallback>
                <p:oleObj name="Equation" r:id="rId7" imgW="1866600" imgH="393480" progId="Equation.3">
                  <p:embed/>
                  <p:pic>
                    <p:nvPicPr>
                      <p:cNvPr id="7179" name="Object 11">
                        <a:extLst>
                          <a:ext uri="{FF2B5EF4-FFF2-40B4-BE49-F238E27FC236}">
                            <a16:creationId xmlns:a16="http://schemas.microsoft.com/office/drawing/2014/main" id="{A820A175-A334-47C2-ACAD-C6293C9531C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2039" y="4437064"/>
                        <a:ext cx="2714625" cy="5667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22726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7173" grpId="0"/>
      <p:bldP spid="717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Номер слайда 5">
            <a:extLst>
              <a:ext uri="{FF2B5EF4-FFF2-40B4-BE49-F238E27FC236}">
                <a16:creationId xmlns:a16="http://schemas.microsoft.com/office/drawing/2014/main" id="{3B397F43-00C6-47AD-A2FF-D12723C57E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447372E-4DF5-470B-920B-687200C992C8}" type="slidenum">
              <a:rPr lang="en-GB" altLang="ru-RU"/>
              <a:pPr eaLnBrk="1" hangingPunct="1"/>
              <a:t>2</a:t>
            </a:fld>
            <a:endParaRPr lang="en-GB" altLang="ru-RU"/>
          </a:p>
        </p:txBody>
      </p:sp>
      <p:sp>
        <p:nvSpPr>
          <p:cNvPr id="3074" name="Rectangle 2">
            <a:extLst>
              <a:ext uri="{FF2B5EF4-FFF2-40B4-BE49-F238E27FC236}">
                <a16:creationId xmlns:a16="http://schemas.microsoft.com/office/drawing/2014/main" id="{295EDB5A-2A9B-4D34-960E-F5F46740526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8"/>
            <a:ext cx="8229600" cy="63341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GB" altLang="ru-RU" sz="4000"/>
              <a:t>Regression</a:t>
            </a: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E4FE234E-1EA3-425D-9023-2B5AAF6D152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196975"/>
            <a:ext cx="8229600" cy="492918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GB" altLang="ru-RU" b="1"/>
              <a:t>Regression analysis</a:t>
            </a:r>
            <a:r>
              <a:rPr lang="en-GB" altLang="ru-RU"/>
              <a:t> is concerned with the study of the </a:t>
            </a:r>
            <a:r>
              <a:rPr lang="en-GB" altLang="ru-RU" b="1" i="1"/>
              <a:t>dependence</a:t>
            </a:r>
            <a:r>
              <a:rPr lang="en-GB" altLang="ru-RU"/>
              <a:t> of one variable, the </a:t>
            </a:r>
            <a:r>
              <a:rPr lang="en-GB" altLang="ru-RU" b="1" i="1"/>
              <a:t>dependent variable</a:t>
            </a:r>
            <a:r>
              <a:rPr lang="en-GB" altLang="ru-RU"/>
              <a:t>, on one or more other variables, the </a:t>
            </a:r>
            <a:r>
              <a:rPr lang="en-GB" altLang="ru-RU" b="1" i="1"/>
              <a:t>explanatory variables</a:t>
            </a:r>
            <a:r>
              <a:rPr lang="en-GB" altLang="ru-RU"/>
              <a:t>, with a view of </a:t>
            </a:r>
            <a:r>
              <a:rPr lang="en-GB" altLang="ru-RU" i="1" u="sng"/>
              <a:t>estimating</a:t>
            </a:r>
            <a:r>
              <a:rPr lang="en-GB" altLang="ru-RU"/>
              <a:t> and/or </a:t>
            </a:r>
            <a:r>
              <a:rPr lang="en-GB" altLang="ru-RU" i="1" u="sng"/>
              <a:t>predicting</a:t>
            </a:r>
            <a:r>
              <a:rPr lang="en-GB" altLang="ru-RU"/>
              <a:t> the population </a:t>
            </a:r>
            <a:r>
              <a:rPr lang="en-GB" altLang="ru-RU" i="1" u="sng"/>
              <a:t>mean or average</a:t>
            </a:r>
            <a:r>
              <a:rPr lang="en-GB" altLang="ru-RU"/>
              <a:t> values of the former in terms of the </a:t>
            </a:r>
            <a:r>
              <a:rPr lang="en-GB" altLang="ru-RU" i="1" u="sng"/>
              <a:t>known</a:t>
            </a:r>
            <a:r>
              <a:rPr lang="en-GB" altLang="ru-RU"/>
              <a:t> or </a:t>
            </a:r>
            <a:r>
              <a:rPr lang="en-GB" altLang="ru-RU" i="1" u="sng"/>
              <a:t>fixed</a:t>
            </a:r>
            <a:r>
              <a:rPr lang="en-GB" altLang="ru-RU"/>
              <a:t> (in repeated sampling) values of the latter.    </a:t>
            </a:r>
          </a:p>
        </p:txBody>
      </p:sp>
    </p:spTree>
    <p:extLst>
      <p:ext uri="{BB962C8B-B14F-4D97-AF65-F5344CB8AC3E}">
        <p14:creationId xmlns:p14="http://schemas.microsoft.com/office/powerpoint/2010/main" val="2797625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25BB613E-F51B-46F4-8307-2F0E9B255F3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ru-RU" dirty="0"/>
              <a:t>Coefficient moments</a:t>
            </a:r>
            <a:endParaRPr lang="ru-RU" altLang="ru-RU" dirty="0"/>
          </a:p>
        </p:txBody>
      </p:sp>
      <p:graphicFrame>
        <p:nvGraphicFramePr>
          <p:cNvPr id="21508" name="Object 4">
            <a:extLst>
              <a:ext uri="{FF2B5EF4-FFF2-40B4-BE49-F238E27FC236}">
                <a16:creationId xmlns:a16="http://schemas.microsoft.com/office/drawing/2014/main" id="{15AB0E5B-79FD-44EF-89DA-10442C6BC54C}"/>
              </a:ext>
            </a:extLst>
          </p:cNvPr>
          <p:cNvGraphicFramePr>
            <a:graphicFrameLocks noChangeAspect="1"/>
          </p:cNvGraphicFramePr>
          <p:nvPr>
            <p:ph sz="half" idx="1"/>
          </p:nvPr>
        </p:nvGraphicFramePr>
        <p:xfrm>
          <a:off x="2208213" y="1196976"/>
          <a:ext cx="2043112" cy="223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5" name="Equation" r:id="rId3" imgW="1371600" imgH="1498320" progId="Equation.3">
                  <p:embed/>
                </p:oleObj>
              </mc:Choice>
              <mc:Fallback>
                <p:oleObj name="Equation" r:id="rId3" imgW="1371600" imgH="1498320" progId="Equation.3">
                  <p:embed/>
                  <p:pic>
                    <p:nvPicPr>
                      <p:cNvPr id="21508" name="Object 4">
                        <a:extLst>
                          <a:ext uri="{FF2B5EF4-FFF2-40B4-BE49-F238E27FC236}">
                            <a16:creationId xmlns:a16="http://schemas.microsoft.com/office/drawing/2014/main" id="{15AB0E5B-79FD-44EF-89DA-10442C6BC54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8213" y="1196976"/>
                        <a:ext cx="2043112" cy="2232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1" name="Object 7">
            <a:extLst>
              <a:ext uri="{FF2B5EF4-FFF2-40B4-BE49-F238E27FC236}">
                <a16:creationId xmlns:a16="http://schemas.microsoft.com/office/drawing/2014/main" id="{3C4EF876-51C4-423A-8101-D16079B74FDA}"/>
              </a:ext>
            </a:extLst>
          </p:cNvPr>
          <p:cNvGraphicFramePr>
            <a:graphicFrameLocks noChangeAspect="1"/>
          </p:cNvGraphicFramePr>
          <p:nvPr>
            <p:ph sz="quarter" idx="2"/>
          </p:nvPr>
        </p:nvGraphicFramePr>
        <p:xfrm>
          <a:off x="7319964" y="2636838"/>
          <a:ext cx="1544637" cy="88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6" name="Equation" r:id="rId5" imgW="799920" imgH="457200" progId="Equation.3">
                  <p:embed/>
                </p:oleObj>
              </mc:Choice>
              <mc:Fallback>
                <p:oleObj name="Equation" r:id="rId5" imgW="799920" imgH="457200" progId="Equation.3">
                  <p:embed/>
                  <p:pic>
                    <p:nvPicPr>
                      <p:cNvPr id="21511" name="Object 7">
                        <a:extLst>
                          <a:ext uri="{FF2B5EF4-FFF2-40B4-BE49-F238E27FC236}">
                            <a16:creationId xmlns:a16="http://schemas.microsoft.com/office/drawing/2014/main" id="{3C4EF876-51C4-423A-8101-D16079B74FD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19964" y="2636838"/>
                        <a:ext cx="1544637" cy="882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0" name="Text Box 6">
            <a:extLst>
              <a:ext uri="{FF2B5EF4-FFF2-40B4-BE49-F238E27FC236}">
                <a16:creationId xmlns:a16="http://schemas.microsoft.com/office/drawing/2014/main" id="{F35DEC8A-6C24-48D5-941A-5CA1343255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9875" y="2708275"/>
            <a:ext cx="269471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ru-RU"/>
              <a:t>Additionally we know that </a:t>
            </a:r>
            <a:endParaRPr lang="ru-RU" altLang="ru-RU"/>
          </a:p>
        </p:txBody>
      </p:sp>
      <p:sp>
        <p:nvSpPr>
          <p:cNvPr id="21513" name="Text Box 9">
            <a:extLst>
              <a:ext uri="{FF2B5EF4-FFF2-40B4-BE49-F238E27FC236}">
                <a16:creationId xmlns:a16="http://schemas.microsoft.com/office/drawing/2014/main" id="{5B68AA67-71BB-487D-AB12-E370E1E5E0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4826" y="476250"/>
            <a:ext cx="113633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ru-RU" dirty="0"/>
              <a:t>Estimator </a:t>
            </a:r>
            <a:endParaRPr lang="ru-RU" altLang="ru-RU" dirty="0"/>
          </a:p>
        </p:txBody>
      </p:sp>
      <p:sp>
        <p:nvSpPr>
          <p:cNvPr id="21514" name="Line 10">
            <a:extLst>
              <a:ext uri="{FF2B5EF4-FFF2-40B4-BE49-F238E27FC236}">
                <a16:creationId xmlns:a16="http://schemas.microsoft.com/office/drawing/2014/main" id="{5316DA03-9FED-4835-AB68-DD1275E81CC7}"/>
              </a:ext>
            </a:extLst>
          </p:cNvPr>
          <p:cNvSpPr>
            <a:spLocks noChangeShapeType="1"/>
          </p:cNvSpPr>
          <p:nvPr/>
        </p:nvSpPr>
        <p:spPr bwMode="auto">
          <a:xfrm>
            <a:off x="2063750" y="908050"/>
            <a:ext cx="215900" cy="7191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1515" name="Text Box 11">
            <a:extLst>
              <a:ext uri="{FF2B5EF4-FFF2-40B4-BE49-F238E27FC236}">
                <a16:creationId xmlns:a16="http://schemas.microsoft.com/office/drawing/2014/main" id="{62D4845C-2C94-4EC3-BDA2-4F8D18C4C6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32713" y="1720850"/>
            <a:ext cx="120731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ru-RU"/>
              <a:t>True value </a:t>
            </a:r>
            <a:endParaRPr lang="ru-RU" altLang="ru-RU"/>
          </a:p>
        </p:txBody>
      </p:sp>
      <p:sp>
        <p:nvSpPr>
          <p:cNvPr id="21516" name="Line 12">
            <a:extLst>
              <a:ext uri="{FF2B5EF4-FFF2-40B4-BE49-F238E27FC236}">
                <a16:creationId xmlns:a16="http://schemas.microsoft.com/office/drawing/2014/main" id="{26BE0484-79BC-4715-BCAE-743F993469F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967663" y="2205038"/>
            <a:ext cx="215900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21520" name="Object 16">
            <a:extLst>
              <a:ext uri="{FF2B5EF4-FFF2-40B4-BE49-F238E27FC236}">
                <a16:creationId xmlns:a16="http://schemas.microsoft.com/office/drawing/2014/main" id="{EEF53CF0-B8ED-4812-8CEF-5BC70922FF67}"/>
              </a:ext>
            </a:extLst>
          </p:cNvPr>
          <p:cNvGraphicFramePr>
            <a:graphicFrameLocks noChangeAspect="1"/>
          </p:cNvGraphicFramePr>
          <p:nvPr>
            <p:ph sz="quarter" idx="3"/>
          </p:nvPr>
        </p:nvGraphicFramePr>
        <p:xfrm>
          <a:off x="2495550" y="3573464"/>
          <a:ext cx="5238750" cy="2592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7" name="Equation" r:id="rId7" imgW="3238200" imgH="1777680" progId="Equation.3">
                  <p:embed/>
                </p:oleObj>
              </mc:Choice>
              <mc:Fallback>
                <p:oleObj name="Equation" r:id="rId7" imgW="3238200" imgH="1777680" progId="Equation.3">
                  <p:embed/>
                  <p:pic>
                    <p:nvPicPr>
                      <p:cNvPr id="21520" name="Object 16">
                        <a:extLst>
                          <a:ext uri="{FF2B5EF4-FFF2-40B4-BE49-F238E27FC236}">
                            <a16:creationId xmlns:a16="http://schemas.microsoft.com/office/drawing/2014/main" id="{EEF53CF0-B8ED-4812-8CEF-5BC70922FF6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5550" y="3573464"/>
                        <a:ext cx="5238750" cy="2592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352855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756C6C56-AE40-4E66-928A-0F720FD006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/>
              <a:t>Coefficient moments</a:t>
            </a:r>
            <a:endParaRPr lang="ru-RU" altLang="ru-RU"/>
          </a:p>
        </p:txBody>
      </p:sp>
      <p:graphicFrame>
        <p:nvGraphicFramePr>
          <p:cNvPr id="25610" name="Object 10">
            <a:extLst>
              <a:ext uri="{FF2B5EF4-FFF2-40B4-BE49-F238E27FC236}">
                <a16:creationId xmlns:a16="http://schemas.microsoft.com/office/drawing/2014/main" id="{69CB65C0-B6CD-4F2D-8F80-7A47C8B4FE31}"/>
              </a:ext>
            </a:extLst>
          </p:cNvPr>
          <p:cNvGraphicFramePr>
            <a:graphicFrameLocks noChangeAspect="1"/>
          </p:cNvGraphicFramePr>
          <p:nvPr>
            <p:ph sz="quarter" idx="3"/>
          </p:nvPr>
        </p:nvGraphicFramePr>
        <p:xfrm>
          <a:off x="2365376" y="1341439"/>
          <a:ext cx="3370263" cy="2141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7" name="Equation" r:id="rId3" imgW="1638000" imgH="888840" progId="Equation.3">
                  <p:embed/>
                </p:oleObj>
              </mc:Choice>
              <mc:Fallback>
                <p:oleObj name="Equation" r:id="rId3" imgW="1638000" imgH="888840" progId="Equation.3">
                  <p:embed/>
                  <p:pic>
                    <p:nvPicPr>
                      <p:cNvPr id="25610" name="Object 10">
                        <a:extLst>
                          <a:ext uri="{FF2B5EF4-FFF2-40B4-BE49-F238E27FC236}">
                            <a16:creationId xmlns:a16="http://schemas.microsoft.com/office/drawing/2014/main" id="{69CB65C0-B6CD-4F2D-8F80-7A47C8B4FE3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5376" y="1341439"/>
                        <a:ext cx="3370263" cy="21415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13" name="Text Box 13">
            <a:extLst>
              <a:ext uri="{FF2B5EF4-FFF2-40B4-BE49-F238E27FC236}">
                <a16:creationId xmlns:a16="http://schemas.microsoft.com/office/drawing/2014/main" id="{B9CA5A49-F8B8-492D-82E6-28E0F13707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67300" y="2584451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 altLang="ru-RU"/>
          </a:p>
        </p:txBody>
      </p:sp>
      <p:sp>
        <p:nvSpPr>
          <p:cNvPr id="25614" name="Text Box 14">
            <a:extLst>
              <a:ext uri="{FF2B5EF4-FFF2-40B4-BE49-F238E27FC236}">
                <a16:creationId xmlns:a16="http://schemas.microsoft.com/office/drawing/2014/main" id="{AA40223A-B765-4863-BD1C-CF365D5908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6500" y="2781300"/>
            <a:ext cx="51831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ru-RU" b="1">
                <a:latin typeface="Times New Roman" panose="02020603050405020304" pitchFamily="18" charset="0"/>
              </a:rPr>
              <a:t>According to our “Exogenity” assumption. (Error term is independent from X variable.  </a:t>
            </a:r>
            <a:endParaRPr lang="ru-RU" altLang="ru-RU" b="1">
              <a:latin typeface="Times New Roman" panose="02020603050405020304" pitchFamily="18" charset="0"/>
            </a:endParaRPr>
          </a:p>
        </p:txBody>
      </p:sp>
      <p:sp>
        <p:nvSpPr>
          <p:cNvPr id="25615" name="Text Box 15">
            <a:extLst>
              <a:ext uri="{FF2B5EF4-FFF2-40B4-BE49-F238E27FC236}">
                <a16:creationId xmlns:a16="http://schemas.microsoft.com/office/drawing/2014/main" id="{BC726C96-76AC-4C07-A446-61B75867DD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1450" y="3789363"/>
            <a:ext cx="51831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ru-RU" b="1">
                <a:latin typeface="Times New Roman" panose="02020603050405020304" pitchFamily="18" charset="0"/>
              </a:rPr>
              <a:t>Thus, OLS estimator is unbiased estimator.</a:t>
            </a:r>
            <a:endParaRPr lang="ru-RU" altLang="ru-RU" b="1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16704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00645A02-DE02-4C52-9448-BC299AA923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/>
              <a:t>Coefficient moments</a:t>
            </a:r>
            <a:endParaRPr lang="ru-RU" altLang="ru-RU"/>
          </a:p>
        </p:txBody>
      </p:sp>
      <p:graphicFrame>
        <p:nvGraphicFramePr>
          <p:cNvPr id="29699" name="Object 3">
            <a:extLst>
              <a:ext uri="{FF2B5EF4-FFF2-40B4-BE49-F238E27FC236}">
                <a16:creationId xmlns:a16="http://schemas.microsoft.com/office/drawing/2014/main" id="{2ACB17AB-FE06-4798-AE48-DE2D2C760B09}"/>
              </a:ext>
            </a:extLst>
          </p:cNvPr>
          <p:cNvGraphicFramePr>
            <a:graphicFrameLocks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477159840"/>
              </p:ext>
            </p:extLst>
          </p:nvPr>
        </p:nvGraphicFramePr>
        <p:xfrm>
          <a:off x="1507160" y="1628775"/>
          <a:ext cx="4824413" cy="360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1" name="Equation" r:id="rId3" imgW="3047760" imgH="1879560" progId="Equation.3">
                  <p:embed/>
                </p:oleObj>
              </mc:Choice>
              <mc:Fallback>
                <p:oleObj name="Equation" r:id="rId3" imgW="3047760" imgH="1879560" progId="Equation.3">
                  <p:embed/>
                  <p:pic>
                    <p:nvPicPr>
                      <p:cNvPr id="29699" name="Object 3">
                        <a:extLst>
                          <a:ext uri="{FF2B5EF4-FFF2-40B4-BE49-F238E27FC236}">
                            <a16:creationId xmlns:a16="http://schemas.microsoft.com/office/drawing/2014/main" id="{2ACB17AB-FE06-4798-AE48-DE2D2C760B0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7160" y="1628775"/>
                        <a:ext cx="4824413" cy="3600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00" name="Text Box 4">
            <a:extLst>
              <a:ext uri="{FF2B5EF4-FFF2-40B4-BE49-F238E27FC236}">
                <a16:creationId xmlns:a16="http://schemas.microsoft.com/office/drawing/2014/main" id="{3DF09DF5-2A07-4342-AB2B-5ED9AF8CE3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67300" y="2584451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 altLang="ru-RU"/>
          </a:p>
        </p:txBody>
      </p:sp>
      <p:sp>
        <p:nvSpPr>
          <p:cNvPr id="29701" name="Text Box 5">
            <a:extLst>
              <a:ext uri="{FF2B5EF4-FFF2-40B4-BE49-F238E27FC236}">
                <a16:creationId xmlns:a16="http://schemas.microsoft.com/office/drawing/2014/main" id="{B839E7E8-85DF-4027-B840-94F0D1F9A1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00682" y="4450660"/>
            <a:ext cx="44640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ru-RU" b="1" dirty="0">
                <a:latin typeface="Times New Roman" panose="02020603050405020304" pitchFamily="18" charset="0"/>
              </a:rPr>
              <a:t>According to Homoscedasticity and no auto-correlation assumptions.  </a:t>
            </a:r>
            <a:endParaRPr lang="ru-RU" altLang="ru-RU" b="1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58019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3CADA71E-CF4D-4670-BE72-4D51812A4F1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/>
              <a:t>Coefficient moments</a:t>
            </a:r>
            <a:endParaRPr lang="ru-RU" altLang="ru-RU"/>
          </a:p>
        </p:txBody>
      </p:sp>
      <p:sp>
        <p:nvSpPr>
          <p:cNvPr id="26628" name="Text Box 4">
            <a:extLst>
              <a:ext uri="{FF2B5EF4-FFF2-40B4-BE49-F238E27FC236}">
                <a16:creationId xmlns:a16="http://schemas.microsoft.com/office/drawing/2014/main" id="{4D0BAB44-7367-4EC2-A9B5-5670C95449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67300" y="2584451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 altLang="ru-RU"/>
          </a:p>
        </p:txBody>
      </p:sp>
      <p:sp>
        <p:nvSpPr>
          <p:cNvPr id="26629" name="Text Box 5">
            <a:extLst>
              <a:ext uri="{FF2B5EF4-FFF2-40B4-BE49-F238E27FC236}">
                <a16:creationId xmlns:a16="http://schemas.microsoft.com/office/drawing/2014/main" id="{872741E7-035F-4E64-9A54-1B939C4772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35638" y="1700213"/>
            <a:ext cx="44640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ru-RU" b="1">
                <a:latin typeface="Times New Roman" panose="02020603050405020304" pitchFamily="18" charset="0"/>
              </a:rPr>
              <a:t>According to Homoscedasticity and no auto-correlation assumptions.  </a:t>
            </a:r>
            <a:endParaRPr lang="ru-RU" altLang="ru-RU" b="1">
              <a:latin typeface="Times New Roman" panose="02020603050405020304" pitchFamily="18" charset="0"/>
            </a:endParaRPr>
          </a:p>
        </p:txBody>
      </p:sp>
      <p:graphicFrame>
        <p:nvGraphicFramePr>
          <p:cNvPr id="26631" name="Object 7">
            <a:extLst>
              <a:ext uri="{FF2B5EF4-FFF2-40B4-BE49-F238E27FC236}">
                <a16:creationId xmlns:a16="http://schemas.microsoft.com/office/drawing/2014/main" id="{3A6BD92C-CF8A-4687-8516-982E6FF1EFBB}"/>
              </a:ext>
            </a:extLst>
          </p:cNvPr>
          <p:cNvGraphicFramePr>
            <a:graphicFrameLocks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875670435"/>
              </p:ext>
            </p:extLst>
          </p:nvPr>
        </p:nvGraphicFramePr>
        <p:xfrm>
          <a:off x="2063751" y="1412875"/>
          <a:ext cx="3187699" cy="3824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5" name="Equation" r:id="rId3" imgW="1066680" imgH="1803240" progId="Equation.3">
                  <p:embed/>
                </p:oleObj>
              </mc:Choice>
              <mc:Fallback>
                <p:oleObj name="Equation" r:id="rId3" imgW="1066680" imgH="1803240" progId="Equation.3">
                  <p:embed/>
                  <p:pic>
                    <p:nvPicPr>
                      <p:cNvPr id="26631" name="Object 7">
                        <a:extLst>
                          <a:ext uri="{FF2B5EF4-FFF2-40B4-BE49-F238E27FC236}">
                            <a16:creationId xmlns:a16="http://schemas.microsoft.com/office/drawing/2014/main" id="{3A6BD92C-CF8A-4687-8516-982E6FF1EFB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3751" y="1412875"/>
                        <a:ext cx="3187699" cy="3824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500676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A465463-D339-446C-9A92-D15B1F8988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ru-RU" sz="4000"/>
              <a:t>Using similar argument</a:t>
            </a:r>
          </a:p>
        </p:txBody>
      </p:sp>
      <p:graphicFrame>
        <p:nvGraphicFramePr>
          <p:cNvPr id="9230" name="Object 14">
            <a:extLst>
              <a:ext uri="{FF2B5EF4-FFF2-40B4-BE49-F238E27FC236}">
                <a16:creationId xmlns:a16="http://schemas.microsoft.com/office/drawing/2014/main" id="{BD298260-7AB7-40A4-97CD-59FCF0127D6E}"/>
              </a:ext>
            </a:extLst>
          </p:cNvPr>
          <p:cNvGraphicFramePr>
            <a:graphicFrameLocks noChangeAspect="1"/>
          </p:cNvGraphicFramePr>
          <p:nvPr>
            <p:ph sz="half" idx="1"/>
          </p:nvPr>
        </p:nvGraphicFramePr>
        <p:xfrm>
          <a:off x="6024564" y="3284538"/>
          <a:ext cx="4319587" cy="108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3" name="Equation" r:id="rId3" imgW="2120760" imgH="533160" progId="Equation.3">
                  <p:embed/>
                </p:oleObj>
              </mc:Choice>
              <mc:Fallback>
                <p:oleObj name="Equation" r:id="rId3" imgW="2120760" imgH="533160" progId="Equation.3">
                  <p:embed/>
                  <p:pic>
                    <p:nvPicPr>
                      <p:cNvPr id="9230" name="Object 14">
                        <a:extLst>
                          <a:ext uri="{FF2B5EF4-FFF2-40B4-BE49-F238E27FC236}">
                            <a16:creationId xmlns:a16="http://schemas.microsoft.com/office/drawing/2014/main" id="{BD298260-7AB7-40A4-97CD-59FCF0127D6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24564" y="3284538"/>
                        <a:ext cx="4319587" cy="1085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1" name="Rectangle 5">
            <a:extLst>
              <a:ext uri="{FF2B5EF4-FFF2-40B4-BE49-F238E27FC236}">
                <a16:creationId xmlns:a16="http://schemas.microsoft.com/office/drawing/2014/main" id="{01DC6B42-4D02-463A-A65C-3D164033CC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280618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9220" name="Object 4">
            <a:extLst>
              <a:ext uri="{FF2B5EF4-FFF2-40B4-BE49-F238E27FC236}">
                <a16:creationId xmlns:a16="http://schemas.microsoft.com/office/drawing/2014/main" id="{08E5B0F7-27BA-4039-8AA3-D31031684CC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63763" y="1325563"/>
          <a:ext cx="3255962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4" name="Equation" r:id="rId5" imgW="1485720" imgH="469800" progId="Equation.3">
                  <p:embed/>
                </p:oleObj>
              </mc:Choice>
              <mc:Fallback>
                <p:oleObj name="Equation" r:id="rId5" imgW="1485720" imgH="469800" progId="Equation.3">
                  <p:embed/>
                  <p:pic>
                    <p:nvPicPr>
                      <p:cNvPr id="9220" name="Object 4">
                        <a:extLst>
                          <a:ext uri="{FF2B5EF4-FFF2-40B4-BE49-F238E27FC236}">
                            <a16:creationId xmlns:a16="http://schemas.microsoft.com/office/drawing/2014/main" id="{08E5B0F7-27BA-4039-8AA3-D31031684CC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63763" y="1325563"/>
                        <a:ext cx="3255962" cy="1028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3" name="Rectangle 7">
            <a:extLst>
              <a:ext uri="{FF2B5EF4-FFF2-40B4-BE49-F238E27FC236}">
                <a16:creationId xmlns:a16="http://schemas.microsoft.com/office/drawing/2014/main" id="{AAFBEC80-22FF-45F3-B43A-FDECB6660C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280618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9225" name="Rectangle 9">
            <a:extLst>
              <a:ext uri="{FF2B5EF4-FFF2-40B4-BE49-F238E27FC236}">
                <a16:creationId xmlns:a16="http://schemas.microsoft.com/office/drawing/2014/main" id="{3E04407E-3C44-42EF-A100-CB31AC429B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280618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9224" name="Object 8">
            <a:extLst>
              <a:ext uri="{FF2B5EF4-FFF2-40B4-BE49-F238E27FC236}">
                <a16:creationId xmlns:a16="http://schemas.microsoft.com/office/drawing/2014/main" id="{624940AC-5392-451D-8FF1-4353F1BCAD7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79650" y="3357564"/>
          <a:ext cx="3240088" cy="1042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5" name="Equation" r:id="rId7" imgW="1701720" imgH="482400" progId="Equation.3">
                  <p:embed/>
                </p:oleObj>
              </mc:Choice>
              <mc:Fallback>
                <p:oleObj name="Equation" r:id="rId7" imgW="1701720" imgH="482400" progId="Equation.3">
                  <p:embed/>
                  <p:pic>
                    <p:nvPicPr>
                      <p:cNvPr id="9224" name="Object 8">
                        <a:extLst>
                          <a:ext uri="{FF2B5EF4-FFF2-40B4-BE49-F238E27FC236}">
                            <a16:creationId xmlns:a16="http://schemas.microsoft.com/office/drawing/2014/main" id="{624940AC-5392-451D-8FF1-4353F1BCAD7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9650" y="3357564"/>
                        <a:ext cx="3240088" cy="10429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7" name="Rectangle 11">
            <a:extLst>
              <a:ext uri="{FF2B5EF4-FFF2-40B4-BE49-F238E27FC236}">
                <a16:creationId xmlns:a16="http://schemas.microsoft.com/office/drawing/2014/main" id="{5A1523D9-21FA-4495-A3A8-D1D48B572C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27871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9228" name="Object 12">
            <a:extLst>
              <a:ext uri="{FF2B5EF4-FFF2-40B4-BE49-F238E27FC236}">
                <a16:creationId xmlns:a16="http://schemas.microsoft.com/office/drawing/2014/main" id="{537FB5B6-1A67-4617-ABA7-5EC6A04354C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87714" y="4941889"/>
          <a:ext cx="5056187" cy="1011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6" name="Equation" r:id="rId9" imgW="2006280" imgH="469800" progId="Equation.3">
                  <p:embed/>
                </p:oleObj>
              </mc:Choice>
              <mc:Fallback>
                <p:oleObj name="Equation" r:id="rId9" imgW="2006280" imgH="469800" progId="Equation.3">
                  <p:embed/>
                  <p:pic>
                    <p:nvPicPr>
                      <p:cNvPr id="9228" name="Object 12">
                        <a:extLst>
                          <a:ext uri="{FF2B5EF4-FFF2-40B4-BE49-F238E27FC236}">
                            <a16:creationId xmlns:a16="http://schemas.microsoft.com/office/drawing/2014/main" id="{537FB5B6-1A67-4617-ABA7-5EC6A04354C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7714" y="4941889"/>
                        <a:ext cx="5056187" cy="1011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32" name="Object 16">
            <a:extLst>
              <a:ext uri="{FF2B5EF4-FFF2-40B4-BE49-F238E27FC236}">
                <a16:creationId xmlns:a16="http://schemas.microsoft.com/office/drawing/2014/main" id="{C9D53CFA-AC62-47DC-8C99-BD7C07B812ED}"/>
              </a:ext>
            </a:extLst>
          </p:cNvPr>
          <p:cNvGraphicFramePr>
            <a:graphicFrameLocks noChangeAspect="1"/>
          </p:cNvGraphicFramePr>
          <p:nvPr>
            <p:ph sz="half" idx="2"/>
          </p:nvPr>
        </p:nvGraphicFramePr>
        <p:xfrm>
          <a:off x="6024563" y="1412875"/>
          <a:ext cx="4248150" cy="115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7" name="Equation" r:id="rId11" imgW="1892160" imgH="507960" progId="Equation.3">
                  <p:embed/>
                </p:oleObj>
              </mc:Choice>
              <mc:Fallback>
                <p:oleObj name="Equation" r:id="rId11" imgW="1892160" imgH="507960" progId="Equation.3">
                  <p:embed/>
                  <p:pic>
                    <p:nvPicPr>
                      <p:cNvPr id="9232" name="Object 16">
                        <a:extLst>
                          <a:ext uri="{FF2B5EF4-FFF2-40B4-BE49-F238E27FC236}">
                            <a16:creationId xmlns:a16="http://schemas.microsoft.com/office/drawing/2014/main" id="{C9D53CFA-AC62-47DC-8C99-BD7C07B812E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24563" y="1412875"/>
                        <a:ext cx="4248150" cy="1150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4750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F5A9A7B3-D3B5-4377-B472-53EF59329D1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9"/>
            <a:ext cx="8229600" cy="490537"/>
          </a:xfrm>
        </p:spPr>
        <p:txBody>
          <a:bodyPr>
            <a:normAutofit fontScale="90000"/>
          </a:bodyPr>
          <a:lstStyle/>
          <a:p>
            <a:pPr algn="ctr"/>
            <a:r>
              <a:rPr lang="en-GB" altLang="ru-RU" sz="4000" dirty="0"/>
              <a:t>BLUE estimator</a:t>
            </a:r>
          </a:p>
        </p:txBody>
      </p:sp>
      <p:sp>
        <p:nvSpPr>
          <p:cNvPr id="10245" name="Text Box 5">
            <a:extLst>
              <a:ext uri="{FF2B5EF4-FFF2-40B4-BE49-F238E27FC236}">
                <a16:creationId xmlns:a16="http://schemas.microsoft.com/office/drawing/2014/main" id="{D1BD577C-CC03-4469-93BB-A6B2A0C027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4338" y="5995988"/>
            <a:ext cx="3816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GB" altLang="ru-RU" sz="2400"/>
              <a:t>Sampling distribution of </a:t>
            </a:r>
            <a:r>
              <a:rPr lang="el-GR" altLang="ru-RU" sz="2400">
                <a:cs typeface="Arial" panose="020B0604020202020204" pitchFamily="34" charset="0"/>
              </a:rPr>
              <a:t>β</a:t>
            </a:r>
            <a:r>
              <a:rPr lang="en-US" altLang="ru-RU" sz="2400" baseline="-25000">
                <a:cs typeface="Arial" panose="020B0604020202020204" pitchFamily="34" charset="0"/>
              </a:rPr>
              <a:t>2</a:t>
            </a:r>
            <a:endParaRPr lang="el-GR" altLang="ru-RU" sz="2400">
              <a:cs typeface="Arial" panose="020B0604020202020204" pitchFamily="34" charset="0"/>
            </a:endParaRPr>
          </a:p>
        </p:txBody>
      </p:sp>
      <p:graphicFrame>
        <p:nvGraphicFramePr>
          <p:cNvPr id="10246" name="Object 6">
            <a:extLst>
              <a:ext uri="{FF2B5EF4-FFF2-40B4-BE49-F238E27FC236}">
                <a16:creationId xmlns:a16="http://schemas.microsoft.com/office/drawing/2014/main" id="{C82374AB-CADD-453A-BAD6-A59281C564D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448301" y="5373689"/>
          <a:ext cx="141922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4" name="Equation" r:id="rId3" imgW="1422400" imgH="431800" progId="Equation.3">
                  <p:embed/>
                </p:oleObj>
              </mc:Choice>
              <mc:Fallback>
                <p:oleObj name="Equation" r:id="rId3" imgW="1422400" imgH="431800" progId="Equation.3">
                  <p:embed/>
                  <p:pic>
                    <p:nvPicPr>
                      <p:cNvPr id="10246" name="Object 6">
                        <a:extLst>
                          <a:ext uri="{FF2B5EF4-FFF2-40B4-BE49-F238E27FC236}">
                            <a16:creationId xmlns:a16="http://schemas.microsoft.com/office/drawing/2014/main" id="{C82374AB-CADD-453A-BAD6-A59281C564D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8301" y="5373689"/>
                        <a:ext cx="1419225" cy="428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261" name="Group 21">
            <a:extLst>
              <a:ext uri="{FF2B5EF4-FFF2-40B4-BE49-F238E27FC236}">
                <a16:creationId xmlns:a16="http://schemas.microsoft.com/office/drawing/2014/main" id="{E5BDD7E9-B722-4264-BF05-6A17E6BFBB9D}"/>
              </a:ext>
            </a:extLst>
          </p:cNvPr>
          <p:cNvGrpSpPr>
            <a:grpSpLocks/>
          </p:cNvGrpSpPr>
          <p:nvPr/>
        </p:nvGrpSpPr>
        <p:grpSpPr bwMode="auto">
          <a:xfrm>
            <a:off x="2279651" y="5157789"/>
            <a:ext cx="7705725" cy="142875"/>
            <a:chOff x="521" y="3253"/>
            <a:chExt cx="4854" cy="90"/>
          </a:xfrm>
        </p:grpSpPr>
        <p:sp>
          <p:nvSpPr>
            <p:cNvPr id="10244" name="Line 4">
              <a:extLst>
                <a:ext uri="{FF2B5EF4-FFF2-40B4-BE49-F238E27FC236}">
                  <a16:creationId xmlns:a16="http://schemas.microsoft.com/office/drawing/2014/main" id="{39C7E470-A955-43D0-B1D0-37A9C401ABC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1" y="3294"/>
              <a:ext cx="485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48" name="Oval 8">
              <a:extLst>
                <a:ext uri="{FF2B5EF4-FFF2-40B4-BE49-F238E27FC236}">
                  <a16:creationId xmlns:a16="http://schemas.microsoft.com/office/drawing/2014/main" id="{71D95181-E6FE-42E8-B6D3-3A10A421E5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1" y="3253"/>
              <a:ext cx="90" cy="9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0254" name="Group 14">
            <a:extLst>
              <a:ext uri="{FF2B5EF4-FFF2-40B4-BE49-F238E27FC236}">
                <a16:creationId xmlns:a16="http://schemas.microsoft.com/office/drawing/2014/main" id="{F3BB07EF-FE17-4A69-8B50-ACE031275B2D}"/>
              </a:ext>
            </a:extLst>
          </p:cNvPr>
          <p:cNvGrpSpPr>
            <a:grpSpLocks/>
          </p:cNvGrpSpPr>
          <p:nvPr/>
        </p:nvGrpSpPr>
        <p:grpSpPr bwMode="auto">
          <a:xfrm>
            <a:off x="3863975" y="2060575"/>
            <a:ext cx="4464050" cy="3024188"/>
            <a:chOff x="1474" y="1253"/>
            <a:chExt cx="2812" cy="1905"/>
          </a:xfrm>
        </p:grpSpPr>
        <p:sp>
          <p:nvSpPr>
            <p:cNvPr id="10250" name="Freeform 10">
              <a:extLst>
                <a:ext uri="{FF2B5EF4-FFF2-40B4-BE49-F238E27FC236}">
                  <a16:creationId xmlns:a16="http://schemas.microsoft.com/office/drawing/2014/main" id="{E364AD71-49AE-4DDD-8E6A-B499D6A78B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4" y="1253"/>
              <a:ext cx="1361" cy="1905"/>
            </a:xfrm>
            <a:custGeom>
              <a:avLst/>
              <a:gdLst>
                <a:gd name="T0" fmla="*/ 0 w 2677"/>
                <a:gd name="T1" fmla="*/ 2495 h 2495"/>
                <a:gd name="T2" fmla="*/ 817 w 2677"/>
                <a:gd name="T3" fmla="*/ 2041 h 2495"/>
                <a:gd name="T4" fmla="*/ 2041 w 2677"/>
                <a:gd name="T5" fmla="*/ 363 h 2495"/>
                <a:gd name="T6" fmla="*/ 2677 w 2677"/>
                <a:gd name="T7" fmla="*/ 0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77" h="2495">
                  <a:moveTo>
                    <a:pt x="0" y="2495"/>
                  </a:moveTo>
                  <a:cubicBezTo>
                    <a:pt x="238" y="2445"/>
                    <a:pt x="477" y="2396"/>
                    <a:pt x="817" y="2041"/>
                  </a:cubicBezTo>
                  <a:cubicBezTo>
                    <a:pt x="1157" y="1686"/>
                    <a:pt x="1731" y="703"/>
                    <a:pt x="2041" y="363"/>
                  </a:cubicBezTo>
                  <a:cubicBezTo>
                    <a:pt x="2351" y="23"/>
                    <a:pt x="2514" y="11"/>
                    <a:pt x="2677" y="0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51" name="Freeform 11">
              <a:extLst>
                <a:ext uri="{FF2B5EF4-FFF2-40B4-BE49-F238E27FC236}">
                  <a16:creationId xmlns:a16="http://schemas.microsoft.com/office/drawing/2014/main" id="{6BD47A74-4558-4509-8BA8-EEB6951EEF4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840" y="1253"/>
              <a:ext cx="1446" cy="1905"/>
            </a:xfrm>
            <a:custGeom>
              <a:avLst/>
              <a:gdLst>
                <a:gd name="T0" fmla="*/ 0 w 2677"/>
                <a:gd name="T1" fmla="*/ 2495 h 2495"/>
                <a:gd name="T2" fmla="*/ 817 w 2677"/>
                <a:gd name="T3" fmla="*/ 2041 h 2495"/>
                <a:gd name="T4" fmla="*/ 2041 w 2677"/>
                <a:gd name="T5" fmla="*/ 363 h 2495"/>
                <a:gd name="T6" fmla="*/ 2677 w 2677"/>
                <a:gd name="T7" fmla="*/ 0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77" h="2495">
                  <a:moveTo>
                    <a:pt x="0" y="2495"/>
                  </a:moveTo>
                  <a:cubicBezTo>
                    <a:pt x="238" y="2445"/>
                    <a:pt x="477" y="2396"/>
                    <a:pt x="817" y="2041"/>
                  </a:cubicBezTo>
                  <a:cubicBezTo>
                    <a:pt x="1157" y="1686"/>
                    <a:pt x="1731" y="703"/>
                    <a:pt x="2041" y="363"/>
                  </a:cubicBezTo>
                  <a:cubicBezTo>
                    <a:pt x="2351" y="23"/>
                    <a:pt x="2514" y="11"/>
                    <a:pt x="2677" y="0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255" name="Group 15">
            <a:extLst>
              <a:ext uri="{FF2B5EF4-FFF2-40B4-BE49-F238E27FC236}">
                <a16:creationId xmlns:a16="http://schemas.microsoft.com/office/drawing/2014/main" id="{157BFFFF-BED1-4B5F-936B-593B9EB82E3C}"/>
              </a:ext>
            </a:extLst>
          </p:cNvPr>
          <p:cNvGrpSpPr>
            <a:grpSpLocks/>
          </p:cNvGrpSpPr>
          <p:nvPr/>
        </p:nvGrpSpPr>
        <p:grpSpPr bwMode="auto">
          <a:xfrm>
            <a:off x="3143250" y="2924176"/>
            <a:ext cx="5905500" cy="1800225"/>
            <a:chOff x="1474" y="1253"/>
            <a:chExt cx="2812" cy="1905"/>
          </a:xfrm>
        </p:grpSpPr>
        <p:sp>
          <p:nvSpPr>
            <p:cNvPr id="10256" name="Freeform 16">
              <a:extLst>
                <a:ext uri="{FF2B5EF4-FFF2-40B4-BE49-F238E27FC236}">
                  <a16:creationId xmlns:a16="http://schemas.microsoft.com/office/drawing/2014/main" id="{BE908624-A23F-4D08-B38A-07A4040905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4" y="1253"/>
              <a:ext cx="1361" cy="1905"/>
            </a:xfrm>
            <a:custGeom>
              <a:avLst/>
              <a:gdLst>
                <a:gd name="T0" fmla="*/ 0 w 2677"/>
                <a:gd name="T1" fmla="*/ 2495 h 2495"/>
                <a:gd name="T2" fmla="*/ 817 w 2677"/>
                <a:gd name="T3" fmla="*/ 2041 h 2495"/>
                <a:gd name="T4" fmla="*/ 2041 w 2677"/>
                <a:gd name="T5" fmla="*/ 363 h 2495"/>
                <a:gd name="T6" fmla="*/ 2677 w 2677"/>
                <a:gd name="T7" fmla="*/ 0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77" h="2495">
                  <a:moveTo>
                    <a:pt x="0" y="2495"/>
                  </a:moveTo>
                  <a:cubicBezTo>
                    <a:pt x="238" y="2445"/>
                    <a:pt x="477" y="2396"/>
                    <a:pt x="817" y="2041"/>
                  </a:cubicBezTo>
                  <a:cubicBezTo>
                    <a:pt x="1157" y="1686"/>
                    <a:pt x="1731" y="703"/>
                    <a:pt x="2041" y="363"/>
                  </a:cubicBezTo>
                  <a:cubicBezTo>
                    <a:pt x="2351" y="23"/>
                    <a:pt x="2514" y="11"/>
                    <a:pt x="2677" y="0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57" name="Freeform 17">
              <a:extLst>
                <a:ext uri="{FF2B5EF4-FFF2-40B4-BE49-F238E27FC236}">
                  <a16:creationId xmlns:a16="http://schemas.microsoft.com/office/drawing/2014/main" id="{40891719-FAF2-4F63-B9AB-363E678C326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840" y="1253"/>
              <a:ext cx="1446" cy="1905"/>
            </a:xfrm>
            <a:custGeom>
              <a:avLst/>
              <a:gdLst>
                <a:gd name="T0" fmla="*/ 0 w 2677"/>
                <a:gd name="T1" fmla="*/ 2495 h 2495"/>
                <a:gd name="T2" fmla="*/ 817 w 2677"/>
                <a:gd name="T3" fmla="*/ 2041 h 2495"/>
                <a:gd name="T4" fmla="*/ 2041 w 2677"/>
                <a:gd name="T5" fmla="*/ 363 h 2495"/>
                <a:gd name="T6" fmla="*/ 2677 w 2677"/>
                <a:gd name="T7" fmla="*/ 0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77" h="2495">
                  <a:moveTo>
                    <a:pt x="0" y="2495"/>
                  </a:moveTo>
                  <a:cubicBezTo>
                    <a:pt x="238" y="2445"/>
                    <a:pt x="477" y="2396"/>
                    <a:pt x="817" y="2041"/>
                  </a:cubicBezTo>
                  <a:cubicBezTo>
                    <a:pt x="1157" y="1686"/>
                    <a:pt x="1731" y="703"/>
                    <a:pt x="2041" y="363"/>
                  </a:cubicBezTo>
                  <a:cubicBezTo>
                    <a:pt x="2351" y="23"/>
                    <a:pt x="2514" y="11"/>
                    <a:pt x="2677" y="0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aphicFrame>
        <p:nvGraphicFramePr>
          <p:cNvPr id="10258" name="Object 18">
            <a:extLst>
              <a:ext uri="{FF2B5EF4-FFF2-40B4-BE49-F238E27FC236}">
                <a16:creationId xmlns:a16="http://schemas.microsoft.com/office/drawing/2014/main" id="{16A2AABB-B538-41B6-80BB-AE4BCB50BC4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449889" y="5373689"/>
          <a:ext cx="143827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5" name="Equation" r:id="rId5" imgW="1435100" imgH="431800" progId="Equation.3">
                  <p:embed/>
                </p:oleObj>
              </mc:Choice>
              <mc:Fallback>
                <p:oleObj name="Equation" r:id="rId5" imgW="1435100" imgH="431800" progId="Equation.3">
                  <p:embed/>
                  <p:pic>
                    <p:nvPicPr>
                      <p:cNvPr id="10258" name="Object 18">
                        <a:extLst>
                          <a:ext uri="{FF2B5EF4-FFF2-40B4-BE49-F238E27FC236}">
                            <a16:creationId xmlns:a16="http://schemas.microsoft.com/office/drawing/2014/main" id="{16A2AABB-B538-41B6-80BB-AE4BCB50BC4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9889" y="5373689"/>
                        <a:ext cx="1438275" cy="428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60" name="Text Box 20">
            <a:extLst>
              <a:ext uri="{FF2B5EF4-FFF2-40B4-BE49-F238E27FC236}">
                <a16:creationId xmlns:a16="http://schemas.microsoft.com/office/drawing/2014/main" id="{3039C250-CDFC-4BF3-B956-BF50E35F20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4338" y="5995988"/>
            <a:ext cx="41767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GB" altLang="ru-RU" sz="2400"/>
              <a:t>Sampling distribution of </a:t>
            </a:r>
            <a:r>
              <a:rPr lang="el-GR" altLang="ru-RU" sz="2400">
                <a:cs typeface="Arial" panose="020B0604020202020204" pitchFamily="34" charset="0"/>
              </a:rPr>
              <a:t>β</a:t>
            </a:r>
            <a:r>
              <a:rPr lang="en-US" altLang="ru-RU" sz="2400" baseline="-25000">
                <a:cs typeface="Arial" panose="020B0604020202020204" pitchFamily="34" charset="0"/>
              </a:rPr>
              <a:t>2</a:t>
            </a:r>
            <a:r>
              <a:rPr lang="en-US" altLang="ru-RU" sz="2400">
                <a:cs typeface="Arial" panose="020B0604020202020204" pitchFamily="34" charset="0"/>
              </a:rPr>
              <a:t>*</a:t>
            </a:r>
            <a:endParaRPr lang="el-GR" altLang="ru-RU" sz="240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9475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5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8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5" grpId="0"/>
      <p:bldP spid="10245" grpId="1"/>
      <p:bldP spid="10245" grpId="2"/>
      <p:bldP spid="10260" grpId="0"/>
      <p:bldP spid="10260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8E6B7D14-9A85-40F9-A163-6FE4D63B9E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9"/>
            <a:ext cx="8229600" cy="70643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GB" altLang="ru-RU" sz="4000" dirty="0"/>
              <a:t>OLS Estimation: Multiple Regression Model</a:t>
            </a:r>
          </a:p>
        </p:txBody>
      </p:sp>
      <p:sp>
        <p:nvSpPr>
          <p:cNvPr id="1032" name="Rectangle 3">
            <a:extLst>
              <a:ext uri="{FF2B5EF4-FFF2-40B4-BE49-F238E27FC236}">
                <a16:creationId xmlns:a16="http://schemas.microsoft.com/office/drawing/2014/main" id="{A3E9C73B-98E2-4326-B98C-406CFE1E66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3030022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28676" name="Object 4">
            <a:extLst>
              <a:ext uri="{FF2B5EF4-FFF2-40B4-BE49-F238E27FC236}">
                <a16:creationId xmlns:a16="http://schemas.microsoft.com/office/drawing/2014/main" id="{A69CF18E-71E5-4BAD-AE81-2752D889BAC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92539" y="1052513"/>
          <a:ext cx="4319587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1" name="Equation" r:id="rId3" imgW="3467100" imgH="431800" progId="Equation.3">
                  <p:embed/>
                </p:oleObj>
              </mc:Choice>
              <mc:Fallback>
                <p:oleObj name="Equation" r:id="rId3" imgW="3467100" imgH="431800" progId="Equation.3">
                  <p:embed/>
                  <p:pic>
                    <p:nvPicPr>
                      <p:cNvPr id="28676" name="Object 4">
                        <a:extLst>
                          <a:ext uri="{FF2B5EF4-FFF2-40B4-BE49-F238E27FC236}">
                            <a16:creationId xmlns:a16="http://schemas.microsoft.com/office/drawing/2014/main" id="{A69CF18E-71E5-4BAD-AE81-2752D889BAC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2539" y="1052513"/>
                        <a:ext cx="4319587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3" name="Rectangle 5">
            <a:extLst>
              <a:ext uri="{FF2B5EF4-FFF2-40B4-BE49-F238E27FC236}">
                <a16:creationId xmlns:a16="http://schemas.microsoft.com/office/drawing/2014/main" id="{5455D120-F548-499A-8E48-9D4BB0CCBF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2991922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28678" name="Object 6">
            <a:extLst>
              <a:ext uri="{FF2B5EF4-FFF2-40B4-BE49-F238E27FC236}">
                <a16:creationId xmlns:a16="http://schemas.microsoft.com/office/drawing/2014/main" id="{D7111840-B198-4D4D-A501-3CD0DEA5E8D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000375" y="1700214"/>
          <a:ext cx="6408738" cy="636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2" name="Equation" r:id="rId5" imgW="5080000" imgH="508000" progId="Equation.3">
                  <p:embed/>
                </p:oleObj>
              </mc:Choice>
              <mc:Fallback>
                <p:oleObj name="Equation" r:id="rId5" imgW="5080000" imgH="508000" progId="Equation.3">
                  <p:embed/>
                  <p:pic>
                    <p:nvPicPr>
                      <p:cNvPr id="28678" name="Object 6">
                        <a:extLst>
                          <a:ext uri="{FF2B5EF4-FFF2-40B4-BE49-F238E27FC236}">
                            <a16:creationId xmlns:a16="http://schemas.microsoft.com/office/drawing/2014/main" id="{D7111840-B198-4D4D-A501-3CD0DEA5E8D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0375" y="1700214"/>
                        <a:ext cx="6408738" cy="636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4" name="Rectangle 7">
            <a:extLst>
              <a:ext uri="{FF2B5EF4-FFF2-40B4-BE49-F238E27FC236}">
                <a16:creationId xmlns:a16="http://schemas.microsoft.com/office/drawing/2014/main" id="{D00DE787-7DCB-47C7-92C3-8CA86B59CE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3030022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28680" name="Object 8">
            <a:extLst>
              <a:ext uri="{FF2B5EF4-FFF2-40B4-BE49-F238E27FC236}">
                <a16:creationId xmlns:a16="http://schemas.microsoft.com/office/drawing/2014/main" id="{B8899E7D-E353-4BCA-962F-8A3254E932D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008439" y="2636839"/>
          <a:ext cx="3887787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3" name="Equation" r:id="rId7" imgW="2781300" imgH="431800" progId="Equation.3">
                  <p:embed/>
                </p:oleObj>
              </mc:Choice>
              <mc:Fallback>
                <p:oleObj name="Equation" r:id="rId7" imgW="2781300" imgH="431800" progId="Equation.3">
                  <p:embed/>
                  <p:pic>
                    <p:nvPicPr>
                      <p:cNvPr id="28680" name="Object 8">
                        <a:extLst>
                          <a:ext uri="{FF2B5EF4-FFF2-40B4-BE49-F238E27FC236}">
                            <a16:creationId xmlns:a16="http://schemas.microsoft.com/office/drawing/2014/main" id="{B8899E7D-E353-4BCA-962F-8A3254E932D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8439" y="2636839"/>
                        <a:ext cx="3887787" cy="5984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5" name="Rectangle 9">
            <a:extLst>
              <a:ext uri="{FF2B5EF4-FFF2-40B4-BE49-F238E27FC236}">
                <a16:creationId xmlns:a16="http://schemas.microsoft.com/office/drawing/2014/main" id="{7F0070E7-8CC7-47E5-BEEF-521D926DA8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2806184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28682" name="Object 10">
            <a:extLst>
              <a:ext uri="{FF2B5EF4-FFF2-40B4-BE49-F238E27FC236}">
                <a16:creationId xmlns:a16="http://schemas.microsoft.com/office/drawing/2014/main" id="{B8A9F737-5730-4C54-B007-AEBBCCAD369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782888" y="3357563"/>
          <a:ext cx="7129462" cy="1179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4" name="Equation" r:id="rId9" imgW="5295900" imgH="876300" progId="Equation.3">
                  <p:embed/>
                </p:oleObj>
              </mc:Choice>
              <mc:Fallback>
                <p:oleObj name="Equation" r:id="rId9" imgW="5295900" imgH="876300" progId="Equation.3">
                  <p:embed/>
                  <p:pic>
                    <p:nvPicPr>
                      <p:cNvPr id="28682" name="Object 10">
                        <a:extLst>
                          <a:ext uri="{FF2B5EF4-FFF2-40B4-BE49-F238E27FC236}">
                            <a16:creationId xmlns:a16="http://schemas.microsoft.com/office/drawing/2014/main" id="{B8A9F737-5730-4C54-B007-AEBBCCAD369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2888" y="3357563"/>
                        <a:ext cx="7129462" cy="11795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6" name="Rectangle 11">
            <a:extLst>
              <a:ext uri="{FF2B5EF4-FFF2-40B4-BE49-F238E27FC236}">
                <a16:creationId xmlns:a16="http://schemas.microsoft.com/office/drawing/2014/main" id="{B9FD30E2-8528-41DB-94C8-B59B2DD29E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2806184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28684" name="Object 12">
            <a:extLst>
              <a:ext uri="{FF2B5EF4-FFF2-40B4-BE49-F238E27FC236}">
                <a16:creationId xmlns:a16="http://schemas.microsoft.com/office/drawing/2014/main" id="{E0E64734-B734-4FE2-AFF2-9C8E161C521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855914" y="4941888"/>
          <a:ext cx="6911975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5" name="Equation" r:id="rId11" imgW="5295900" imgH="876300" progId="Equation.3">
                  <p:embed/>
                </p:oleObj>
              </mc:Choice>
              <mc:Fallback>
                <p:oleObj name="Equation" r:id="rId11" imgW="5295900" imgH="876300" progId="Equation.3">
                  <p:embed/>
                  <p:pic>
                    <p:nvPicPr>
                      <p:cNvPr id="28684" name="Object 12">
                        <a:extLst>
                          <a:ext uri="{FF2B5EF4-FFF2-40B4-BE49-F238E27FC236}">
                            <a16:creationId xmlns:a16="http://schemas.microsoft.com/office/drawing/2014/main" id="{E0E64734-B734-4FE2-AFF2-9C8E161C521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5914" y="4941888"/>
                        <a:ext cx="6911975" cy="1143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5106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2">
            <a:extLst>
              <a:ext uri="{FF2B5EF4-FFF2-40B4-BE49-F238E27FC236}">
                <a16:creationId xmlns:a16="http://schemas.microsoft.com/office/drawing/2014/main" id="{6F2B75A0-1A59-4982-8F5F-71208A7EB92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altLang="ru-RU" dirty="0"/>
              <a:t>Assumptions and estimation.</a:t>
            </a:r>
            <a:endParaRPr lang="ru-RU" altLang="ru-RU" dirty="0"/>
          </a:p>
        </p:txBody>
      </p:sp>
      <p:sp>
        <p:nvSpPr>
          <p:cNvPr id="3079" name="Rectangle 3">
            <a:extLst>
              <a:ext uri="{FF2B5EF4-FFF2-40B4-BE49-F238E27FC236}">
                <a16:creationId xmlns:a16="http://schemas.microsoft.com/office/drawing/2014/main" id="{2BCA8B91-27D3-4B72-BB3B-A8DB04359B74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981201" y="1600201"/>
            <a:ext cx="4691063" cy="2765425"/>
          </a:xfrm>
        </p:spPr>
        <p:txBody>
          <a:bodyPr/>
          <a:lstStyle/>
          <a:p>
            <a:pPr eaLnBrk="1" hangingPunct="1"/>
            <a:r>
              <a:rPr lang="en-US" altLang="ru-RU" sz="2400"/>
              <a:t>Assumptions are the same</a:t>
            </a:r>
          </a:p>
          <a:p>
            <a:pPr eaLnBrk="1" hangingPunct="1"/>
            <a:r>
              <a:rPr lang="en-US" altLang="ru-RU" sz="2400"/>
              <a:t>Minimize the sum of squared residuals </a:t>
            </a:r>
          </a:p>
          <a:p>
            <a:pPr eaLnBrk="1" hangingPunct="1"/>
            <a:r>
              <a:rPr lang="en-US" altLang="ru-RU" sz="2400"/>
              <a:t>The unbiased estimator of  </a:t>
            </a:r>
          </a:p>
          <a:p>
            <a:pPr eaLnBrk="1" hangingPunct="1"/>
            <a:r>
              <a:rPr lang="en-US" altLang="ru-RU" sz="2400"/>
              <a:t>R square </a:t>
            </a:r>
          </a:p>
          <a:p>
            <a:pPr eaLnBrk="1" hangingPunct="1"/>
            <a:r>
              <a:rPr lang="en-US" altLang="ru-RU" sz="2400"/>
              <a:t>Adjusted R square </a:t>
            </a:r>
            <a:endParaRPr lang="ru-RU" altLang="ru-RU" sz="2400"/>
          </a:p>
        </p:txBody>
      </p:sp>
      <p:graphicFrame>
        <p:nvGraphicFramePr>
          <p:cNvPr id="25604" name="Object 4">
            <a:extLst>
              <a:ext uri="{FF2B5EF4-FFF2-40B4-BE49-F238E27FC236}">
                <a16:creationId xmlns:a16="http://schemas.microsoft.com/office/drawing/2014/main" id="{CCDEEB59-E52F-434F-9B28-6CAD6C664429}"/>
              </a:ext>
            </a:extLst>
          </p:cNvPr>
          <p:cNvGraphicFramePr>
            <a:graphicFrameLocks noChangeAspect="1"/>
          </p:cNvGraphicFramePr>
          <p:nvPr>
            <p:ph sz="quarter" idx="2"/>
          </p:nvPr>
        </p:nvGraphicFramePr>
        <p:xfrm>
          <a:off x="6310313" y="2643188"/>
          <a:ext cx="1441450" cy="84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8" name="Equation" r:id="rId3" imgW="736560" imgH="431640" progId="Equation.3">
                  <p:embed/>
                </p:oleObj>
              </mc:Choice>
              <mc:Fallback>
                <p:oleObj name="Equation" r:id="rId3" imgW="736560" imgH="431640" progId="Equation.3">
                  <p:embed/>
                  <p:pic>
                    <p:nvPicPr>
                      <p:cNvPr id="25604" name="Object 4">
                        <a:extLst>
                          <a:ext uri="{FF2B5EF4-FFF2-40B4-BE49-F238E27FC236}">
                            <a16:creationId xmlns:a16="http://schemas.microsoft.com/office/drawing/2014/main" id="{CCDEEB59-E52F-434F-9B28-6CAD6C66442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10313" y="2643188"/>
                        <a:ext cx="1441450" cy="844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6" name="Object 6">
            <a:extLst>
              <a:ext uri="{FF2B5EF4-FFF2-40B4-BE49-F238E27FC236}">
                <a16:creationId xmlns:a16="http://schemas.microsoft.com/office/drawing/2014/main" id="{10C6910E-F6E6-4BB0-A54C-A90F965CF13D}"/>
              </a:ext>
            </a:extLst>
          </p:cNvPr>
          <p:cNvGraphicFramePr>
            <a:graphicFrameLocks noChangeAspect="1"/>
          </p:cNvGraphicFramePr>
          <p:nvPr>
            <p:ph sz="quarter" idx="3"/>
          </p:nvPr>
        </p:nvGraphicFramePr>
        <p:xfrm>
          <a:off x="5951538" y="3716338"/>
          <a:ext cx="3517900" cy="1441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9" name="Equation" r:id="rId5" imgW="2108160" imgH="863280" progId="Equation.3">
                  <p:embed/>
                </p:oleObj>
              </mc:Choice>
              <mc:Fallback>
                <p:oleObj name="Equation" r:id="rId5" imgW="2108160" imgH="863280" progId="Equation.3">
                  <p:embed/>
                  <p:pic>
                    <p:nvPicPr>
                      <p:cNvPr id="25606" name="Object 6">
                        <a:extLst>
                          <a:ext uri="{FF2B5EF4-FFF2-40B4-BE49-F238E27FC236}">
                            <a16:creationId xmlns:a16="http://schemas.microsoft.com/office/drawing/2014/main" id="{10C6910E-F6E6-4BB0-A54C-A90F965CF13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51538" y="3716338"/>
                        <a:ext cx="3517900" cy="1441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8" name="Object 8">
            <a:extLst>
              <a:ext uri="{FF2B5EF4-FFF2-40B4-BE49-F238E27FC236}">
                <a16:creationId xmlns:a16="http://schemas.microsoft.com/office/drawing/2014/main" id="{3C5D99F2-B181-4F26-A0E4-A7F88938F3D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19289" y="5445125"/>
          <a:ext cx="2016125" cy="947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0" name="Equation" r:id="rId7" imgW="838080" imgH="393480" progId="Equation.3">
                  <p:embed/>
                </p:oleObj>
              </mc:Choice>
              <mc:Fallback>
                <p:oleObj name="Equation" r:id="rId7" imgW="838080" imgH="393480" progId="Equation.3">
                  <p:embed/>
                  <p:pic>
                    <p:nvPicPr>
                      <p:cNvPr id="25608" name="Object 8">
                        <a:extLst>
                          <a:ext uri="{FF2B5EF4-FFF2-40B4-BE49-F238E27FC236}">
                            <a16:creationId xmlns:a16="http://schemas.microsoft.com/office/drawing/2014/main" id="{3C5D99F2-B181-4F26-A0E4-A7F88938F3D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19289" y="5445125"/>
                        <a:ext cx="2016125" cy="947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9" name="Object 9">
            <a:extLst>
              <a:ext uri="{FF2B5EF4-FFF2-40B4-BE49-F238E27FC236}">
                <a16:creationId xmlns:a16="http://schemas.microsoft.com/office/drawing/2014/main" id="{71FDBB79-6CC9-4AC9-A70D-756E2D551CF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303838" y="5516563"/>
          <a:ext cx="4006850" cy="912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1" name="Формула" r:id="rId9" imgW="1536480" imgH="431640" progId="Equation.3">
                  <p:embed/>
                </p:oleObj>
              </mc:Choice>
              <mc:Fallback>
                <p:oleObj name="Формула" r:id="rId9" imgW="1536480" imgH="431640" progId="Equation.3">
                  <p:embed/>
                  <p:pic>
                    <p:nvPicPr>
                      <p:cNvPr id="25609" name="Object 9">
                        <a:extLst>
                          <a:ext uri="{FF2B5EF4-FFF2-40B4-BE49-F238E27FC236}">
                            <a16:creationId xmlns:a16="http://schemas.microsoft.com/office/drawing/2014/main" id="{71FDBB79-6CC9-4AC9-A70D-756E2D551CF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3838" y="5516563"/>
                        <a:ext cx="4006850" cy="912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25675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FFA94960-24A1-44FF-9AFC-9CDF0DEB3BD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8"/>
            <a:ext cx="8229600" cy="417512"/>
          </a:xfrm>
          <a:noFill/>
        </p:spPr>
        <p:txBody>
          <a:bodyPr>
            <a:normAutofit fontScale="90000"/>
          </a:bodyPr>
          <a:lstStyle/>
          <a:p>
            <a:pPr eaLnBrk="1" hangingPunct="1"/>
            <a:r>
              <a:rPr lang="en-GB" altLang="ru-RU" sz="4000" dirty="0"/>
              <a:t>OLS Estimation: Multiple regression model</a:t>
            </a:r>
          </a:p>
        </p:txBody>
      </p:sp>
      <p:sp>
        <p:nvSpPr>
          <p:cNvPr id="2056" name="Rectangle 3">
            <a:extLst>
              <a:ext uri="{FF2B5EF4-FFF2-40B4-BE49-F238E27FC236}">
                <a16:creationId xmlns:a16="http://schemas.microsoft.com/office/drawing/2014/main" id="{3B45A918-CEB1-4D7F-9B69-1716FB0AEF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2887147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29700" name="Object 4">
            <a:extLst>
              <a:ext uri="{FF2B5EF4-FFF2-40B4-BE49-F238E27FC236}">
                <a16:creationId xmlns:a16="http://schemas.microsoft.com/office/drawing/2014/main" id="{3B79303F-A83D-49E9-A2C0-86D1CFE9C76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63751" y="981075"/>
          <a:ext cx="7993063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8" name="Equation" r:id="rId3" imgW="7289800" imgH="901700" progId="Equation.3">
                  <p:embed/>
                </p:oleObj>
              </mc:Choice>
              <mc:Fallback>
                <p:oleObj name="Equation" r:id="rId3" imgW="7289800" imgH="901700" progId="Equation.3">
                  <p:embed/>
                  <p:pic>
                    <p:nvPicPr>
                      <p:cNvPr id="29700" name="Object 4">
                        <a:extLst>
                          <a:ext uri="{FF2B5EF4-FFF2-40B4-BE49-F238E27FC236}">
                            <a16:creationId xmlns:a16="http://schemas.microsoft.com/office/drawing/2014/main" id="{3B79303F-A83D-49E9-A2C0-86D1CFE9C76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3751" y="981075"/>
                        <a:ext cx="7993063" cy="990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7" name="Rectangle 5">
            <a:extLst>
              <a:ext uri="{FF2B5EF4-FFF2-40B4-BE49-F238E27FC236}">
                <a16:creationId xmlns:a16="http://schemas.microsoft.com/office/drawing/2014/main" id="{0DF30DDA-1EF4-4F21-82FD-0EE80B7358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2791897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29702" name="Object 6">
            <a:extLst>
              <a:ext uri="{FF2B5EF4-FFF2-40B4-BE49-F238E27FC236}">
                <a16:creationId xmlns:a16="http://schemas.microsoft.com/office/drawing/2014/main" id="{8B7E308B-E82A-498E-97C2-B5F49F0838A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19288" y="2276475"/>
          <a:ext cx="3600450" cy="109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9" name="Equation" r:id="rId5" imgW="2984500" imgH="901700" progId="Equation.3">
                  <p:embed/>
                </p:oleObj>
              </mc:Choice>
              <mc:Fallback>
                <p:oleObj name="Equation" r:id="rId5" imgW="2984500" imgH="901700" progId="Equation.3">
                  <p:embed/>
                  <p:pic>
                    <p:nvPicPr>
                      <p:cNvPr id="29702" name="Object 6">
                        <a:extLst>
                          <a:ext uri="{FF2B5EF4-FFF2-40B4-BE49-F238E27FC236}">
                            <a16:creationId xmlns:a16="http://schemas.microsoft.com/office/drawing/2014/main" id="{8B7E308B-E82A-498E-97C2-B5F49F0838A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19288" y="2276475"/>
                        <a:ext cx="3600450" cy="1092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8" name="Rectangle 7">
            <a:extLst>
              <a:ext uri="{FF2B5EF4-FFF2-40B4-BE49-F238E27FC236}">
                <a16:creationId xmlns:a16="http://schemas.microsoft.com/office/drawing/2014/main" id="{A00D225E-C7B5-4930-BA65-6269BF16E0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2791897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29704" name="Object 8">
            <a:extLst>
              <a:ext uri="{FF2B5EF4-FFF2-40B4-BE49-F238E27FC236}">
                <a16:creationId xmlns:a16="http://schemas.microsoft.com/office/drawing/2014/main" id="{816B4A98-DB7F-4C44-9655-E5A29278E1B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240463" y="2276475"/>
          <a:ext cx="3600450" cy="1098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0" name="Equation" r:id="rId7" imgW="2959100" imgH="901700" progId="Equation.3">
                  <p:embed/>
                </p:oleObj>
              </mc:Choice>
              <mc:Fallback>
                <p:oleObj name="Equation" r:id="rId7" imgW="2959100" imgH="901700" progId="Equation.3">
                  <p:embed/>
                  <p:pic>
                    <p:nvPicPr>
                      <p:cNvPr id="29704" name="Object 8">
                        <a:extLst>
                          <a:ext uri="{FF2B5EF4-FFF2-40B4-BE49-F238E27FC236}">
                            <a16:creationId xmlns:a16="http://schemas.microsoft.com/office/drawing/2014/main" id="{816B4A98-DB7F-4C44-9655-E5A29278E1B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0463" y="2276475"/>
                        <a:ext cx="3600450" cy="1098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9" name="Rectangle 9">
            <a:extLst>
              <a:ext uri="{FF2B5EF4-FFF2-40B4-BE49-F238E27FC236}">
                <a16:creationId xmlns:a16="http://schemas.microsoft.com/office/drawing/2014/main" id="{8FA0BA58-316A-4099-9BB7-64C1B2E2D5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2763322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29706" name="Object 10">
            <a:extLst>
              <a:ext uri="{FF2B5EF4-FFF2-40B4-BE49-F238E27FC236}">
                <a16:creationId xmlns:a16="http://schemas.microsoft.com/office/drawing/2014/main" id="{9A2F69CB-7D6C-49DF-B611-87F2111311E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16275" y="3860801"/>
          <a:ext cx="5327650" cy="1120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1" name="Equation" r:id="rId9" imgW="4572000" imgH="965200" progId="Equation.3">
                  <p:embed/>
                </p:oleObj>
              </mc:Choice>
              <mc:Fallback>
                <p:oleObj name="Equation" r:id="rId9" imgW="4572000" imgH="965200" progId="Equation.3">
                  <p:embed/>
                  <p:pic>
                    <p:nvPicPr>
                      <p:cNvPr id="29706" name="Object 10">
                        <a:extLst>
                          <a:ext uri="{FF2B5EF4-FFF2-40B4-BE49-F238E27FC236}">
                            <a16:creationId xmlns:a16="http://schemas.microsoft.com/office/drawing/2014/main" id="{9A2F69CB-7D6C-49DF-B611-87F2111311E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16275" y="3860801"/>
                        <a:ext cx="5327650" cy="1120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6">
            <a:extLst>
              <a:ext uri="{FF2B5EF4-FFF2-40B4-BE49-F238E27FC236}">
                <a16:creationId xmlns:a16="http://schemas.microsoft.com/office/drawing/2014/main" id="{FCD03BC2-456A-4AC7-ADFF-B0FBEEF16DD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81564" y="5286376"/>
          <a:ext cx="2071687" cy="1243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2" name="Формула" r:id="rId11" imgW="723600" imgH="431640" progId="Equation.3">
                  <p:embed/>
                </p:oleObj>
              </mc:Choice>
              <mc:Fallback>
                <p:oleObj name="Формула" r:id="rId11" imgW="723600" imgH="431640" progId="Equation.3">
                  <p:embed/>
                  <p:pic>
                    <p:nvPicPr>
                      <p:cNvPr id="2" name="Object 6">
                        <a:extLst>
                          <a:ext uri="{FF2B5EF4-FFF2-40B4-BE49-F238E27FC236}">
                            <a16:creationId xmlns:a16="http://schemas.microsoft.com/office/drawing/2014/main" id="{FCD03BC2-456A-4AC7-ADFF-B0FBEEF16DD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81564" y="5286376"/>
                        <a:ext cx="2071687" cy="12430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62096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D629CB4D-0622-491D-85E5-082B6D39A70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9"/>
            <a:ext cx="8229600" cy="490537"/>
          </a:xfrm>
        </p:spPr>
        <p:txBody>
          <a:bodyPr>
            <a:normAutofit fontScale="90000"/>
          </a:bodyPr>
          <a:lstStyle/>
          <a:p>
            <a:r>
              <a:rPr lang="en-GB" altLang="ru-RU" sz="4000"/>
              <a:t>Goodness of Fit</a:t>
            </a:r>
          </a:p>
        </p:txBody>
      </p:sp>
      <p:sp>
        <p:nvSpPr>
          <p:cNvPr id="11269" name="Rectangle 5">
            <a:extLst>
              <a:ext uri="{FF2B5EF4-FFF2-40B4-BE49-F238E27FC236}">
                <a16:creationId xmlns:a16="http://schemas.microsoft.com/office/drawing/2014/main" id="{9A0A9E00-D395-4934-9901-DBEE3A5CE3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3030022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1268" name="Object 4">
            <a:extLst>
              <a:ext uri="{FF2B5EF4-FFF2-40B4-BE49-F238E27FC236}">
                <a16:creationId xmlns:a16="http://schemas.microsoft.com/office/drawing/2014/main" id="{7DEA8D4C-97F6-4D6F-8091-B024CF756CD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92538" y="1052514"/>
          <a:ext cx="4464050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2" name="Equation" r:id="rId3" imgW="2882900" imgH="431800" progId="Equation.3">
                  <p:embed/>
                </p:oleObj>
              </mc:Choice>
              <mc:Fallback>
                <p:oleObj name="Equation" r:id="rId3" imgW="2882900" imgH="431800" progId="Equation.3">
                  <p:embed/>
                  <p:pic>
                    <p:nvPicPr>
                      <p:cNvPr id="11268" name="Object 4">
                        <a:extLst>
                          <a:ext uri="{FF2B5EF4-FFF2-40B4-BE49-F238E27FC236}">
                            <a16:creationId xmlns:a16="http://schemas.microsoft.com/office/drawing/2014/main" id="{7DEA8D4C-97F6-4D6F-8091-B024CF756CD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2538" y="1052514"/>
                        <a:ext cx="4464050" cy="663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0" name="Text Box 6">
            <a:extLst>
              <a:ext uri="{FF2B5EF4-FFF2-40B4-BE49-F238E27FC236}">
                <a16:creationId xmlns:a16="http://schemas.microsoft.com/office/drawing/2014/main" id="{1DF3B468-3802-4973-A05B-892E4C635D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67214" y="2060575"/>
            <a:ext cx="23964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 altLang="ru-RU" sz="2800"/>
              <a:t>TSS = ESS + RSS</a:t>
            </a:r>
          </a:p>
        </p:txBody>
      </p:sp>
      <p:sp>
        <p:nvSpPr>
          <p:cNvPr id="11272" name="Rectangle 8">
            <a:extLst>
              <a:ext uri="{FF2B5EF4-FFF2-40B4-BE49-F238E27FC236}">
                <a16:creationId xmlns:a16="http://schemas.microsoft.com/office/drawing/2014/main" id="{B6AFEC28-1516-4BDF-BCC7-5CA2EB1C8E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2868097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1271" name="Object 7">
            <a:extLst>
              <a:ext uri="{FF2B5EF4-FFF2-40B4-BE49-F238E27FC236}">
                <a16:creationId xmlns:a16="http://schemas.microsoft.com/office/drawing/2014/main" id="{B9BA97BD-B025-4ABD-9DFA-C8D5389868A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511676" y="2781301"/>
          <a:ext cx="2881313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3" name="Equation" r:id="rId5" imgW="1892300" imgH="749300" progId="Equation.3">
                  <p:embed/>
                </p:oleObj>
              </mc:Choice>
              <mc:Fallback>
                <p:oleObj name="Equation" r:id="rId5" imgW="1892300" imgH="749300" progId="Equation.3">
                  <p:embed/>
                  <p:pic>
                    <p:nvPicPr>
                      <p:cNvPr id="11271" name="Object 7">
                        <a:extLst>
                          <a:ext uri="{FF2B5EF4-FFF2-40B4-BE49-F238E27FC236}">
                            <a16:creationId xmlns:a16="http://schemas.microsoft.com/office/drawing/2014/main" id="{B9BA97BD-B025-4ABD-9DFA-C8D5389868A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1676" y="2781301"/>
                        <a:ext cx="2881313" cy="885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4" name="Rectangle 10">
            <a:extLst>
              <a:ext uri="{FF2B5EF4-FFF2-40B4-BE49-F238E27FC236}">
                <a16:creationId xmlns:a16="http://schemas.microsoft.com/office/drawing/2014/main" id="{6865550A-E6A7-490C-B0CF-823F2425D7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280618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1273" name="Object 9">
            <a:extLst>
              <a:ext uri="{FF2B5EF4-FFF2-40B4-BE49-F238E27FC236}">
                <a16:creationId xmlns:a16="http://schemas.microsoft.com/office/drawing/2014/main" id="{D1C096E9-CFC1-4835-978D-6F75BB28744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511676" y="3933826"/>
          <a:ext cx="2881313" cy="1177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4" name="Equation" r:id="rId7" imgW="1879600" imgH="876300" progId="Equation.3">
                  <p:embed/>
                </p:oleObj>
              </mc:Choice>
              <mc:Fallback>
                <p:oleObj name="Equation" r:id="rId7" imgW="1879600" imgH="876300" progId="Equation.3">
                  <p:embed/>
                  <p:pic>
                    <p:nvPicPr>
                      <p:cNvPr id="11273" name="Object 9">
                        <a:extLst>
                          <a:ext uri="{FF2B5EF4-FFF2-40B4-BE49-F238E27FC236}">
                            <a16:creationId xmlns:a16="http://schemas.microsoft.com/office/drawing/2014/main" id="{D1C096E9-CFC1-4835-978D-6F75BB28744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1676" y="3933826"/>
                        <a:ext cx="2881313" cy="1177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06982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7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5">
            <a:extLst>
              <a:ext uri="{FF2B5EF4-FFF2-40B4-BE49-F238E27FC236}">
                <a16:creationId xmlns:a16="http://schemas.microsoft.com/office/drawing/2014/main" id="{E8D5CB2F-D970-4FE2-B539-8BA80B85A9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3E26ABAD-6494-4944-B5D7-53DEC26ED58D}" type="slidenum">
              <a:rPr lang="en-GB" altLang="ru-RU"/>
              <a:pPr eaLnBrk="1" hangingPunct="1"/>
              <a:t>3</a:t>
            </a:fld>
            <a:endParaRPr lang="en-GB" altLang="ru-RU"/>
          </a:p>
        </p:txBody>
      </p:sp>
      <p:sp>
        <p:nvSpPr>
          <p:cNvPr id="16387" name="Rectangle 2">
            <a:extLst>
              <a:ext uri="{FF2B5EF4-FFF2-40B4-BE49-F238E27FC236}">
                <a16:creationId xmlns:a16="http://schemas.microsoft.com/office/drawing/2014/main" id="{5079EA7F-B716-49B4-AB74-A00CBFFD413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ru-RU"/>
              <a:t>Terminology and Notation</a:t>
            </a:r>
            <a:endParaRPr lang="ru-RU" altLang="ru-RU"/>
          </a:p>
        </p:txBody>
      </p:sp>
      <p:graphicFrame>
        <p:nvGraphicFramePr>
          <p:cNvPr id="37940" name="Group 52">
            <a:extLst>
              <a:ext uri="{FF2B5EF4-FFF2-40B4-BE49-F238E27FC236}">
                <a16:creationId xmlns:a16="http://schemas.microsoft.com/office/drawing/2014/main" id="{B63F117C-5585-47F5-94B0-B99F77B5C281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981200" y="1600200"/>
          <a:ext cx="8229600" cy="4525964"/>
        </p:xfrm>
        <a:graphic>
          <a:graphicData uri="http://schemas.openxmlformats.org/drawingml/2006/table">
            <a:tbl>
              <a:tblPr/>
              <a:tblGrid>
                <a:gridCol w="4114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Dependent Variable</a:t>
                      </a:r>
                      <a:endParaRPr kumimoji="0" lang="ru-RU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Independent variable </a:t>
                      </a:r>
                      <a:endParaRPr kumimoji="0" lang="ru-RU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Explained variable </a:t>
                      </a: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Independent variable </a:t>
                      </a: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Predictand</a:t>
                      </a: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Predictor</a:t>
                      </a: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Regressand</a:t>
                      </a: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Regressor </a:t>
                      </a: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Response</a:t>
                      </a: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Stimulus</a:t>
                      </a: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Endogenous</a:t>
                      </a: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Exogenous </a:t>
                      </a: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6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Outcome</a:t>
                      </a: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Covariate</a:t>
                      </a: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Controlled variable</a:t>
                      </a: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Control variable</a:t>
                      </a: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685550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741732B2-2F30-44E8-A8A8-FC5262F7A29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ru-RU" sz="4000"/>
              <a:t>Goodness of Fit</a:t>
            </a:r>
          </a:p>
        </p:txBody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id="{CD860920-A054-4FEF-B5CF-D0CE9A6AC4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3030022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2772" name="Object 4">
            <a:extLst>
              <a:ext uri="{FF2B5EF4-FFF2-40B4-BE49-F238E27FC236}">
                <a16:creationId xmlns:a16="http://schemas.microsoft.com/office/drawing/2014/main" id="{1254BDF8-6D1C-4C53-B69F-9E98A377D43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008438" y="1125538"/>
          <a:ext cx="511175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6" name="Equation" r:id="rId3" imgW="2006280" imgH="253800" progId="Equation.3">
                  <p:embed/>
                </p:oleObj>
              </mc:Choice>
              <mc:Fallback>
                <p:oleObj name="Equation" r:id="rId3" imgW="2006280" imgH="253800" progId="Equation.3">
                  <p:embed/>
                  <p:pic>
                    <p:nvPicPr>
                      <p:cNvPr id="32772" name="Object 4">
                        <a:extLst>
                          <a:ext uri="{FF2B5EF4-FFF2-40B4-BE49-F238E27FC236}">
                            <a16:creationId xmlns:a16="http://schemas.microsoft.com/office/drawing/2014/main" id="{1254BDF8-6D1C-4C53-B69F-9E98A377D43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8438" y="1125538"/>
                        <a:ext cx="5111750" cy="647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73" name="Text Box 5">
            <a:extLst>
              <a:ext uri="{FF2B5EF4-FFF2-40B4-BE49-F238E27FC236}">
                <a16:creationId xmlns:a16="http://schemas.microsoft.com/office/drawing/2014/main" id="{7A1A13A4-13C7-4BDD-96D9-D7DE9F4BD6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67214" y="2060575"/>
            <a:ext cx="23964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 altLang="ru-RU" sz="2800"/>
              <a:t>TSS = ESS + RSS</a:t>
            </a:r>
          </a:p>
        </p:txBody>
      </p:sp>
      <p:sp>
        <p:nvSpPr>
          <p:cNvPr id="32774" name="Rectangle 6">
            <a:extLst>
              <a:ext uri="{FF2B5EF4-FFF2-40B4-BE49-F238E27FC236}">
                <a16:creationId xmlns:a16="http://schemas.microsoft.com/office/drawing/2014/main" id="{95D7F61C-7115-4018-889A-0217A70269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2868097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2775" name="Object 7">
            <a:extLst>
              <a:ext uri="{FF2B5EF4-FFF2-40B4-BE49-F238E27FC236}">
                <a16:creationId xmlns:a16="http://schemas.microsoft.com/office/drawing/2014/main" id="{87A0DCFE-B8DC-47D8-B423-06F1738F42F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511676" y="2781301"/>
          <a:ext cx="2881313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7" name="Equation" r:id="rId5" imgW="1892300" imgH="749300" progId="Equation.3">
                  <p:embed/>
                </p:oleObj>
              </mc:Choice>
              <mc:Fallback>
                <p:oleObj name="Equation" r:id="rId5" imgW="1892300" imgH="749300" progId="Equation.3">
                  <p:embed/>
                  <p:pic>
                    <p:nvPicPr>
                      <p:cNvPr id="32775" name="Object 7">
                        <a:extLst>
                          <a:ext uri="{FF2B5EF4-FFF2-40B4-BE49-F238E27FC236}">
                            <a16:creationId xmlns:a16="http://schemas.microsoft.com/office/drawing/2014/main" id="{87A0DCFE-B8DC-47D8-B423-06F1738F42F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1676" y="2781301"/>
                        <a:ext cx="2881313" cy="885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76" name="Rectangle 8">
            <a:extLst>
              <a:ext uri="{FF2B5EF4-FFF2-40B4-BE49-F238E27FC236}">
                <a16:creationId xmlns:a16="http://schemas.microsoft.com/office/drawing/2014/main" id="{54E1C76C-0154-4C7C-934D-94CE323E0E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280618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2778" name="Object 10">
            <a:extLst>
              <a:ext uri="{FF2B5EF4-FFF2-40B4-BE49-F238E27FC236}">
                <a16:creationId xmlns:a16="http://schemas.microsoft.com/office/drawing/2014/main" id="{F96F8A35-89CF-4E12-84D7-B6DB1F487702}"/>
              </a:ext>
            </a:extLst>
          </p:cNvPr>
          <p:cNvGraphicFramePr>
            <a:graphicFrameLocks noChangeAspect="1"/>
          </p:cNvGraphicFramePr>
          <p:nvPr>
            <p:ph idx="1"/>
          </p:nvPr>
        </p:nvGraphicFramePr>
        <p:xfrm>
          <a:off x="3863975" y="4149726"/>
          <a:ext cx="4040188" cy="1198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8" name="Equation" r:id="rId7" imgW="1104840" imgH="482400" progId="Equation.3">
                  <p:embed/>
                </p:oleObj>
              </mc:Choice>
              <mc:Fallback>
                <p:oleObj name="Equation" r:id="rId7" imgW="1104840" imgH="482400" progId="Equation.3">
                  <p:embed/>
                  <p:pic>
                    <p:nvPicPr>
                      <p:cNvPr id="32778" name="Object 10">
                        <a:extLst>
                          <a:ext uri="{FF2B5EF4-FFF2-40B4-BE49-F238E27FC236}">
                            <a16:creationId xmlns:a16="http://schemas.microsoft.com/office/drawing/2014/main" id="{F96F8A35-89CF-4E12-84D7-B6DB1F48770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63975" y="4149726"/>
                        <a:ext cx="4040188" cy="1198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44568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Номер слайда 5">
            <a:extLst>
              <a:ext uri="{FF2B5EF4-FFF2-40B4-BE49-F238E27FC236}">
                <a16:creationId xmlns:a16="http://schemas.microsoft.com/office/drawing/2014/main" id="{CB0F9527-B182-4E0F-BFD6-BC7D4B530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C2BAA004-5F58-4B24-B0D3-CBBA43B4E25A}" type="slidenum">
              <a:rPr lang="en-GB" altLang="ru-RU"/>
              <a:pPr eaLnBrk="1" hangingPunct="1"/>
              <a:t>4</a:t>
            </a:fld>
            <a:endParaRPr lang="en-GB" altLang="ru-RU"/>
          </a:p>
        </p:txBody>
      </p:sp>
      <p:sp>
        <p:nvSpPr>
          <p:cNvPr id="17411" name="Rectangle 370">
            <a:extLst>
              <a:ext uri="{FF2B5EF4-FFF2-40B4-BE49-F238E27FC236}">
                <a16:creationId xmlns:a16="http://schemas.microsoft.com/office/drawing/2014/main" id="{1E4CB224-5D8B-42E9-81C5-8B66B5A470E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ru-RU"/>
              <a:t>Conditional Mean</a:t>
            </a:r>
            <a:endParaRPr lang="ru-RU" altLang="ru-RU"/>
          </a:p>
        </p:txBody>
      </p:sp>
      <p:graphicFrame>
        <p:nvGraphicFramePr>
          <p:cNvPr id="41337" name="Group 377">
            <a:extLst>
              <a:ext uri="{FF2B5EF4-FFF2-40B4-BE49-F238E27FC236}">
                <a16:creationId xmlns:a16="http://schemas.microsoft.com/office/drawing/2014/main" id="{69684D70-62DA-486F-A322-F82A756FEE99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981200" y="1600200"/>
          <a:ext cx="8229600" cy="3687984"/>
        </p:xfrm>
        <a:graphic>
          <a:graphicData uri="http://schemas.openxmlformats.org/drawingml/2006/table">
            <a:tbl>
              <a:tblPr/>
              <a:tblGrid>
                <a:gridCol w="1679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24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9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08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08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492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5086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5086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4927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5086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30477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Income 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80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100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120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140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160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180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200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220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240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260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77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Consumption 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55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65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79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80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102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110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120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135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137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150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7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60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70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84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93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107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115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136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137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145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152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7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65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74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90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95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110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120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140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140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155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175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7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70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80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94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103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116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130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144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152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165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178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7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75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85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98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108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118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135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145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157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175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180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7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88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113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125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140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160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189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185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7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115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162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191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47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477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Total 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325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462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445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707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678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750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685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1043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966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1211</a:t>
                      </a: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47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525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Conditional mean</a:t>
                      </a:r>
                      <a:r>
                        <a:rPr kumimoji="0" lang="en-GB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endParaRPr kumimoji="0" lang="en-GB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GB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65</a:t>
                      </a:r>
                      <a:endParaRPr kumimoji="0" lang="en-GB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77</a:t>
                      </a:r>
                      <a:endParaRPr kumimoji="0" lang="en-GB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89</a:t>
                      </a:r>
                      <a:endParaRPr kumimoji="0" lang="en-GB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101</a:t>
                      </a:r>
                      <a:endParaRPr kumimoji="0" lang="en-GB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113</a:t>
                      </a:r>
                      <a:endParaRPr kumimoji="0" lang="en-GB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125</a:t>
                      </a:r>
                      <a:endParaRPr kumimoji="0" lang="en-GB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137</a:t>
                      </a:r>
                      <a:endParaRPr kumimoji="0" lang="en-GB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149</a:t>
                      </a:r>
                      <a:endParaRPr kumimoji="0" lang="en-GB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161</a:t>
                      </a:r>
                      <a:endParaRPr kumimoji="0" lang="en-GB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173</a:t>
                      </a:r>
                      <a:endParaRPr kumimoji="0" lang="en-GB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anchor="b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33284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Номер слайда 5">
            <a:extLst>
              <a:ext uri="{FF2B5EF4-FFF2-40B4-BE49-F238E27FC236}">
                <a16:creationId xmlns:a16="http://schemas.microsoft.com/office/drawing/2014/main" id="{E8F4623B-A605-44C9-8EDD-F263532AE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386BABBD-0A9E-4B2C-91DF-301D51895001}" type="slidenum">
              <a:rPr lang="en-GB" altLang="ru-RU"/>
              <a:pPr eaLnBrk="1" hangingPunct="1"/>
              <a:t>5</a:t>
            </a:fld>
            <a:endParaRPr lang="en-GB" altLang="ru-RU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EC161356-09C9-49CD-91F9-1C1C1570514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188914"/>
            <a:ext cx="8229600" cy="503237"/>
          </a:xfrm>
          <a:noFill/>
        </p:spPr>
        <p:txBody>
          <a:bodyPr>
            <a:normAutofit fontScale="90000"/>
          </a:bodyPr>
          <a:lstStyle/>
          <a:p>
            <a:pPr eaLnBrk="1" hangingPunct="1"/>
            <a:r>
              <a:rPr lang="en-GB" altLang="ru-RU" sz="3600"/>
              <a:t>Simple Regression</a:t>
            </a:r>
          </a:p>
        </p:txBody>
      </p:sp>
      <p:graphicFrame>
        <p:nvGraphicFramePr>
          <p:cNvPr id="4107" name="Object 11">
            <a:extLst>
              <a:ext uri="{FF2B5EF4-FFF2-40B4-BE49-F238E27FC236}">
                <a16:creationId xmlns:a16="http://schemas.microsoft.com/office/drawing/2014/main" id="{3B77DEA6-9296-4892-87D2-60A6BB2D867D}"/>
              </a:ext>
            </a:extLst>
          </p:cNvPr>
          <p:cNvGraphicFramePr>
            <a:graphicFrameLocks noChangeAspect="1"/>
          </p:cNvGraphicFramePr>
          <p:nvPr>
            <p:ph idx="1"/>
          </p:nvPr>
        </p:nvGraphicFramePr>
        <p:xfrm>
          <a:off x="1703388" y="620714"/>
          <a:ext cx="8820150" cy="468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Chart" r:id="rId3" imgW="7524902" imgH="4000500" progId="Excel.Chart.8">
                  <p:embed/>
                </p:oleObj>
              </mc:Choice>
              <mc:Fallback>
                <p:oleObj name="Chart" r:id="rId3" imgW="7524902" imgH="4000500" progId="Excel.Chart.8">
                  <p:embed/>
                  <p:pic>
                    <p:nvPicPr>
                      <p:cNvPr id="4107" name="Object 11">
                        <a:extLst>
                          <a:ext uri="{FF2B5EF4-FFF2-40B4-BE49-F238E27FC236}">
                            <a16:creationId xmlns:a16="http://schemas.microsoft.com/office/drawing/2014/main" id="{3B77DEA6-9296-4892-87D2-60A6BB2D867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3388" y="620714"/>
                        <a:ext cx="8820150" cy="4689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9" name="Text Box 13">
            <a:extLst>
              <a:ext uri="{FF2B5EF4-FFF2-40B4-BE49-F238E27FC236}">
                <a16:creationId xmlns:a16="http://schemas.microsoft.com/office/drawing/2014/main" id="{830DCF50-4250-471C-8EC5-DC998B3982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08439" y="1268414"/>
            <a:ext cx="3063659" cy="83099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ru-RU" sz="2400"/>
              <a:t>Conditional expected</a:t>
            </a:r>
          </a:p>
          <a:p>
            <a:pPr eaLnBrk="1" hangingPunct="1"/>
            <a:r>
              <a:rPr lang="en-GB" altLang="ru-RU" sz="2400"/>
              <a:t>values E(Y|X)</a:t>
            </a:r>
          </a:p>
        </p:txBody>
      </p:sp>
      <p:sp>
        <p:nvSpPr>
          <p:cNvPr id="4110" name="Oval 14">
            <a:extLst>
              <a:ext uri="{FF2B5EF4-FFF2-40B4-BE49-F238E27FC236}">
                <a16:creationId xmlns:a16="http://schemas.microsoft.com/office/drawing/2014/main" id="{D92DA914-D0B6-4799-8501-173D8C452A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48075" y="1485900"/>
            <a:ext cx="215900" cy="2159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111" name="Text Box 15">
            <a:extLst>
              <a:ext uri="{FF2B5EF4-FFF2-40B4-BE49-F238E27FC236}">
                <a16:creationId xmlns:a16="http://schemas.microsoft.com/office/drawing/2014/main" id="{0876C95F-58DF-4C87-87B6-2D13781B9A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28444" y="3184526"/>
            <a:ext cx="3286477" cy="83099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GB" altLang="ru-RU" sz="2400"/>
              <a:t>Population Regression</a:t>
            </a:r>
          </a:p>
          <a:p>
            <a:pPr algn="ctr" eaLnBrk="1" hangingPunct="1"/>
            <a:r>
              <a:rPr lang="en-GB" altLang="ru-RU" sz="2400"/>
              <a:t>Curve</a:t>
            </a:r>
          </a:p>
        </p:txBody>
      </p:sp>
      <p:sp>
        <p:nvSpPr>
          <p:cNvPr id="4112" name="Line 16">
            <a:extLst>
              <a:ext uri="{FF2B5EF4-FFF2-40B4-BE49-F238E27FC236}">
                <a16:creationId xmlns:a16="http://schemas.microsoft.com/office/drawing/2014/main" id="{BE0C4121-53FB-4C23-8E65-36F5A929FC71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175500" y="2493963"/>
            <a:ext cx="433388" cy="57626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13" name="Text Box 17">
            <a:extLst>
              <a:ext uri="{FF2B5EF4-FFF2-40B4-BE49-F238E27FC236}">
                <a16:creationId xmlns:a16="http://schemas.microsoft.com/office/drawing/2014/main" id="{9600C927-A359-4DF9-B8D2-1F4C7D101E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4825" y="5373689"/>
            <a:ext cx="86423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ru-RU" sz="2400"/>
              <a:t>A population regression curve is simply the locus of the conditional means of the dependent variable for the fixed values of the explanatory variable(s).</a:t>
            </a:r>
          </a:p>
        </p:txBody>
      </p:sp>
    </p:spTree>
    <p:extLst>
      <p:ext uri="{BB962C8B-B14F-4D97-AF65-F5344CB8AC3E}">
        <p14:creationId xmlns:p14="http://schemas.microsoft.com/office/powerpoint/2010/main" val="1233886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10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  <p:bldOleChart spid="4107" grpId="0"/>
      <p:bldP spid="4109" grpId="0" animBg="1"/>
      <p:bldP spid="4110" grpId="0" animBg="1"/>
      <p:bldP spid="4111" grpId="0" animBg="1"/>
      <p:bldP spid="41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Номер слайда 5">
            <a:extLst>
              <a:ext uri="{FF2B5EF4-FFF2-40B4-BE49-F238E27FC236}">
                <a16:creationId xmlns:a16="http://schemas.microsoft.com/office/drawing/2014/main" id="{C953FCCF-C181-4500-83DA-953203526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FA83209C-FFE8-4928-B973-35BD9724EBDE}" type="slidenum">
              <a:rPr lang="en-GB" altLang="ru-RU"/>
              <a:pPr eaLnBrk="1" hangingPunct="1"/>
              <a:t>6</a:t>
            </a:fld>
            <a:endParaRPr lang="en-GB" altLang="ru-RU"/>
          </a:p>
        </p:txBody>
      </p:sp>
      <p:sp>
        <p:nvSpPr>
          <p:cNvPr id="6148" name="Rectangle 4">
            <a:extLst>
              <a:ext uri="{FF2B5EF4-FFF2-40B4-BE49-F238E27FC236}">
                <a16:creationId xmlns:a16="http://schemas.microsoft.com/office/drawing/2014/main" id="{9D5F6AF6-6373-4326-BEB6-E7457D6124A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063750" y="188914"/>
            <a:ext cx="8229600" cy="561975"/>
          </a:xfrm>
          <a:noFill/>
        </p:spPr>
        <p:txBody>
          <a:bodyPr>
            <a:normAutofit fontScale="90000"/>
          </a:bodyPr>
          <a:lstStyle/>
          <a:p>
            <a:pPr eaLnBrk="1" hangingPunct="1"/>
            <a:r>
              <a:rPr lang="en-GB" altLang="ru-RU" sz="3600"/>
              <a:t>Simple Regression</a:t>
            </a:r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71F87719-B780-4DD0-8B6B-6D462256E3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3049072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6149" name="Object 5">
            <a:extLst>
              <a:ext uri="{FF2B5EF4-FFF2-40B4-BE49-F238E27FC236}">
                <a16:creationId xmlns:a16="http://schemas.microsoft.com/office/drawing/2014/main" id="{7A0A6FB9-2289-4C72-B2F8-2409406A980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63976" y="1125538"/>
          <a:ext cx="4176713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Equation" r:id="rId3" imgW="2298700" imgH="393700" progId="Equation.3">
                  <p:embed/>
                </p:oleObj>
              </mc:Choice>
              <mc:Fallback>
                <p:oleObj name="Equation" r:id="rId3" imgW="2298700" imgH="393700" progId="Equation.3">
                  <p:embed/>
                  <p:pic>
                    <p:nvPicPr>
                      <p:cNvPr id="6149" name="Object 5">
                        <a:extLst>
                          <a:ext uri="{FF2B5EF4-FFF2-40B4-BE49-F238E27FC236}">
                            <a16:creationId xmlns:a16="http://schemas.microsoft.com/office/drawing/2014/main" id="{7A0A6FB9-2289-4C72-B2F8-2409406A980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63976" y="1125538"/>
                        <a:ext cx="4176713" cy="711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1" name="Text Box 7">
            <a:extLst>
              <a:ext uri="{FF2B5EF4-FFF2-40B4-BE49-F238E27FC236}">
                <a16:creationId xmlns:a16="http://schemas.microsoft.com/office/drawing/2014/main" id="{9CEF00B6-9A21-423A-8CDA-63084C0248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7851" y="1700213"/>
            <a:ext cx="55419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ru-RU" sz="2400"/>
              <a:t>Conditional Expectation Function (CEF)</a:t>
            </a:r>
          </a:p>
        </p:txBody>
      </p:sp>
      <p:sp>
        <p:nvSpPr>
          <p:cNvPr id="6152" name="Text Box 8">
            <a:extLst>
              <a:ext uri="{FF2B5EF4-FFF2-40B4-BE49-F238E27FC236}">
                <a16:creationId xmlns:a16="http://schemas.microsoft.com/office/drawing/2014/main" id="{B0F17A01-03AF-4FC1-8CC9-663A0DBBC1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5189" y="2276475"/>
            <a:ext cx="5407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ru-RU" sz="2400"/>
              <a:t>Population Regression Function (PRF)</a:t>
            </a:r>
          </a:p>
        </p:txBody>
      </p:sp>
      <p:sp>
        <p:nvSpPr>
          <p:cNvPr id="6154" name="Text Box 10">
            <a:extLst>
              <a:ext uri="{FF2B5EF4-FFF2-40B4-BE49-F238E27FC236}">
                <a16:creationId xmlns:a16="http://schemas.microsoft.com/office/drawing/2014/main" id="{3BAFF534-E1D9-4C04-9528-FC468916B3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9963" y="1989138"/>
            <a:ext cx="3255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ru-RU" sz="2400"/>
              <a:t>Population Regression</a:t>
            </a:r>
          </a:p>
        </p:txBody>
      </p:sp>
      <p:sp>
        <p:nvSpPr>
          <p:cNvPr id="2058" name="Rectangle 12">
            <a:extLst>
              <a:ext uri="{FF2B5EF4-FFF2-40B4-BE49-F238E27FC236}">
                <a16:creationId xmlns:a16="http://schemas.microsoft.com/office/drawing/2014/main" id="{0D0346F7-263D-47D4-93DA-4C00F753C6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3049072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6155" name="Object 11">
            <a:extLst>
              <a:ext uri="{FF2B5EF4-FFF2-40B4-BE49-F238E27FC236}">
                <a16:creationId xmlns:a16="http://schemas.microsoft.com/office/drawing/2014/main" id="{053094E2-7AAA-471C-A731-3B893B8ADD9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359151" y="3284539"/>
          <a:ext cx="5184775" cy="750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Equation" r:id="rId5" imgW="2692400" imgH="393700" progId="Equation.3">
                  <p:embed/>
                </p:oleObj>
              </mc:Choice>
              <mc:Fallback>
                <p:oleObj name="Equation" r:id="rId5" imgW="2692400" imgH="393700" progId="Equation.3">
                  <p:embed/>
                  <p:pic>
                    <p:nvPicPr>
                      <p:cNvPr id="6155" name="Object 11">
                        <a:extLst>
                          <a:ext uri="{FF2B5EF4-FFF2-40B4-BE49-F238E27FC236}">
                            <a16:creationId xmlns:a16="http://schemas.microsoft.com/office/drawing/2014/main" id="{053094E2-7AAA-471C-A731-3B893B8ADD9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9151" y="3284539"/>
                        <a:ext cx="5184775" cy="7508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7" name="Text Box 13">
            <a:extLst>
              <a:ext uri="{FF2B5EF4-FFF2-40B4-BE49-F238E27FC236}">
                <a16:creationId xmlns:a16="http://schemas.microsoft.com/office/drawing/2014/main" id="{213907E0-7634-46EA-8BA6-913B36C4DE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8301" y="4365625"/>
            <a:ext cx="34067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ru-RU" sz="2400"/>
              <a:t>Regression Coefficients</a:t>
            </a:r>
          </a:p>
        </p:txBody>
      </p:sp>
      <p:sp>
        <p:nvSpPr>
          <p:cNvPr id="6158" name="Line 14">
            <a:extLst>
              <a:ext uri="{FF2B5EF4-FFF2-40B4-BE49-F238E27FC236}">
                <a16:creationId xmlns:a16="http://schemas.microsoft.com/office/drawing/2014/main" id="{41B311F9-629E-4ADC-A16A-C597896E62C3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456363" y="3933826"/>
            <a:ext cx="360362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60" name="Line 16">
            <a:extLst>
              <a:ext uri="{FF2B5EF4-FFF2-40B4-BE49-F238E27FC236}">
                <a16:creationId xmlns:a16="http://schemas.microsoft.com/office/drawing/2014/main" id="{3FC1F56E-32F7-4B48-AA9B-5D8721C4723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248525" y="4005264"/>
            <a:ext cx="287338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61" name="Text Box 17">
            <a:extLst>
              <a:ext uri="{FF2B5EF4-FFF2-40B4-BE49-F238E27FC236}">
                <a16:creationId xmlns:a16="http://schemas.microsoft.com/office/drawing/2014/main" id="{239FE9BA-F1F1-4AA9-818B-ED6F7D1F9B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8214" y="4149726"/>
            <a:ext cx="302418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ru-RU" sz="2400"/>
              <a:t>Linear Population Regression Function</a:t>
            </a:r>
          </a:p>
        </p:txBody>
      </p:sp>
    </p:spTree>
    <p:extLst>
      <p:ext uri="{BB962C8B-B14F-4D97-AF65-F5344CB8AC3E}">
        <p14:creationId xmlns:p14="http://schemas.microsoft.com/office/powerpoint/2010/main" val="1690601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9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6151" grpId="0"/>
      <p:bldP spid="6151" grpId="1"/>
      <p:bldP spid="6152" grpId="0"/>
      <p:bldP spid="6154" grpId="0"/>
      <p:bldP spid="6154" grpId="1"/>
      <p:bldP spid="6157" grpId="0"/>
      <p:bldP spid="616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Номер слайда 5">
            <a:extLst>
              <a:ext uri="{FF2B5EF4-FFF2-40B4-BE49-F238E27FC236}">
                <a16:creationId xmlns:a16="http://schemas.microsoft.com/office/drawing/2014/main" id="{4A7039DF-6DF7-4C3A-AF95-74A88FEAE5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CB2D1D7D-F700-4499-BC6B-53E50F8DB766}" type="slidenum">
              <a:rPr lang="en-GB" altLang="ru-RU"/>
              <a:pPr eaLnBrk="1" hangingPunct="1"/>
              <a:t>7</a:t>
            </a:fld>
            <a:endParaRPr lang="en-GB" altLang="ru-RU"/>
          </a:p>
        </p:txBody>
      </p:sp>
      <p:sp>
        <p:nvSpPr>
          <p:cNvPr id="7170" name="Rectangle 2">
            <a:extLst>
              <a:ext uri="{FF2B5EF4-FFF2-40B4-BE49-F238E27FC236}">
                <a16:creationId xmlns:a16="http://schemas.microsoft.com/office/drawing/2014/main" id="{C65E090B-BC88-4648-ADF7-04B81971617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8"/>
            <a:ext cx="8229600" cy="41751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GB" altLang="ru-RU" sz="4000"/>
              <a:t>Linear</a:t>
            </a:r>
          </a:p>
        </p:txBody>
      </p:sp>
      <p:sp>
        <p:nvSpPr>
          <p:cNvPr id="3080" name="Rectangle 22">
            <a:extLst>
              <a:ext uri="{FF2B5EF4-FFF2-40B4-BE49-F238E27FC236}">
                <a16:creationId xmlns:a16="http://schemas.microsoft.com/office/drawing/2014/main" id="{A5E3B7E3-71FE-405A-90CC-2B1BD4BDCE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3030022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pSp>
        <p:nvGrpSpPr>
          <p:cNvPr id="2" name="Group 33">
            <a:extLst>
              <a:ext uri="{FF2B5EF4-FFF2-40B4-BE49-F238E27FC236}">
                <a16:creationId xmlns:a16="http://schemas.microsoft.com/office/drawing/2014/main" id="{84274E4D-1085-410B-BCFA-425588CA132A}"/>
              </a:ext>
            </a:extLst>
          </p:cNvPr>
          <p:cNvGrpSpPr>
            <a:grpSpLocks/>
          </p:cNvGrpSpPr>
          <p:nvPr/>
        </p:nvGrpSpPr>
        <p:grpSpPr bwMode="auto">
          <a:xfrm>
            <a:off x="1847850" y="692151"/>
            <a:ext cx="3378200" cy="3108325"/>
            <a:chOff x="204" y="436"/>
            <a:chExt cx="2128" cy="1958"/>
          </a:xfrm>
        </p:grpSpPr>
        <p:grpSp>
          <p:nvGrpSpPr>
            <p:cNvPr id="3101" name="Group 8">
              <a:extLst>
                <a:ext uri="{FF2B5EF4-FFF2-40B4-BE49-F238E27FC236}">
                  <a16:creationId xmlns:a16="http://schemas.microsoft.com/office/drawing/2014/main" id="{55271DAD-EC1A-4428-9E8B-6923344253C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4" y="436"/>
              <a:ext cx="2128" cy="1958"/>
              <a:chOff x="204" y="300"/>
              <a:chExt cx="2128" cy="1958"/>
            </a:xfrm>
          </p:grpSpPr>
          <p:sp>
            <p:nvSpPr>
              <p:cNvPr id="3103" name="Line 4">
                <a:extLst>
                  <a:ext uri="{FF2B5EF4-FFF2-40B4-BE49-F238E27FC236}">
                    <a16:creationId xmlns:a16="http://schemas.microsoft.com/office/drawing/2014/main" id="{CBA7F0C8-0BD3-4A6B-91EE-1094F83537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1" y="391"/>
                <a:ext cx="0" cy="15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04" name="Line 5">
                <a:extLst>
                  <a:ext uri="{FF2B5EF4-FFF2-40B4-BE49-F238E27FC236}">
                    <a16:creationId xmlns:a16="http://schemas.microsoft.com/office/drawing/2014/main" id="{703D070F-A92C-4EF0-9611-D69CE599FC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1" y="1979"/>
                <a:ext cx="181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05" name="Text Box 6">
                <a:extLst>
                  <a:ext uri="{FF2B5EF4-FFF2-40B4-BE49-F238E27FC236}">
                    <a16:creationId xmlns:a16="http://schemas.microsoft.com/office/drawing/2014/main" id="{3F953AE1-12CE-40AC-BF6E-7097F3ECB28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109" y="2008"/>
                <a:ext cx="223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GB" altLang="ru-RU" sz="2000" b="1"/>
                  <a:t>X</a:t>
                </a:r>
              </a:p>
            </p:txBody>
          </p:sp>
          <p:sp>
            <p:nvSpPr>
              <p:cNvPr id="3106" name="Text Box 7">
                <a:extLst>
                  <a:ext uri="{FF2B5EF4-FFF2-40B4-BE49-F238E27FC236}">
                    <a16:creationId xmlns:a16="http://schemas.microsoft.com/office/drawing/2014/main" id="{DB0E4A81-E998-4CDD-80A0-5666B1AF609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04" y="300"/>
                <a:ext cx="223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GB" altLang="ru-RU" sz="2000" b="1"/>
                  <a:t>Y</a:t>
                </a:r>
              </a:p>
            </p:txBody>
          </p:sp>
        </p:grpSp>
        <p:sp>
          <p:nvSpPr>
            <p:cNvPr id="3102" name="Freeform 20">
              <a:extLst>
                <a:ext uri="{FF2B5EF4-FFF2-40B4-BE49-F238E27FC236}">
                  <a16:creationId xmlns:a16="http://schemas.microsoft.com/office/drawing/2014/main" id="{F688D56B-46E7-4169-828B-1DE4ADABB63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" y="754"/>
              <a:ext cx="1270" cy="907"/>
            </a:xfrm>
            <a:custGeom>
              <a:avLst/>
              <a:gdLst>
                <a:gd name="T0" fmla="*/ 0 w 1679"/>
                <a:gd name="T1" fmla="*/ 0 h 907"/>
                <a:gd name="T2" fmla="*/ 817 w 1679"/>
                <a:gd name="T3" fmla="*/ 907 h 907"/>
                <a:gd name="T4" fmla="*/ 1679 w 1679"/>
                <a:gd name="T5" fmla="*/ 0 h 907"/>
                <a:gd name="T6" fmla="*/ 0 60000 65536"/>
                <a:gd name="T7" fmla="*/ 0 60000 65536"/>
                <a:gd name="T8" fmla="*/ 0 60000 65536"/>
                <a:gd name="T9" fmla="*/ 0 w 1679"/>
                <a:gd name="T10" fmla="*/ 0 h 907"/>
                <a:gd name="T11" fmla="*/ 1679 w 1679"/>
                <a:gd name="T12" fmla="*/ 907 h 90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79" h="907">
                  <a:moveTo>
                    <a:pt x="0" y="0"/>
                  </a:moveTo>
                  <a:cubicBezTo>
                    <a:pt x="268" y="453"/>
                    <a:pt x="537" y="907"/>
                    <a:pt x="817" y="907"/>
                  </a:cubicBezTo>
                  <a:cubicBezTo>
                    <a:pt x="1097" y="907"/>
                    <a:pt x="1388" y="453"/>
                    <a:pt x="1679" y="0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aphicFrame>
          <p:nvGraphicFramePr>
            <p:cNvPr id="3077" name="Object 21">
              <a:extLst>
                <a:ext uri="{FF2B5EF4-FFF2-40B4-BE49-F238E27FC236}">
                  <a16:creationId xmlns:a16="http://schemas.microsoft.com/office/drawing/2014/main" id="{558B240D-42C4-475D-BDA7-E7E6D866B24C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567" y="1706"/>
            <a:ext cx="1674" cy="27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8" name="Equation" r:id="rId3" imgW="2654300" imgH="431800" progId="Equation.3">
                    <p:embed/>
                  </p:oleObj>
                </mc:Choice>
                <mc:Fallback>
                  <p:oleObj name="Equation" r:id="rId3" imgW="2654300" imgH="431800" progId="Equation.3">
                    <p:embed/>
                    <p:pic>
                      <p:nvPicPr>
                        <p:cNvPr id="3077" name="Object 21">
                          <a:extLst>
                            <a:ext uri="{FF2B5EF4-FFF2-40B4-BE49-F238E27FC236}">
                              <a16:creationId xmlns:a16="http://schemas.microsoft.com/office/drawing/2014/main" id="{558B240D-42C4-475D-BDA7-E7E6D866B24C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67" y="1706"/>
                          <a:ext cx="1674" cy="27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082" name="Rectangle 26">
            <a:extLst>
              <a:ext uri="{FF2B5EF4-FFF2-40B4-BE49-F238E27FC236}">
                <a16:creationId xmlns:a16="http://schemas.microsoft.com/office/drawing/2014/main" id="{E6D98C14-1A18-4E06-91D6-DC42CF5E4C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3030022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pSp>
        <p:nvGrpSpPr>
          <p:cNvPr id="4" name="Group 35">
            <a:extLst>
              <a:ext uri="{FF2B5EF4-FFF2-40B4-BE49-F238E27FC236}">
                <a16:creationId xmlns:a16="http://schemas.microsoft.com/office/drawing/2014/main" id="{D900CF38-C939-4279-8A71-0B65F1560F53}"/>
              </a:ext>
            </a:extLst>
          </p:cNvPr>
          <p:cNvGrpSpPr>
            <a:grpSpLocks/>
          </p:cNvGrpSpPr>
          <p:nvPr/>
        </p:nvGrpSpPr>
        <p:grpSpPr bwMode="auto">
          <a:xfrm>
            <a:off x="1919288" y="3633789"/>
            <a:ext cx="4171950" cy="3108325"/>
            <a:chOff x="249" y="2289"/>
            <a:chExt cx="2628" cy="1958"/>
          </a:xfrm>
        </p:grpSpPr>
        <p:grpSp>
          <p:nvGrpSpPr>
            <p:cNvPr id="3095" name="Group 14">
              <a:extLst>
                <a:ext uri="{FF2B5EF4-FFF2-40B4-BE49-F238E27FC236}">
                  <a16:creationId xmlns:a16="http://schemas.microsoft.com/office/drawing/2014/main" id="{6FA0EDC4-234E-4EE6-BE22-80A3C58B8A3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9" y="2289"/>
              <a:ext cx="2128" cy="1958"/>
              <a:chOff x="204" y="300"/>
              <a:chExt cx="2128" cy="1958"/>
            </a:xfrm>
          </p:grpSpPr>
          <p:sp>
            <p:nvSpPr>
              <p:cNvPr id="3097" name="Line 15">
                <a:extLst>
                  <a:ext uri="{FF2B5EF4-FFF2-40B4-BE49-F238E27FC236}">
                    <a16:creationId xmlns:a16="http://schemas.microsoft.com/office/drawing/2014/main" id="{EFB7A489-6222-4859-908C-6A0E6AA830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1" y="391"/>
                <a:ext cx="0" cy="15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98" name="Line 16">
                <a:extLst>
                  <a:ext uri="{FF2B5EF4-FFF2-40B4-BE49-F238E27FC236}">
                    <a16:creationId xmlns:a16="http://schemas.microsoft.com/office/drawing/2014/main" id="{1838C7A9-0382-4ECC-83FF-03F266198B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1" y="1979"/>
                <a:ext cx="181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99" name="Text Box 17">
                <a:extLst>
                  <a:ext uri="{FF2B5EF4-FFF2-40B4-BE49-F238E27FC236}">
                    <a16:creationId xmlns:a16="http://schemas.microsoft.com/office/drawing/2014/main" id="{3F993068-79A1-4044-832E-1E30DCAFAE1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109" y="2008"/>
                <a:ext cx="223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GB" altLang="ru-RU" sz="2000" b="1"/>
                  <a:t>X</a:t>
                </a:r>
              </a:p>
            </p:txBody>
          </p:sp>
          <p:sp>
            <p:nvSpPr>
              <p:cNvPr id="3100" name="Text Box 18">
                <a:extLst>
                  <a:ext uri="{FF2B5EF4-FFF2-40B4-BE49-F238E27FC236}">
                    <a16:creationId xmlns:a16="http://schemas.microsoft.com/office/drawing/2014/main" id="{C8037437-C52D-4C36-A073-FCE41EBBF2D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04" y="300"/>
                <a:ext cx="223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GB" altLang="ru-RU" sz="2000" b="1"/>
                  <a:t>Y</a:t>
                </a:r>
              </a:p>
            </p:txBody>
          </p:sp>
        </p:grpSp>
        <p:sp>
          <p:nvSpPr>
            <p:cNvPr id="3096" name="Freeform 24">
              <a:extLst>
                <a:ext uri="{FF2B5EF4-FFF2-40B4-BE49-F238E27FC236}">
                  <a16:creationId xmlns:a16="http://schemas.microsoft.com/office/drawing/2014/main" id="{70F78260-250A-41B7-B8F4-1ADB281F402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" y="2704"/>
              <a:ext cx="1406" cy="1044"/>
            </a:xfrm>
            <a:custGeom>
              <a:avLst/>
              <a:gdLst>
                <a:gd name="T0" fmla="*/ 0 w 1406"/>
                <a:gd name="T1" fmla="*/ 1044 h 1044"/>
                <a:gd name="T2" fmla="*/ 181 w 1406"/>
                <a:gd name="T3" fmla="*/ 681 h 1044"/>
                <a:gd name="T4" fmla="*/ 816 w 1406"/>
                <a:gd name="T5" fmla="*/ 635 h 1044"/>
                <a:gd name="T6" fmla="*/ 1406 w 1406"/>
                <a:gd name="T7" fmla="*/ 0 h 10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06"/>
                <a:gd name="T13" fmla="*/ 0 h 1044"/>
                <a:gd name="T14" fmla="*/ 1406 w 1406"/>
                <a:gd name="T15" fmla="*/ 1044 h 10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06" h="1044">
                  <a:moveTo>
                    <a:pt x="0" y="1044"/>
                  </a:moveTo>
                  <a:cubicBezTo>
                    <a:pt x="22" y="896"/>
                    <a:pt x="45" y="749"/>
                    <a:pt x="181" y="681"/>
                  </a:cubicBezTo>
                  <a:cubicBezTo>
                    <a:pt x="317" y="613"/>
                    <a:pt x="612" y="748"/>
                    <a:pt x="816" y="635"/>
                  </a:cubicBezTo>
                  <a:cubicBezTo>
                    <a:pt x="1020" y="522"/>
                    <a:pt x="1213" y="261"/>
                    <a:pt x="1406" y="0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aphicFrame>
          <p:nvGraphicFramePr>
            <p:cNvPr id="3076" name="Object 25">
              <a:extLst>
                <a:ext uri="{FF2B5EF4-FFF2-40B4-BE49-F238E27FC236}">
                  <a16:creationId xmlns:a16="http://schemas.microsoft.com/office/drawing/2014/main" id="{097E1702-47BA-411F-B826-20B38C6D4887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567" y="3612"/>
            <a:ext cx="2310" cy="27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9" name="Equation" r:id="rId5" imgW="3670300" imgH="431800" progId="Equation.3">
                    <p:embed/>
                  </p:oleObj>
                </mc:Choice>
                <mc:Fallback>
                  <p:oleObj name="Equation" r:id="rId5" imgW="3670300" imgH="431800" progId="Equation.3">
                    <p:embed/>
                    <p:pic>
                      <p:nvPicPr>
                        <p:cNvPr id="3076" name="Object 25">
                          <a:extLst>
                            <a:ext uri="{FF2B5EF4-FFF2-40B4-BE49-F238E27FC236}">
                              <a16:creationId xmlns:a16="http://schemas.microsoft.com/office/drawing/2014/main" id="{097E1702-47BA-411F-B826-20B38C6D4887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67" y="3612"/>
                          <a:ext cx="2310" cy="27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084" name="Rectangle 28">
            <a:extLst>
              <a:ext uri="{FF2B5EF4-FFF2-40B4-BE49-F238E27FC236}">
                <a16:creationId xmlns:a16="http://schemas.microsoft.com/office/drawing/2014/main" id="{C53A4472-E5C7-4897-B40F-14A05FBD2D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3068122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pSp>
        <p:nvGrpSpPr>
          <p:cNvPr id="6" name="Group 34">
            <a:extLst>
              <a:ext uri="{FF2B5EF4-FFF2-40B4-BE49-F238E27FC236}">
                <a16:creationId xmlns:a16="http://schemas.microsoft.com/office/drawing/2014/main" id="{6B31AA6B-9035-4F81-9CA0-A2AB2CF0AC48}"/>
              </a:ext>
            </a:extLst>
          </p:cNvPr>
          <p:cNvGrpSpPr>
            <a:grpSpLocks/>
          </p:cNvGrpSpPr>
          <p:nvPr/>
        </p:nvGrpSpPr>
        <p:grpSpPr bwMode="auto">
          <a:xfrm>
            <a:off x="6605588" y="692151"/>
            <a:ext cx="3378200" cy="3108325"/>
            <a:chOff x="3201" y="436"/>
            <a:chExt cx="2128" cy="1958"/>
          </a:xfrm>
        </p:grpSpPr>
        <p:grpSp>
          <p:nvGrpSpPr>
            <p:cNvPr id="3089" name="Group 9">
              <a:extLst>
                <a:ext uri="{FF2B5EF4-FFF2-40B4-BE49-F238E27FC236}">
                  <a16:creationId xmlns:a16="http://schemas.microsoft.com/office/drawing/2014/main" id="{0CC1325C-1583-4BA0-9DAE-70238568C32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01" y="436"/>
              <a:ext cx="2128" cy="1958"/>
              <a:chOff x="204" y="300"/>
              <a:chExt cx="2128" cy="1958"/>
            </a:xfrm>
          </p:grpSpPr>
          <p:sp>
            <p:nvSpPr>
              <p:cNvPr id="3091" name="Line 10">
                <a:extLst>
                  <a:ext uri="{FF2B5EF4-FFF2-40B4-BE49-F238E27FC236}">
                    <a16:creationId xmlns:a16="http://schemas.microsoft.com/office/drawing/2014/main" id="{342FB5D4-4D6A-42A9-BCFE-8A724E9B08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1" y="391"/>
                <a:ext cx="0" cy="15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92" name="Line 11">
                <a:extLst>
                  <a:ext uri="{FF2B5EF4-FFF2-40B4-BE49-F238E27FC236}">
                    <a16:creationId xmlns:a16="http://schemas.microsoft.com/office/drawing/2014/main" id="{87A2EAEB-5936-4B36-8A2B-FC8A88284D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1" y="1979"/>
                <a:ext cx="181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93" name="Text Box 12">
                <a:extLst>
                  <a:ext uri="{FF2B5EF4-FFF2-40B4-BE49-F238E27FC236}">
                    <a16:creationId xmlns:a16="http://schemas.microsoft.com/office/drawing/2014/main" id="{A2F3112C-16C2-4991-A503-5E2079A5536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109" y="2008"/>
                <a:ext cx="223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GB" altLang="ru-RU" sz="2000" b="1"/>
                  <a:t>X</a:t>
                </a:r>
              </a:p>
            </p:txBody>
          </p:sp>
          <p:sp>
            <p:nvSpPr>
              <p:cNvPr id="3094" name="Text Box 13">
                <a:extLst>
                  <a:ext uri="{FF2B5EF4-FFF2-40B4-BE49-F238E27FC236}">
                    <a16:creationId xmlns:a16="http://schemas.microsoft.com/office/drawing/2014/main" id="{88EA3E68-6DFC-4614-9197-977AACCCDAA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04" y="300"/>
                <a:ext cx="223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GB" altLang="ru-RU" sz="2000" b="1"/>
                  <a:t>Y</a:t>
                </a:r>
              </a:p>
            </p:txBody>
          </p:sp>
        </p:grpSp>
        <p:sp>
          <p:nvSpPr>
            <p:cNvPr id="3090" name="Freeform 23">
              <a:extLst>
                <a:ext uri="{FF2B5EF4-FFF2-40B4-BE49-F238E27FC236}">
                  <a16:creationId xmlns:a16="http://schemas.microsoft.com/office/drawing/2014/main" id="{B0B9C18F-2F9C-45B8-9E2F-52D71A3A884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5" y="527"/>
              <a:ext cx="1225" cy="1316"/>
            </a:xfrm>
            <a:custGeom>
              <a:avLst/>
              <a:gdLst>
                <a:gd name="T0" fmla="*/ 0 w 1225"/>
                <a:gd name="T1" fmla="*/ 1316 h 1316"/>
                <a:gd name="T2" fmla="*/ 953 w 1225"/>
                <a:gd name="T3" fmla="*/ 998 h 1316"/>
                <a:gd name="T4" fmla="*/ 1225 w 1225"/>
                <a:gd name="T5" fmla="*/ 0 h 1316"/>
                <a:gd name="T6" fmla="*/ 0 60000 65536"/>
                <a:gd name="T7" fmla="*/ 0 60000 65536"/>
                <a:gd name="T8" fmla="*/ 0 60000 65536"/>
                <a:gd name="T9" fmla="*/ 0 w 1225"/>
                <a:gd name="T10" fmla="*/ 0 h 1316"/>
                <a:gd name="T11" fmla="*/ 1225 w 1225"/>
                <a:gd name="T12" fmla="*/ 1316 h 13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25" h="1316">
                  <a:moveTo>
                    <a:pt x="0" y="1316"/>
                  </a:moveTo>
                  <a:cubicBezTo>
                    <a:pt x="374" y="1266"/>
                    <a:pt x="749" y="1217"/>
                    <a:pt x="953" y="998"/>
                  </a:cubicBezTo>
                  <a:cubicBezTo>
                    <a:pt x="1157" y="779"/>
                    <a:pt x="1191" y="389"/>
                    <a:pt x="1225" y="0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aphicFrame>
          <p:nvGraphicFramePr>
            <p:cNvPr id="3075" name="Object 27">
              <a:extLst>
                <a:ext uri="{FF2B5EF4-FFF2-40B4-BE49-F238E27FC236}">
                  <a16:creationId xmlns:a16="http://schemas.microsoft.com/office/drawing/2014/main" id="{06150B3B-7DCA-4B35-9939-8CE5C52F80B4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3969" y="1797"/>
            <a:ext cx="864" cy="2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0" name="Equation" r:id="rId7" imgW="1371600" imgH="355600" progId="Equation.3">
                    <p:embed/>
                  </p:oleObj>
                </mc:Choice>
                <mc:Fallback>
                  <p:oleObj name="Equation" r:id="rId7" imgW="1371600" imgH="355600" progId="Equation.3">
                    <p:embed/>
                    <p:pic>
                      <p:nvPicPr>
                        <p:cNvPr id="3075" name="Object 27">
                          <a:extLst>
                            <a:ext uri="{FF2B5EF4-FFF2-40B4-BE49-F238E27FC236}">
                              <a16:creationId xmlns:a16="http://schemas.microsoft.com/office/drawing/2014/main" id="{06150B3B-7DCA-4B35-9939-8CE5C52F80B4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69" y="1797"/>
                          <a:ext cx="864" cy="22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197" name="Text Box 29">
            <a:extLst>
              <a:ext uri="{FF2B5EF4-FFF2-40B4-BE49-F238E27FC236}">
                <a16:creationId xmlns:a16="http://schemas.microsoft.com/office/drawing/2014/main" id="{4EFDC8BC-24FE-48B4-A543-943DD1EBF8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64200" y="4221163"/>
            <a:ext cx="41354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ru-RU" sz="2400"/>
              <a:t>Linear in parameter functions</a:t>
            </a:r>
          </a:p>
        </p:txBody>
      </p:sp>
      <p:sp>
        <p:nvSpPr>
          <p:cNvPr id="3087" name="Rectangle 31">
            <a:extLst>
              <a:ext uri="{FF2B5EF4-FFF2-40B4-BE49-F238E27FC236}">
                <a16:creationId xmlns:a16="http://schemas.microsoft.com/office/drawing/2014/main" id="{024C7909-E7DD-4D2C-9039-2D3254DE18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3015734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7198" name="Object 30">
            <a:extLst>
              <a:ext uri="{FF2B5EF4-FFF2-40B4-BE49-F238E27FC236}">
                <a16:creationId xmlns:a16="http://schemas.microsoft.com/office/drawing/2014/main" id="{D41C4241-2214-446E-9B7A-27791366150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456364" y="5084763"/>
          <a:ext cx="3887787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Equation" r:id="rId9" imgW="2832100" imgH="457200" progId="Equation.3">
                  <p:embed/>
                </p:oleObj>
              </mc:Choice>
              <mc:Fallback>
                <p:oleObj name="Equation" r:id="rId9" imgW="2832100" imgH="457200" progId="Equation.3">
                  <p:embed/>
                  <p:pic>
                    <p:nvPicPr>
                      <p:cNvPr id="7198" name="Object 30">
                        <a:extLst>
                          <a:ext uri="{FF2B5EF4-FFF2-40B4-BE49-F238E27FC236}">
                            <a16:creationId xmlns:a16="http://schemas.microsoft.com/office/drawing/2014/main" id="{D41C4241-2214-446E-9B7A-27791366150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56364" y="5084763"/>
                        <a:ext cx="3887787" cy="628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00" name="Text Box 32">
            <a:extLst>
              <a:ext uri="{FF2B5EF4-FFF2-40B4-BE49-F238E27FC236}">
                <a16:creationId xmlns:a16="http://schemas.microsoft.com/office/drawing/2014/main" id="{CB3FD69E-44D0-4957-B262-1D691FD324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1" y="5949950"/>
            <a:ext cx="4543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ru-RU" sz="2400"/>
              <a:t>Non-linear in parameter function</a:t>
            </a:r>
          </a:p>
        </p:txBody>
      </p:sp>
    </p:spTree>
    <p:extLst>
      <p:ext uri="{BB962C8B-B14F-4D97-AF65-F5344CB8AC3E}">
        <p14:creationId xmlns:p14="http://schemas.microsoft.com/office/powerpoint/2010/main" val="3084894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7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7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7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97" grpId="0"/>
      <p:bldP spid="720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4" name="Номер слайда 5">
            <a:extLst>
              <a:ext uri="{FF2B5EF4-FFF2-40B4-BE49-F238E27FC236}">
                <a16:creationId xmlns:a16="http://schemas.microsoft.com/office/drawing/2014/main" id="{3B306796-9B6F-42BB-A16C-7DA08E4189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7FD419B-023E-4ABB-9FA4-F796E32F9540}" type="slidenum">
              <a:rPr lang="en-GB" altLang="ru-RU"/>
              <a:pPr eaLnBrk="1" hangingPunct="1"/>
              <a:t>8</a:t>
            </a:fld>
            <a:endParaRPr lang="en-GB" altLang="ru-RU"/>
          </a:p>
        </p:txBody>
      </p:sp>
      <p:sp>
        <p:nvSpPr>
          <p:cNvPr id="8194" name="Rectangle 2">
            <a:extLst>
              <a:ext uri="{FF2B5EF4-FFF2-40B4-BE49-F238E27FC236}">
                <a16:creationId xmlns:a16="http://schemas.microsoft.com/office/drawing/2014/main" id="{7AE40437-564E-4936-8B54-424EF1789F6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9"/>
            <a:ext cx="8229600" cy="49053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GB" altLang="ru-RU" sz="4000"/>
              <a:t>Stochastic specification</a:t>
            </a:r>
          </a:p>
        </p:txBody>
      </p:sp>
      <p:sp>
        <p:nvSpPr>
          <p:cNvPr id="4106" name="Rectangle 5">
            <a:extLst>
              <a:ext uri="{FF2B5EF4-FFF2-40B4-BE49-F238E27FC236}">
                <a16:creationId xmlns:a16="http://schemas.microsoft.com/office/drawing/2014/main" id="{6D009A60-FAB5-4D9C-945C-41F6AE377C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3049072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8196" name="Object 4">
            <a:extLst>
              <a:ext uri="{FF2B5EF4-FFF2-40B4-BE49-F238E27FC236}">
                <a16:creationId xmlns:a16="http://schemas.microsoft.com/office/drawing/2014/main" id="{85E79D30-477F-40A7-B7B9-D2A8E17C738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927351" y="981076"/>
          <a:ext cx="3241675" cy="563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Equation" r:id="rId3" imgW="2247900" imgH="393700" progId="Equation.3">
                  <p:embed/>
                </p:oleObj>
              </mc:Choice>
              <mc:Fallback>
                <p:oleObj name="Equation" r:id="rId3" imgW="2247900" imgH="393700" progId="Equation.3">
                  <p:embed/>
                  <p:pic>
                    <p:nvPicPr>
                      <p:cNvPr id="8196" name="Object 4">
                        <a:extLst>
                          <a:ext uri="{FF2B5EF4-FFF2-40B4-BE49-F238E27FC236}">
                            <a16:creationId xmlns:a16="http://schemas.microsoft.com/office/drawing/2014/main" id="{85E79D30-477F-40A7-B7B9-D2A8E17C738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7351" y="981076"/>
                        <a:ext cx="3241675" cy="5635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8" name="Text Box 6">
            <a:extLst>
              <a:ext uri="{FF2B5EF4-FFF2-40B4-BE49-F238E27FC236}">
                <a16:creationId xmlns:a16="http://schemas.microsoft.com/office/drawing/2014/main" id="{D2F92286-9566-46AC-A29E-A67663E677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0464" y="1125538"/>
            <a:ext cx="3013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ru-RU" sz="2400"/>
              <a:t>Stochastic error term</a:t>
            </a:r>
          </a:p>
        </p:txBody>
      </p:sp>
      <p:sp>
        <p:nvSpPr>
          <p:cNvPr id="4108" name="Rectangle 8">
            <a:extLst>
              <a:ext uri="{FF2B5EF4-FFF2-40B4-BE49-F238E27FC236}">
                <a16:creationId xmlns:a16="http://schemas.microsoft.com/office/drawing/2014/main" id="{8A5C9CE3-6C40-4859-84D2-D4F3431104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3049072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8199" name="Object 7">
            <a:extLst>
              <a:ext uri="{FF2B5EF4-FFF2-40B4-BE49-F238E27FC236}">
                <a16:creationId xmlns:a16="http://schemas.microsoft.com/office/drawing/2014/main" id="{081712FA-873C-4C75-9035-0E095AFC264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008438" y="1773238"/>
          <a:ext cx="3744912" cy="658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Equation" r:id="rId5" imgW="2222500" imgH="393700" progId="Equation.3">
                  <p:embed/>
                </p:oleObj>
              </mc:Choice>
              <mc:Fallback>
                <p:oleObj name="Equation" r:id="rId5" imgW="2222500" imgH="393700" progId="Equation.3">
                  <p:embed/>
                  <p:pic>
                    <p:nvPicPr>
                      <p:cNvPr id="8199" name="Object 7">
                        <a:extLst>
                          <a:ext uri="{FF2B5EF4-FFF2-40B4-BE49-F238E27FC236}">
                            <a16:creationId xmlns:a16="http://schemas.microsoft.com/office/drawing/2014/main" id="{081712FA-873C-4C75-9035-0E095AFC264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8438" y="1773238"/>
                        <a:ext cx="3744912" cy="658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01" name="Text Box 9">
            <a:extLst>
              <a:ext uri="{FF2B5EF4-FFF2-40B4-BE49-F238E27FC236}">
                <a16:creationId xmlns:a16="http://schemas.microsoft.com/office/drawing/2014/main" id="{E45DFBDC-B785-4840-BD86-4A5A286FDB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5775" y="2924175"/>
            <a:ext cx="3352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ru-RU" sz="2400"/>
              <a:t>Systematic component </a:t>
            </a:r>
          </a:p>
        </p:txBody>
      </p:sp>
      <p:sp>
        <p:nvSpPr>
          <p:cNvPr id="8202" name="Line 10">
            <a:extLst>
              <a:ext uri="{FF2B5EF4-FFF2-40B4-BE49-F238E27FC236}">
                <a16:creationId xmlns:a16="http://schemas.microsoft.com/office/drawing/2014/main" id="{15496F65-9AF5-4A39-BE62-D652267A669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880100" y="2492376"/>
            <a:ext cx="0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203" name="Text Box 11">
            <a:extLst>
              <a:ext uri="{FF2B5EF4-FFF2-40B4-BE49-F238E27FC236}">
                <a16:creationId xmlns:a16="http://schemas.microsoft.com/office/drawing/2014/main" id="{CA4219CC-0164-40F5-830A-0926942484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3700" y="2420938"/>
            <a:ext cx="3862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ru-RU" sz="2400"/>
              <a:t>Nonsystematic component </a:t>
            </a:r>
          </a:p>
        </p:txBody>
      </p:sp>
      <p:sp>
        <p:nvSpPr>
          <p:cNvPr id="8204" name="Line 12">
            <a:extLst>
              <a:ext uri="{FF2B5EF4-FFF2-40B4-BE49-F238E27FC236}">
                <a16:creationId xmlns:a16="http://schemas.microsoft.com/office/drawing/2014/main" id="{9A2B1DC4-36B8-44D4-9FCE-5EB672587640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824788" y="2205039"/>
            <a:ext cx="576262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13" name="Rectangle 14">
            <a:extLst>
              <a:ext uri="{FF2B5EF4-FFF2-40B4-BE49-F238E27FC236}">
                <a16:creationId xmlns:a16="http://schemas.microsoft.com/office/drawing/2014/main" id="{97FEEFC4-F76D-4D0B-9EA4-3D4A42A0FB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3049072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8205" name="Object 13">
            <a:extLst>
              <a:ext uri="{FF2B5EF4-FFF2-40B4-BE49-F238E27FC236}">
                <a16:creationId xmlns:a16="http://schemas.microsoft.com/office/drawing/2014/main" id="{716FA187-DDAE-4BBC-9D56-F63887DFABD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079875" y="3429001"/>
          <a:ext cx="4032250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name="Equation" r:id="rId7" imgW="2286000" imgH="393700" progId="Equation.3">
                  <p:embed/>
                </p:oleObj>
              </mc:Choice>
              <mc:Fallback>
                <p:oleObj name="Equation" r:id="rId7" imgW="2286000" imgH="393700" progId="Equation.3">
                  <p:embed/>
                  <p:pic>
                    <p:nvPicPr>
                      <p:cNvPr id="8205" name="Object 13">
                        <a:extLst>
                          <a:ext uri="{FF2B5EF4-FFF2-40B4-BE49-F238E27FC236}">
                            <a16:creationId xmlns:a16="http://schemas.microsoft.com/office/drawing/2014/main" id="{716FA187-DDAE-4BBC-9D56-F63887DFABD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79875" y="3429001"/>
                        <a:ext cx="4032250" cy="688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14" name="Rectangle 16">
            <a:extLst>
              <a:ext uri="{FF2B5EF4-FFF2-40B4-BE49-F238E27FC236}">
                <a16:creationId xmlns:a16="http://schemas.microsoft.com/office/drawing/2014/main" id="{74EF0E44-BBBD-4A1B-ABB0-5A7D2B57EC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3049072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115" name="Rectangle 18">
            <a:extLst>
              <a:ext uri="{FF2B5EF4-FFF2-40B4-BE49-F238E27FC236}">
                <a16:creationId xmlns:a16="http://schemas.microsoft.com/office/drawing/2014/main" id="{1CC2D771-FCF6-43EA-AC68-E4EEE5DEFB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3049072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pSp>
        <p:nvGrpSpPr>
          <p:cNvPr id="2" name="Group 21">
            <a:extLst>
              <a:ext uri="{FF2B5EF4-FFF2-40B4-BE49-F238E27FC236}">
                <a16:creationId xmlns:a16="http://schemas.microsoft.com/office/drawing/2014/main" id="{EE47D404-7DFB-460E-9B9B-7570CE78A1A3}"/>
              </a:ext>
            </a:extLst>
          </p:cNvPr>
          <p:cNvGrpSpPr>
            <a:grpSpLocks/>
          </p:cNvGrpSpPr>
          <p:nvPr/>
        </p:nvGrpSpPr>
        <p:grpSpPr bwMode="auto">
          <a:xfrm>
            <a:off x="2855913" y="4365626"/>
            <a:ext cx="6985000" cy="1223963"/>
            <a:chOff x="839" y="2750"/>
            <a:chExt cx="4400" cy="771"/>
          </a:xfrm>
        </p:grpSpPr>
        <p:graphicFrame>
          <p:nvGraphicFramePr>
            <p:cNvPr id="4102" name="Object 15">
              <a:extLst>
                <a:ext uri="{FF2B5EF4-FFF2-40B4-BE49-F238E27FC236}">
                  <a16:creationId xmlns:a16="http://schemas.microsoft.com/office/drawing/2014/main" id="{AA5F2A03-8B49-442A-8086-670DCF3A9100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839" y="2750"/>
            <a:ext cx="4400" cy="3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7" name="Equation" r:id="rId9" imgW="4572000" imgH="393700" progId="Equation.3">
                    <p:embed/>
                  </p:oleObj>
                </mc:Choice>
                <mc:Fallback>
                  <p:oleObj name="Equation" r:id="rId9" imgW="4572000" imgH="393700" progId="Equation.3">
                    <p:embed/>
                    <p:pic>
                      <p:nvPicPr>
                        <p:cNvPr id="4102" name="Object 15">
                          <a:extLst>
                            <a:ext uri="{FF2B5EF4-FFF2-40B4-BE49-F238E27FC236}">
                              <a16:creationId xmlns:a16="http://schemas.microsoft.com/office/drawing/2014/main" id="{AA5F2A03-8B49-442A-8086-670DCF3A9100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39" y="2750"/>
                          <a:ext cx="4400" cy="37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103" name="Object 17">
              <a:extLst>
                <a:ext uri="{FF2B5EF4-FFF2-40B4-BE49-F238E27FC236}">
                  <a16:creationId xmlns:a16="http://schemas.microsoft.com/office/drawing/2014/main" id="{8E7B1D2F-0ACB-45F8-ACF4-06C759CEB8A0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2054" y="3146"/>
            <a:ext cx="2894" cy="3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8" name="Equation" r:id="rId11" imgW="3009900" imgH="393700" progId="Equation.3">
                    <p:embed/>
                  </p:oleObj>
                </mc:Choice>
                <mc:Fallback>
                  <p:oleObj name="Equation" r:id="rId11" imgW="3009900" imgH="393700" progId="Equation.3">
                    <p:embed/>
                    <p:pic>
                      <p:nvPicPr>
                        <p:cNvPr id="4103" name="Object 17">
                          <a:extLst>
                            <a:ext uri="{FF2B5EF4-FFF2-40B4-BE49-F238E27FC236}">
                              <a16:creationId xmlns:a16="http://schemas.microsoft.com/office/drawing/2014/main" id="{8E7B1D2F-0ACB-45F8-ACF4-06C759CEB8A0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54" y="3146"/>
                          <a:ext cx="2894" cy="3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117" name="Rectangle 20">
            <a:extLst>
              <a:ext uri="{FF2B5EF4-FFF2-40B4-BE49-F238E27FC236}">
                <a16:creationId xmlns:a16="http://schemas.microsoft.com/office/drawing/2014/main" id="{43732E6F-611A-4550-8BD3-0372F7DBA4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3049072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8211" name="Object 19">
            <a:extLst>
              <a:ext uri="{FF2B5EF4-FFF2-40B4-BE49-F238E27FC236}">
                <a16:creationId xmlns:a16="http://schemas.microsoft.com/office/drawing/2014/main" id="{172A134C-F969-4D24-8525-9AB456AAFAF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656139" y="5805488"/>
          <a:ext cx="3095625" cy="709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9" name="Equation" r:id="rId13" imgW="1701800" imgH="393700" progId="Equation.3">
                  <p:embed/>
                </p:oleObj>
              </mc:Choice>
              <mc:Fallback>
                <p:oleObj name="Equation" r:id="rId13" imgW="1701800" imgH="393700" progId="Equation.3">
                  <p:embed/>
                  <p:pic>
                    <p:nvPicPr>
                      <p:cNvPr id="8211" name="Object 19">
                        <a:extLst>
                          <a:ext uri="{FF2B5EF4-FFF2-40B4-BE49-F238E27FC236}">
                            <a16:creationId xmlns:a16="http://schemas.microsoft.com/office/drawing/2014/main" id="{172A134C-F969-4D24-8525-9AB456AAFAF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56139" y="5805488"/>
                        <a:ext cx="3095625" cy="709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27144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8" grpId="0"/>
      <p:bldP spid="8201" grpId="0"/>
      <p:bldP spid="820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Номер слайда 5">
            <a:extLst>
              <a:ext uri="{FF2B5EF4-FFF2-40B4-BE49-F238E27FC236}">
                <a16:creationId xmlns:a16="http://schemas.microsoft.com/office/drawing/2014/main" id="{5E42CEED-853D-4E6D-9FE0-986D1DE7D3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DB0FD54-6C99-4C23-A17E-777F2EC708BD}" type="slidenum">
              <a:rPr lang="en-GB" altLang="ru-RU"/>
              <a:pPr eaLnBrk="1" hangingPunct="1"/>
              <a:t>9</a:t>
            </a:fld>
            <a:endParaRPr lang="en-GB" altLang="ru-RU"/>
          </a:p>
        </p:txBody>
      </p:sp>
      <p:sp>
        <p:nvSpPr>
          <p:cNvPr id="9218" name="Rectangle 2">
            <a:extLst>
              <a:ext uri="{FF2B5EF4-FFF2-40B4-BE49-F238E27FC236}">
                <a16:creationId xmlns:a16="http://schemas.microsoft.com/office/drawing/2014/main" id="{C51C9B6E-FB3E-4595-B18E-8C338A7E24E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8"/>
            <a:ext cx="8229600" cy="633412"/>
          </a:xfrm>
        </p:spPr>
        <p:txBody>
          <a:bodyPr/>
          <a:lstStyle/>
          <a:p>
            <a:pPr eaLnBrk="1" hangingPunct="1"/>
            <a:r>
              <a:rPr lang="en-GB" altLang="ru-RU" sz="3200"/>
              <a:t>Sample Regression Function</a:t>
            </a:r>
          </a:p>
        </p:txBody>
      </p:sp>
      <p:grpSp>
        <p:nvGrpSpPr>
          <p:cNvPr id="2" name="Group 11">
            <a:extLst>
              <a:ext uri="{FF2B5EF4-FFF2-40B4-BE49-F238E27FC236}">
                <a16:creationId xmlns:a16="http://schemas.microsoft.com/office/drawing/2014/main" id="{D4BCB327-F63F-47A4-8E74-9C91E06AF537}"/>
              </a:ext>
            </a:extLst>
          </p:cNvPr>
          <p:cNvGrpSpPr>
            <a:grpSpLocks/>
          </p:cNvGrpSpPr>
          <p:nvPr/>
        </p:nvGrpSpPr>
        <p:grpSpPr bwMode="auto">
          <a:xfrm>
            <a:off x="2135188" y="908050"/>
            <a:ext cx="8208962" cy="5494338"/>
            <a:chOff x="385" y="572"/>
            <a:chExt cx="5171" cy="3461"/>
          </a:xfrm>
        </p:grpSpPr>
        <p:graphicFrame>
          <p:nvGraphicFramePr>
            <p:cNvPr id="5122" name="Object 7">
              <a:extLst>
                <a:ext uri="{FF2B5EF4-FFF2-40B4-BE49-F238E27FC236}">
                  <a16:creationId xmlns:a16="http://schemas.microsoft.com/office/drawing/2014/main" id="{01DE9A7E-4DF5-4922-9F88-8348E7521466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385" y="572"/>
            <a:ext cx="5171" cy="346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3" name="Chart" r:id="rId3" imgW="5219700" imgH="3905402" progId="Excel.Chart.8">
                    <p:embed/>
                  </p:oleObj>
                </mc:Choice>
                <mc:Fallback>
                  <p:oleObj name="Chart" r:id="rId3" imgW="5219700" imgH="3905402" progId="Excel.Chart.8">
                    <p:embed/>
                    <p:pic>
                      <p:nvPicPr>
                        <p:cNvPr id="5122" name="Object 7">
                          <a:extLst>
                            <a:ext uri="{FF2B5EF4-FFF2-40B4-BE49-F238E27FC236}">
                              <a16:creationId xmlns:a16="http://schemas.microsoft.com/office/drawing/2014/main" id="{01DE9A7E-4DF5-4922-9F88-8348E7521466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5" y="572"/>
                          <a:ext cx="5171" cy="346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126" name="Text Box 9">
              <a:extLst>
                <a:ext uri="{FF2B5EF4-FFF2-40B4-BE49-F238E27FC236}">
                  <a16:creationId xmlns:a16="http://schemas.microsoft.com/office/drawing/2014/main" id="{E1AC3D32-0895-4EF0-B1D1-DA559E0080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59" y="1237"/>
              <a:ext cx="526" cy="2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ru-RU" sz="2000"/>
                <a:t>SRF2</a:t>
              </a:r>
            </a:p>
          </p:txBody>
        </p:sp>
        <p:sp>
          <p:nvSpPr>
            <p:cNvPr id="5127" name="Text Box 10">
              <a:extLst>
                <a:ext uri="{FF2B5EF4-FFF2-40B4-BE49-F238E27FC236}">
                  <a16:creationId xmlns:a16="http://schemas.microsoft.com/office/drawing/2014/main" id="{F2DD2AA9-69C8-4F05-89E0-8F8239D829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49" y="1842"/>
              <a:ext cx="526" cy="2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ru-RU" sz="2000"/>
                <a:t>SRF1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1529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579</Words>
  <Application>Microsoft Office PowerPoint</Application>
  <PresentationFormat>Широкоэкранный</PresentationFormat>
  <Paragraphs>225</Paragraphs>
  <Slides>30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30</vt:i4>
      </vt:variant>
    </vt:vector>
  </HeadingPairs>
  <TitlesOfParts>
    <vt:vector size="37" baseType="lpstr">
      <vt:lpstr>Arial</vt:lpstr>
      <vt:lpstr>Calibri</vt:lpstr>
      <vt:lpstr>Calibri Light</vt:lpstr>
      <vt:lpstr>Times New Roman</vt:lpstr>
      <vt:lpstr>Тема Office</vt:lpstr>
      <vt:lpstr>Microsoft Excel Chart</vt:lpstr>
      <vt:lpstr>Microsoft Equation 3.0</vt:lpstr>
      <vt:lpstr>Linear Regression </vt:lpstr>
      <vt:lpstr>Regression</vt:lpstr>
      <vt:lpstr>Terminology and Notation</vt:lpstr>
      <vt:lpstr>Conditional Mean</vt:lpstr>
      <vt:lpstr>Simple Regression</vt:lpstr>
      <vt:lpstr>Simple Regression</vt:lpstr>
      <vt:lpstr>Linear</vt:lpstr>
      <vt:lpstr>Stochastic specification</vt:lpstr>
      <vt:lpstr>Sample Regression Function</vt:lpstr>
      <vt:lpstr>Sample Regression Function</vt:lpstr>
      <vt:lpstr>Sample Regression Function</vt:lpstr>
      <vt:lpstr>Assumptions.</vt:lpstr>
      <vt:lpstr>Ordinary Least Squares</vt:lpstr>
      <vt:lpstr>Ordinary Least Squares</vt:lpstr>
      <vt:lpstr>Ordinary Least Squares</vt:lpstr>
      <vt:lpstr>Assumptions</vt:lpstr>
      <vt:lpstr>Assumptions</vt:lpstr>
      <vt:lpstr>Assumptions</vt:lpstr>
      <vt:lpstr>Assumptions</vt:lpstr>
      <vt:lpstr>Coefficient moments</vt:lpstr>
      <vt:lpstr>Coefficient moments</vt:lpstr>
      <vt:lpstr>Coefficient moments</vt:lpstr>
      <vt:lpstr>Coefficient moments</vt:lpstr>
      <vt:lpstr>Using similar argument</vt:lpstr>
      <vt:lpstr>BLUE estimator</vt:lpstr>
      <vt:lpstr>OLS Estimation: Multiple Regression Model</vt:lpstr>
      <vt:lpstr>Assumptions and estimation.</vt:lpstr>
      <vt:lpstr>OLS Estimation: Multiple regression model</vt:lpstr>
      <vt:lpstr>Goodness of Fit</vt:lpstr>
      <vt:lpstr>Goodness of Fit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Linear Regression</dc:title>
  <dc:creator>user</dc:creator>
  <cp:lastModifiedBy>user</cp:lastModifiedBy>
  <cp:revision>2</cp:revision>
  <dcterms:created xsi:type="dcterms:W3CDTF">2018-06-07T03:40:13Z</dcterms:created>
  <dcterms:modified xsi:type="dcterms:W3CDTF">2018-06-07T03:43:42Z</dcterms:modified>
</cp:coreProperties>
</file>