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3" r:id="rId13"/>
    <p:sldId id="265" r:id="rId14"/>
    <p:sldId id="266" r:id="rId15"/>
    <p:sldId id="267" r:id="rId16"/>
    <p:sldId id="274" r:id="rId17"/>
    <p:sldId id="275" r:id="rId18"/>
    <p:sldId id="276" r:id="rId19"/>
    <p:sldId id="277" r:id="rId20"/>
    <p:sldId id="270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4" r:id="rId29"/>
    <p:sldId id="286" r:id="rId30"/>
    <p:sldId id="287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78.wmf"/><Relationship Id="rId1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F398D-75F4-4E62-88BE-C5761BC8D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210EE7-EB60-4EB5-8A0F-47C987CE2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754FA0-BA21-41CE-868C-FC291EDA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ED3BFA-E92D-48A5-BB4B-7B8CCD5F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1D655C-DFE4-4585-97D4-6F275C2E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5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256AE-18DE-409B-A9D0-DF41A04A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183496-C50D-4A2A-B4B4-475A693D4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98BE9-DC9C-48FA-9FC6-EA6E1E6B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0A6381-01C4-43AD-ACBE-6A5B125F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BE6248-633C-431D-BD23-1E58BBA7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4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9867F7-FDD3-4D8A-8AED-897F12531B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48D531-99DF-4CC0-B77F-98182EE00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D13CD9-4C5F-47B5-A519-6F29447F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A29FF0-3BDF-402D-94CB-1E03E59C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AF9E88-0A6E-4CF5-9014-F6E4A5BA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87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F6CBE1-FAC9-4A18-B98B-29CD9C2F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AB8D6B-67EF-485F-87EE-21F90B7C2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4UZE503 ECONOMETRICS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8F13D0-8C20-4BD6-BB6D-5D97E51FE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0E5FF-9092-4741-85C1-B99966AE2EEA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046590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B4AA6A-E72B-4E84-9B8D-B247E1BC59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6116B0-3EAE-4536-B9F5-871C92782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4UZE503 ECONOMETRICS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1F5757-467C-4983-9E0B-F189D3D196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60FBE-9CFA-4AAC-A232-9C5A436F251F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953804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EE5B0-262C-4EE3-9040-16E18D89E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3C571D-3CA9-434D-9C52-F3D2855BF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E7333B-8C01-42D7-A5C3-6B19D7E7724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CABB6CE-6B77-45A3-92EB-C1A7B855255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D0BCE66-A18D-4290-B100-D5DFE574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44A4441D-60C5-42AB-BA72-22DFD3EA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8DE7877-E80D-478E-989A-9792A646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362C77F-37DB-4AE5-A24E-65B7E2ACFC1B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950006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3C503C9-058A-421C-B847-534640E4A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47285B7-B500-462A-B1CC-08AF4963D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F3AC135-004D-461B-A815-9773F8186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0E1D6-A256-444E-895E-A5238C18037B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63013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BAB8F-BC6A-4358-9912-68CBDCE2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31813-23D0-48C8-A9C9-16E3E3689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12597E-CF6A-4A61-AE3C-86DDF5C8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16E045-509B-43AC-9CB9-2E0B9E53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F45C60-C617-4A31-8945-87667F67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92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2A822-F6AC-49FA-9B74-058737D7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09482A-5DA5-4262-8B6D-7AD10C579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8062D-50E2-4B83-8809-D4D3D653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DB3357-00F1-4ADF-BC05-6BDA8379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730F20-86BA-48A3-9465-F2CEC5CB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49228-288E-4240-9CCB-C699879FF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FED76A-3677-4C75-A3C9-EF7AE8595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29B1A0-FDE5-4DF6-8CC4-F6A0316C7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C48DB8-4BA5-4769-B08A-C786D3DB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B21204-F623-430B-8C80-DD3A7EFC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23E8C0-380D-47CC-9A39-6497D98E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97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AED9C-A5AE-4C71-8352-3B357E7FB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458643-4EAC-490F-AC09-ED901CFDF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0A3ADF-7242-428A-8B93-3145491A1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C0FF49F-5791-4064-99DE-A02A55CA6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377EE2-FCF8-401B-89B1-6ADAD1F39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517DE5-0B49-4BE9-A486-9F754326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2109A8-D68E-48C9-935D-4C1949F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649366-5781-4CDC-926C-D626EAE6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40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C080B-569F-4D5C-A481-42E404CE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FC320B-26A6-4B3A-B8A3-2E37158A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650119-69D1-41FD-99C1-6394398F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527058-C021-42B3-8FB4-AE00E51F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42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1DE021-502C-4221-AE75-E34BEA399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E438C5-CB69-4C1D-80F4-E0DB9CB50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6B1909-EB3F-4A80-9C6E-ACB7F998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E11BB-6DE9-457D-90BE-B3D6DE6E4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FDDB5-8C17-48C6-A78C-053835717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FF44E3-7E0E-4BA6-8CA5-C51DB80CD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C66E42-7327-40E2-8C56-9AE6264CC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5D0D06-5CEB-475B-AA19-7EBC331D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9BD149-0CD1-4797-914E-9E3F397F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C5A74-2684-4589-BFCB-693CD8FE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5F645A0-2F50-412A-B979-95106FE87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4FF622-13B1-4834-8EE6-0A90E89D8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6628EA-E59D-45D4-ABD9-45C31CDC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D69482-5263-4CCE-B7A1-4421EC4C7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C01ED8-80B3-40C2-BEAE-6EFB4350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0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E572B-7662-4818-B21A-A10395F65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FED25-C76B-4ECB-B982-E41DDC6F9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6D98C7-2A1F-4C8B-A933-B8D5A742D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A1314-A144-4992-A662-388015515EB7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65B8FD-88FF-436D-816B-34B4C2046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420235-1697-4649-9DD5-79235E1C7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D42F5-8321-4564-98FB-EEC28C991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5.bin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wmf"/><Relationship Id="rId22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7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E4D95-B79E-4C3D-AAA2-D94E9599E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Regression</a:t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EE7304-29CE-4D5E-9AC2-0F2C16F69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/>
              <a:t>Summer School</a:t>
            </a:r>
          </a:p>
          <a:p>
            <a:pPr algn="r"/>
            <a:r>
              <a:rPr lang="en-US" dirty="0"/>
              <a:t>IFPRI</a:t>
            </a:r>
          </a:p>
          <a:p>
            <a:pPr algn="r"/>
            <a:r>
              <a:rPr lang="en-US" dirty="0"/>
              <a:t>Westminster International University in Tashkent</a:t>
            </a:r>
          </a:p>
          <a:p>
            <a:pPr algn="r"/>
            <a:r>
              <a:rPr lang="en-US" dirty="0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82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Номер слайда 5">
            <a:extLst>
              <a:ext uri="{FF2B5EF4-FFF2-40B4-BE49-F238E27FC236}">
                <a16:creationId xmlns:a16="http://schemas.microsoft.com/office/drawing/2014/main" id="{599F99FF-1B64-4FC1-9981-4C161CB4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0FECF-1A8C-43B1-AC61-60D7EA0F7ABB}" type="slidenum">
              <a:rPr lang="en-GB" altLang="ru-RU"/>
              <a:pPr eaLnBrk="1" hangingPunct="1"/>
              <a:t>10</a:t>
            </a:fld>
            <a:endParaRPr lang="en-GB" altLang="ru-RU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FD595979-C1CB-40AA-8995-5CA36A2F1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751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/>
              <a:t>Sample Regression Function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1C1344FE-DD70-4611-BA0C-A1CEA916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51221464-2E2B-4448-86F2-2071F3EC9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3" y="11969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PRF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6F24E770-D251-4D21-BBD5-3ED557565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E78B2EF4-2B23-4AF6-996D-50ABE34DD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20605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SRF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9D48595F-6393-4DDE-AEDA-90793564E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500438"/>
            <a:ext cx="1370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Estimate</a:t>
            </a:r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4B0D99E8-7A77-4FEA-A703-9631A34B06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75275" y="2781300"/>
            <a:ext cx="43338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9DE6CE45-1FD8-49B4-ADC4-77F890D7CA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1900" y="2852738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A1FFCB40-CD8C-41EB-AEED-A03A110B2E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708275"/>
            <a:ext cx="108108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Rectangle 17">
            <a:extLst>
              <a:ext uri="{FF2B5EF4-FFF2-40B4-BE49-F238E27FC236}">
                <a16:creationId xmlns:a16="http://schemas.microsoft.com/office/drawing/2014/main" id="{97FF1D57-72C7-46EF-8153-5FB0B480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80" name="Object 16">
            <a:extLst>
              <a:ext uri="{FF2B5EF4-FFF2-40B4-BE49-F238E27FC236}">
                <a16:creationId xmlns:a16="http://schemas.microsoft.com/office/drawing/2014/main" id="{DE691EA6-0925-4CB0-AA37-6C0028BA82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8438" y="4005263"/>
          <a:ext cx="39608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324100" imgH="431800" progId="Equation.3">
                  <p:embed/>
                </p:oleObj>
              </mc:Choice>
              <mc:Fallback>
                <p:oleObj name="Equation" r:id="rId3" imgW="2324100" imgH="431800" progId="Equation.3">
                  <p:embed/>
                  <p:pic>
                    <p:nvPicPr>
                      <p:cNvPr id="11280" name="Object 16">
                        <a:extLst>
                          <a:ext uri="{FF2B5EF4-FFF2-40B4-BE49-F238E27FC236}">
                            <a16:creationId xmlns:a16="http://schemas.microsoft.com/office/drawing/2014/main" id="{DE691EA6-0925-4CB0-AA37-6C0028BA82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4005263"/>
                        <a:ext cx="396081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9">
            <a:extLst>
              <a:ext uri="{FF2B5EF4-FFF2-40B4-BE49-F238E27FC236}">
                <a16:creationId xmlns:a16="http://schemas.microsoft.com/office/drawing/2014/main" id="{4C42BD3C-9675-46B4-A2BA-6A75FE22F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82" name="Object 18">
            <a:extLst>
              <a:ext uri="{FF2B5EF4-FFF2-40B4-BE49-F238E27FC236}">
                <a16:creationId xmlns:a16="http://schemas.microsoft.com/office/drawing/2014/main" id="{7C2CC109-375F-467F-BAEE-E78E280DC1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51314" y="1989138"/>
          <a:ext cx="32400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1765300" imgH="431800" progId="Equation.3">
                  <p:embed/>
                </p:oleObj>
              </mc:Choice>
              <mc:Fallback>
                <p:oleObj name="Equation" r:id="rId5" imgW="1765300" imgH="431800" progId="Equation.3">
                  <p:embed/>
                  <p:pic>
                    <p:nvPicPr>
                      <p:cNvPr id="11282" name="Object 18">
                        <a:extLst>
                          <a:ext uri="{FF2B5EF4-FFF2-40B4-BE49-F238E27FC236}">
                            <a16:creationId xmlns:a16="http://schemas.microsoft.com/office/drawing/2014/main" id="{7C2CC109-375F-467F-BAEE-E78E280DC1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1989138"/>
                        <a:ext cx="324008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>
            <a:extLst>
              <a:ext uri="{FF2B5EF4-FFF2-40B4-BE49-F238E27FC236}">
                <a16:creationId xmlns:a16="http://schemas.microsoft.com/office/drawing/2014/main" id="{D462A3B7-0E00-476C-B8DD-2F5A4BD071D5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575051" y="1123951"/>
          <a:ext cx="45370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2692400" imgH="393700" progId="Equation.3">
                  <p:embed/>
                </p:oleObj>
              </mc:Choice>
              <mc:Fallback>
                <p:oleObj name="Equation" r:id="rId7" imgW="2692400" imgH="393700" progId="Equation.3">
                  <p:embed/>
                  <p:pic>
                    <p:nvPicPr>
                      <p:cNvPr id="11284" name="Object 20">
                        <a:extLst>
                          <a:ext uri="{FF2B5EF4-FFF2-40B4-BE49-F238E27FC236}">
                            <a16:creationId xmlns:a16="http://schemas.microsoft.com/office/drawing/2014/main" id="{D462A3B7-0E00-476C-B8DD-2F5A4BD071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1" y="1123951"/>
                        <a:ext cx="45370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30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4" grpId="0"/>
      <p:bldP spid="112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Номер слайда 8">
            <a:extLst>
              <a:ext uri="{FF2B5EF4-FFF2-40B4-BE49-F238E27FC236}">
                <a16:creationId xmlns:a16="http://schemas.microsoft.com/office/drawing/2014/main" id="{3D2ED8E1-4AA7-412A-AAA3-DCC96715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5853CD-4322-47E9-9773-905E0830C3F9}" type="slidenum">
              <a:rPr lang="en-GB" altLang="ru-RU"/>
              <a:pPr eaLnBrk="1" hangingPunct="1"/>
              <a:t>11</a:t>
            </a:fld>
            <a:endParaRPr lang="en-GB" altLang="ru-RU"/>
          </a:p>
        </p:txBody>
      </p:sp>
      <p:graphicFrame>
        <p:nvGraphicFramePr>
          <p:cNvPr id="13323" name="Object 11">
            <a:extLst>
              <a:ext uri="{FF2B5EF4-FFF2-40B4-BE49-F238E27FC236}">
                <a16:creationId xmlns:a16="http://schemas.microsoft.com/office/drawing/2014/main" id="{FCC0E310-36BD-4757-9EE1-987CCE221C5A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7680325" y="3429000"/>
          <a:ext cx="269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2692400" imgH="393700" progId="Equation.3">
                  <p:embed/>
                </p:oleObj>
              </mc:Choice>
              <mc:Fallback>
                <p:oleObj name="Equation" r:id="rId3" imgW="2692400" imgH="393700" progId="Equation.3">
                  <p:embed/>
                  <p:pic>
                    <p:nvPicPr>
                      <p:cNvPr id="13323" name="Object 11">
                        <a:extLst>
                          <a:ext uri="{FF2B5EF4-FFF2-40B4-BE49-F238E27FC236}">
                            <a16:creationId xmlns:a16="http://schemas.microsoft.com/office/drawing/2014/main" id="{FCC0E310-36BD-4757-9EE1-987CCE221C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325" y="3429000"/>
                        <a:ext cx="269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3" name="Object 21">
            <a:extLst>
              <a:ext uri="{FF2B5EF4-FFF2-40B4-BE49-F238E27FC236}">
                <a16:creationId xmlns:a16="http://schemas.microsoft.com/office/drawing/2014/main" id="{856D7A7A-ED6B-4000-B79D-EDB80511290F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824788" y="1125538"/>
          <a:ext cx="1790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5" imgW="1790640" imgH="431640" progId="Equation.3">
                  <p:embed/>
                </p:oleObj>
              </mc:Choice>
              <mc:Fallback>
                <p:oleObj name="Equation" r:id="rId5" imgW="1790640" imgH="431640" progId="Equation.3">
                  <p:embed/>
                  <p:pic>
                    <p:nvPicPr>
                      <p:cNvPr id="13333" name="Object 21">
                        <a:extLst>
                          <a:ext uri="{FF2B5EF4-FFF2-40B4-BE49-F238E27FC236}">
                            <a16:creationId xmlns:a16="http://schemas.microsoft.com/office/drawing/2014/main" id="{856D7A7A-ED6B-4000-B79D-EDB8051129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1125538"/>
                        <a:ext cx="1790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9" name="Object 37">
            <a:extLst>
              <a:ext uri="{FF2B5EF4-FFF2-40B4-BE49-F238E27FC236}">
                <a16:creationId xmlns:a16="http://schemas.microsoft.com/office/drawing/2014/main" id="{CF6D2AE3-81A6-47D6-9D89-D043F576AA02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847850" y="2924175"/>
          <a:ext cx="241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7" imgW="241195" imgH="431613" progId="Equation.3">
                  <p:embed/>
                </p:oleObj>
              </mc:Choice>
              <mc:Fallback>
                <p:oleObj name="Equation" r:id="rId7" imgW="241195" imgH="431613" progId="Equation.3">
                  <p:embed/>
                  <p:pic>
                    <p:nvPicPr>
                      <p:cNvPr id="13349" name="Object 37">
                        <a:extLst>
                          <a:ext uri="{FF2B5EF4-FFF2-40B4-BE49-F238E27FC236}">
                            <a16:creationId xmlns:a16="http://schemas.microsoft.com/office/drawing/2014/main" id="{CF6D2AE3-81A6-47D6-9D89-D043F576AA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924175"/>
                        <a:ext cx="241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>
            <a:extLst>
              <a:ext uri="{FF2B5EF4-FFF2-40B4-BE49-F238E27FC236}">
                <a16:creationId xmlns:a16="http://schemas.microsoft.com/office/drawing/2014/main" id="{10AB2244-581E-4B51-9709-FC3C0E1A125C}"/>
              </a:ext>
            </a:extLst>
          </p:cNvPr>
          <p:cNvGrpSpPr>
            <a:grpSpLocks/>
          </p:cNvGrpSpPr>
          <p:nvPr/>
        </p:nvGrpSpPr>
        <p:grpSpPr bwMode="auto">
          <a:xfrm>
            <a:off x="1900239" y="784225"/>
            <a:ext cx="8688387" cy="5767388"/>
            <a:chOff x="237" y="494"/>
            <a:chExt cx="5473" cy="3633"/>
          </a:xfrm>
        </p:grpSpPr>
        <p:sp>
          <p:nvSpPr>
            <p:cNvPr id="7204" name="Line 5">
              <a:extLst>
                <a:ext uri="{FF2B5EF4-FFF2-40B4-BE49-F238E27FC236}">
                  <a16:creationId xmlns:a16="http://schemas.microsoft.com/office/drawing/2014/main" id="{18E37F55-BB4C-4C94-9CFC-52CB5D93F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572"/>
              <a:ext cx="0" cy="3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Line 6">
              <a:extLst>
                <a:ext uri="{FF2B5EF4-FFF2-40B4-BE49-F238E27FC236}">
                  <a16:creationId xmlns:a16="http://schemas.microsoft.com/office/drawing/2014/main" id="{2FC368FF-0E48-4AC3-9C78-FCD85C48D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929"/>
              <a:ext cx="50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Text Box 7">
              <a:extLst>
                <a:ext uri="{FF2B5EF4-FFF2-40B4-BE49-F238E27FC236}">
                  <a16:creationId xmlns:a16="http://schemas.microsoft.com/office/drawing/2014/main" id="{B64FC12E-11CB-4C40-8EAB-6BD6C6624E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" y="49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b="1"/>
                <a:t>Y</a:t>
              </a:r>
            </a:p>
          </p:txBody>
        </p:sp>
        <p:sp>
          <p:nvSpPr>
            <p:cNvPr id="7207" name="Text Box 8">
              <a:extLst>
                <a:ext uri="{FF2B5EF4-FFF2-40B4-BE49-F238E27FC236}">
                  <a16:creationId xmlns:a16="http://schemas.microsoft.com/office/drawing/2014/main" id="{AFA8A36C-B0C4-4F1E-B62F-AB6D2245E3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8" y="389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b="1"/>
                <a:t>X</a:t>
              </a:r>
            </a:p>
          </p:txBody>
        </p:sp>
      </p:grpSp>
      <p:sp>
        <p:nvSpPr>
          <p:cNvPr id="13322" name="Line 10">
            <a:extLst>
              <a:ext uri="{FF2B5EF4-FFF2-40B4-BE49-F238E27FC236}">
                <a16:creationId xmlns:a16="http://schemas.microsoft.com/office/drawing/2014/main" id="{046A91BD-B647-4EB8-9737-58CF8B1D0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24113" y="2420938"/>
            <a:ext cx="7416800" cy="3313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F1A5E548-2C49-4E25-BF50-3D81CB3B9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0" y="4005264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85CC56D0-D37B-44B1-B6E9-3A73F5C27A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8214" y="4005263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6" name="Rectangle 17">
            <a:extLst>
              <a:ext uri="{FF2B5EF4-FFF2-40B4-BE49-F238E27FC236}">
                <a16:creationId xmlns:a16="http://schemas.microsoft.com/office/drawing/2014/main" id="{F1220E42-B591-4AAF-92F2-D9FF7350C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28" name="Object 16">
            <a:extLst>
              <a:ext uri="{FF2B5EF4-FFF2-40B4-BE49-F238E27FC236}">
                <a16:creationId xmlns:a16="http://schemas.microsoft.com/office/drawing/2014/main" id="{6D69095A-F338-4582-B114-A01B9121E9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35689" y="6284914"/>
          <a:ext cx="352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13328" name="Object 16">
                        <a:extLst>
                          <a:ext uri="{FF2B5EF4-FFF2-40B4-BE49-F238E27FC236}">
                            <a16:creationId xmlns:a16="http://schemas.microsoft.com/office/drawing/2014/main" id="{6D69095A-F338-4582-B114-A01B9121E9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9" y="6284914"/>
                        <a:ext cx="3524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Rectangle 19">
            <a:extLst>
              <a:ext uri="{FF2B5EF4-FFF2-40B4-BE49-F238E27FC236}">
                <a16:creationId xmlns:a16="http://schemas.microsoft.com/office/drawing/2014/main" id="{895AFB40-CE0C-41CA-86AC-78A8E5749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30" name="Object 18">
            <a:extLst>
              <a:ext uri="{FF2B5EF4-FFF2-40B4-BE49-F238E27FC236}">
                <a16:creationId xmlns:a16="http://schemas.microsoft.com/office/drawing/2014/main" id="{520C7EE2-D6B3-4A3A-90F0-A065F11DF7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8213" y="3644900"/>
          <a:ext cx="1295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1" imgW="1193800" imgH="393700" progId="Equation.3">
                  <p:embed/>
                </p:oleObj>
              </mc:Choice>
              <mc:Fallback>
                <p:oleObj name="Equation" r:id="rId11" imgW="1193800" imgH="393700" progId="Equation.3">
                  <p:embed/>
                  <p:pic>
                    <p:nvPicPr>
                      <p:cNvPr id="13330" name="Object 18">
                        <a:extLst>
                          <a:ext uri="{FF2B5EF4-FFF2-40B4-BE49-F238E27FC236}">
                            <a16:creationId xmlns:a16="http://schemas.microsoft.com/office/drawing/2014/main" id="{520C7EE2-D6B3-4A3A-90F0-A065F11DF7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644900"/>
                        <a:ext cx="12954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2" name="Line 20">
            <a:extLst>
              <a:ext uri="{FF2B5EF4-FFF2-40B4-BE49-F238E27FC236}">
                <a16:creationId xmlns:a16="http://schemas.microsoft.com/office/drawing/2014/main" id="{6C7A245D-FC4B-4F69-861B-968280BD19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6276" y="1412876"/>
            <a:ext cx="5040313" cy="45370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Oval 24">
            <a:extLst>
              <a:ext uri="{FF2B5EF4-FFF2-40B4-BE49-F238E27FC236}">
                <a16:creationId xmlns:a16="http://schemas.microsoft.com/office/drawing/2014/main" id="{6C8FEE15-938D-48BD-A8C1-2050A9C2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6" y="1628776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37" name="Object 25">
            <a:extLst>
              <a:ext uri="{FF2B5EF4-FFF2-40B4-BE49-F238E27FC236}">
                <a16:creationId xmlns:a16="http://schemas.microsoft.com/office/drawing/2014/main" id="{DE6EB407-08F3-49EF-B1C5-E34AE03B24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5064" y="1125539"/>
          <a:ext cx="238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3" imgW="241195" imgH="393529" progId="Equation.3">
                  <p:embed/>
                </p:oleObj>
              </mc:Choice>
              <mc:Fallback>
                <p:oleObj name="Equation" r:id="rId13" imgW="241195" imgH="393529" progId="Equation.3">
                  <p:embed/>
                  <p:pic>
                    <p:nvPicPr>
                      <p:cNvPr id="13337" name="Object 25">
                        <a:extLst>
                          <a:ext uri="{FF2B5EF4-FFF2-40B4-BE49-F238E27FC236}">
                            <a16:creationId xmlns:a16="http://schemas.microsoft.com/office/drawing/2014/main" id="{DE6EB407-08F3-49EF-B1C5-E34AE03B24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4" y="1125539"/>
                        <a:ext cx="2381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9" name="Line 27">
            <a:extLst>
              <a:ext uri="{FF2B5EF4-FFF2-40B4-BE49-F238E27FC236}">
                <a16:creationId xmlns:a16="http://schemas.microsoft.com/office/drawing/2014/main" id="{5D3502BB-67BC-4BD6-8C99-3ABE73A3AE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1900" y="32131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Oval 28">
            <a:extLst>
              <a:ext uri="{FF2B5EF4-FFF2-40B4-BE49-F238E27FC236}">
                <a16:creationId xmlns:a16="http://schemas.microsoft.com/office/drawing/2014/main" id="{B29B168D-1125-4F2D-B5DE-9FBAC02C4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3" y="30686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2" name="Rectangle 30">
            <a:extLst>
              <a:ext uri="{FF2B5EF4-FFF2-40B4-BE49-F238E27FC236}">
                <a16:creationId xmlns:a16="http://schemas.microsoft.com/office/drawing/2014/main" id="{F871D023-0C34-4340-9208-D013006C7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41" name="Object 29">
            <a:extLst>
              <a:ext uri="{FF2B5EF4-FFF2-40B4-BE49-F238E27FC236}">
                <a16:creationId xmlns:a16="http://schemas.microsoft.com/office/drawing/2014/main" id="{EE84FA82-8AF2-486A-ADFD-1D4C3AF232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7801" y="3068639"/>
          <a:ext cx="238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5" imgW="241195" imgH="431613" progId="Equation.3">
                  <p:embed/>
                </p:oleObj>
              </mc:Choice>
              <mc:Fallback>
                <p:oleObj name="Equation" r:id="rId15" imgW="241195" imgH="431613" progId="Equation.3">
                  <p:embed/>
                  <p:pic>
                    <p:nvPicPr>
                      <p:cNvPr id="13341" name="Object 29">
                        <a:extLst>
                          <a:ext uri="{FF2B5EF4-FFF2-40B4-BE49-F238E27FC236}">
                            <a16:creationId xmlns:a16="http://schemas.microsoft.com/office/drawing/2014/main" id="{EE84FA82-8AF2-486A-ADFD-1D4C3AF232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3068639"/>
                        <a:ext cx="238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3" name="Line 31">
            <a:extLst>
              <a:ext uri="{FF2B5EF4-FFF2-40B4-BE49-F238E27FC236}">
                <a16:creationId xmlns:a16="http://schemas.microsoft.com/office/drawing/2014/main" id="{D38CF8B1-412C-47F0-83EA-D5AC91E74C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1900" y="17732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4" name="Line 32">
            <a:extLst>
              <a:ext uri="{FF2B5EF4-FFF2-40B4-BE49-F238E27FC236}">
                <a16:creationId xmlns:a16="http://schemas.microsoft.com/office/drawing/2014/main" id="{2724D872-5D6D-47A5-BCD8-35DD56A894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8214" y="3141663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5" name="Line 33">
            <a:extLst>
              <a:ext uri="{FF2B5EF4-FFF2-40B4-BE49-F238E27FC236}">
                <a16:creationId xmlns:a16="http://schemas.microsoft.com/office/drawing/2014/main" id="{A129A2EF-3346-43C0-8EA4-1C00A70131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8214" y="1700213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3352" name="Object 40">
            <a:extLst>
              <a:ext uri="{FF2B5EF4-FFF2-40B4-BE49-F238E27FC236}">
                <a16:creationId xmlns:a16="http://schemas.microsoft.com/office/drawing/2014/main" id="{7552B6F2-DFE2-4F1B-8899-542BAC9A6C98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1847850" y="1484313"/>
          <a:ext cx="24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6" imgW="241195" imgH="393529" progId="Equation.3">
                  <p:embed/>
                </p:oleObj>
              </mc:Choice>
              <mc:Fallback>
                <p:oleObj name="Equation" r:id="rId16" imgW="241195" imgH="393529" progId="Equation.3">
                  <p:embed/>
                  <p:pic>
                    <p:nvPicPr>
                      <p:cNvPr id="13352" name="Object 40">
                        <a:extLst>
                          <a:ext uri="{FF2B5EF4-FFF2-40B4-BE49-F238E27FC236}">
                            <a16:creationId xmlns:a16="http://schemas.microsoft.com/office/drawing/2014/main" id="{7552B6F2-DFE2-4F1B-8899-542BAC9A6C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484313"/>
                        <a:ext cx="241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5" name="AutoShape 43">
            <a:extLst>
              <a:ext uri="{FF2B5EF4-FFF2-40B4-BE49-F238E27FC236}">
                <a16:creationId xmlns:a16="http://schemas.microsoft.com/office/drawing/2014/main" id="{DB57EDBE-F7D1-4935-95D7-D3DF7DEDD2DC}"/>
              </a:ext>
            </a:extLst>
          </p:cNvPr>
          <p:cNvSpPr>
            <a:spLocks/>
          </p:cNvSpPr>
          <p:nvPr/>
        </p:nvSpPr>
        <p:spPr bwMode="auto">
          <a:xfrm>
            <a:off x="6024563" y="1773239"/>
            <a:ext cx="215900" cy="2160587"/>
          </a:xfrm>
          <a:prstGeom prst="leftBrace">
            <a:avLst>
              <a:gd name="adj1" fmla="val 833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7" name="Rectangle 45">
            <a:extLst>
              <a:ext uri="{FF2B5EF4-FFF2-40B4-BE49-F238E27FC236}">
                <a16:creationId xmlns:a16="http://schemas.microsoft.com/office/drawing/2014/main" id="{7421A792-A694-49D4-A012-28544710C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56" name="Object 44">
            <a:extLst>
              <a:ext uri="{FF2B5EF4-FFF2-40B4-BE49-F238E27FC236}">
                <a16:creationId xmlns:a16="http://schemas.microsoft.com/office/drawing/2014/main" id="{F9838C85-FA13-4D61-B8FD-992A8D3DA0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2264" y="2205039"/>
          <a:ext cx="2571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7" imgW="253890" imgH="393529" progId="Equation.3">
                  <p:embed/>
                </p:oleObj>
              </mc:Choice>
              <mc:Fallback>
                <p:oleObj name="Equation" r:id="rId17" imgW="253890" imgH="393529" progId="Equation.3">
                  <p:embed/>
                  <p:pic>
                    <p:nvPicPr>
                      <p:cNvPr id="13356" name="Object 44">
                        <a:extLst>
                          <a:ext uri="{FF2B5EF4-FFF2-40B4-BE49-F238E27FC236}">
                            <a16:creationId xmlns:a16="http://schemas.microsoft.com/office/drawing/2014/main" id="{F9838C85-FA13-4D61-B8FD-992A8D3DA0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4" y="2205039"/>
                        <a:ext cx="2571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Rectangle 47">
            <a:extLst>
              <a:ext uri="{FF2B5EF4-FFF2-40B4-BE49-F238E27FC236}">
                <a16:creationId xmlns:a16="http://schemas.microsoft.com/office/drawing/2014/main" id="{695963CE-17CB-4217-9948-E1BF84AC0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58" name="Object 46">
            <a:extLst>
              <a:ext uri="{FF2B5EF4-FFF2-40B4-BE49-F238E27FC236}">
                <a16:creationId xmlns:a16="http://schemas.microsoft.com/office/drawing/2014/main" id="{5F754560-82CE-4812-BDCD-9C76D6F7BC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1176" y="2636839"/>
          <a:ext cx="2571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9" imgW="253890" imgH="393529" progId="Equation.3">
                  <p:embed/>
                </p:oleObj>
              </mc:Choice>
              <mc:Fallback>
                <p:oleObj name="Equation" r:id="rId19" imgW="253890" imgH="393529" progId="Equation.3">
                  <p:embed/>
                  <p:pic>
                    <p:nvPicPr>
                      <p:cNvPr id="13358" name="Object 46">
                        <a:extLst>
                          <a:ext uri="{FF2B5EF4-FFF2-40B4-BE49-F238E27FC236}">
                            <a16:creationId xmlns:a16="http://schemas.microsoft.com/office/drawing/2014/main" id="{5F754560-82CE-4812-BDCD-9C76D6F7BC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6" y="2636839"/>
                        <a:ext cx="2571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Rectangle 49">
            <a:extLst>
              <a:ext uri="{FF2B5EF4-FFF2-40B4-BE49-F238E27FC236}">
                <a16:creationId xmlns:a16="http://schemas.microsoft.com/office/drawing/2014/main" id="{0360871A-C122-4ED6-B94B-AB9DC7E0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60" name="Object 48">
            <a:extLst>
              <a:ext uri="{FF2B5EF4-FFF2-40B4-BE49-F238E27FC236}">
                <a16:creationId xmlns:a16="http://schemas.microsoft.com/office/drawing/2014/main" id="{94A2AA24-E4BA-4880-9539-A9581FD3C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3339" y="3933826"/>
          <a:ext cx="11906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21" imgW="1193800" imgH="393700" progId="Equation.3">
                  <p:embed/>
                </p:oleObj>
              </mc:Choice>
              <mc:Fallback>
                <p:oleObj name="Equation" r:id="rId21" imgW="1193800" imgH="393700" progId="Equation.3">
                  <p:embed/>
                  <p:pic>
                    <p:nvPicPr>
                      <p:cNvPr id="13360" name="Object 48">
                        <a:extLst>
                          <a:ext uri="{FF2B5EF4-FFF2-40B4-BE49-F238E27FC236}">
                            <a16:creationId xmlns:a16="http://schemas.microsoft.com/office/drawing/2014/main" id="{94A2AA24-E4BA-4880-9539-A9581FD3C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9" y="3933826"/>
                        <a:ext cx="11906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2" name="AutoShape 50">
            <a:extLst>
              <a:ext uri="{FF2B5EF4-FFF2-40B4-BE49-F238E27FC236}">
                <a16:creationId xmlns:a16="http://schemas.microsoft.com/office/drawing/2014/main" id="{DEFB5166-F089-4AA7-B6E4-B47500336013}"/>
              </a:ext>
            </a:extLst>
          </p:cNvPr>
          <p:cNvSpPr>
            <a:spLocks/>
          </p:cNvSpPr>
          <p:nvPr/>
        </p:nvSpPr>
        <p:spPr bwMode="auto">
          <a:xfrm>
            <a:off x="6456363" y="1773238"/>
            <a:ext cx="144462" cy="1295400"/>
          </a:xfrm>
          <a:prstGeom prst="rightBrace">
            <a:avLst>
              <a:gd name="adj1" fmla="val 747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63" name="Oval 51">
            <a:extLst>
              <a:ext uri="{FF2B5EF4-FFF2-40B4-BE49-F238E27FC236}">
                <a16:creationId xmlns:a16="http://schemas.microsoft.com/office/drawing/2014/main" id="{73C1D40E-A89C-4388-A62A-360699437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3088" y="4756151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64" name="Text Box 52">
            <a:extLst>
              <a:ext uri="{FF2B5EF4-FFF2-40B4-BE49-F238E27FC236}">
                <a16:creationId xmlns:a16="http://schemas.microsoft.com/office/drawing/2014/main" id="{FC13F691-9161-4E3D-A713-1DF369659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4687889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000" b="1" i="1"/>
              <a:t>A</a:t>
            </a:r>
          </a:p>
        </p:txBody>
      </p:sp>
      <p:sp>
        <p:nvSpPr>
          <p:cNvPr id="13365" name="Rectangle 53">
            <a:extLst>
              <a:ext uri="{FF2B5EF4-FFF2-40B4-BE49-F238E27FC236}">
                <a16:creationId xmlns:a16="http://schemas.microsoft.com/office/drawing/2014/main" id="{9F0CAEE2-F889-4CE6-8A9F-F1BFBAF9D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751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/>
              <a:t>Sample Regression Function</a:t>
            </a:r>
          </a:p>
        </p:txBody>
      </p:sp>
    </p:spTree>
    <p:extLst>
      <p:ext uri="{BB962C8B-B14F-4D97-AF65-F5344CB8AC3E}">
        <p14:creationId xmlns:p14="http://schemas.microsoft.com/office/powerpoint/2010/main" val="255470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/>
      <p:bldP spid="13340" grpId="0" animBg="1"/>
      <p:bldP spid="13355" grpId="0" animBg="1"/>
      <p:bldP spid="13362" grpId="0" animBg="1"/>
      <p:bldP spid="13363" grpId="0" animBg="1"/>
      <p:bldP spid="13364" grpId="0"/>
      <p:bldP spid="13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>
            <a:extLst>
              <a:ext uri="{FF2B5EF4-FFF2-40B4-BE49-F238E27FC236}">
                <a16:creationId xmlns:a16="http://schemas.microsoft.com/office/drawing/2014/main" id="{5FD7065F-8051-4A88-BABF-42EE20FE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52886D-C03B-4E8A-AFC5-DD237242480E}" type="slidenum">
              <a:rPr lang="en-GB" altLang="ru-RU"/>
              <a:pPr eaLnBrk="1" hangingPunct="1"/>
              <a:t>12</a:t>
            </a:fld>
            <a:endParaRPr lang="en-GB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76F784F-8655-4C6A-A758-A058679E4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Assumptions.</a:t>
            </a:r>
            <a:endParaRPr lang="ru-RU" altLang="ru-RU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AEEC4C7-B856-4298-854B-D5EF8C9DD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ru-RU" sz="2400" b="1"/>
              <a:t>Linearity.</a:t>
            </a:r>
            <a:r>
              <a:rPr lang="en-US" altLang="ru-RU"/>
              <a:t> </a:t>
            </a:r>
            <a:r>
              <a:rPr lang="en-US" altLang="ru-RU" sz="2000"/>
              <a:t>The relationship between independent and dependent variable is linear.  </a:t>
            </a:r>
          </a:p>
          <a:p>
            <a:pPr eaLnBrk="1" hangingPunct="1"/>
            <a:r>
              <a:rPr lang="en-US" altLang="ru-RU" sz="2000" b="1"/>
              <a:t>Full Rank</a:t>
            </a:r>
            <a:r>
              <a:rPr lang="en-US" altLang="ru-RU" sz="2000"/>
              <a:t>. There is no exact relationship among any independent variables. </a:t>
            </a:r>
          </a:p>
          <a:p>
            <a:pPr eaLnBrk="1" hangingPunct="1"/>
            <a:r>
              <a:rPr lang="en-US" altLang="ru-RU" sz="2000" b="1">
                <a:solidFill>
                  <a:srgbClr val="FF5050"/>
                </a:solidFill>
              </a:rPr>
              <a:t>Exogeneity of independent variables</a:t>
            </a:r>
            <a:r>
              <a:rPr lang="en-US" altLang="ru-RU" sz="2000"/>
              <a:t>. The error term of the regression is not a function of independent variables. </a:t>
            </a:r>
          </a:p>
          <a:p>
            <a:pPr eaLnBrk="1" hangingPunct="1"/>
            <a:r>
              <a:rPr lang="en-US" altLang="ru-RU" sz="2000" b="1">
                <a:solidFill>
                  <a:srgbClr val="FF5050"/>
                </a:solidFill>
              </a:rPr>
              <a:t>Homoscedastisity and no Autocorrelation</a:t>
            </a:r>
            <a:r>
              <a:rPr lang="en-US" altLang="ru-RU" sz="2000"/>
              <a:t>. Error term of the regression is </a:t>
            </a:r>
            <a:r>
              <a:rPr lang="en-US" altLang="ru-RU" sz="2000">
                <a:solidFill>
                  <a:srgbClr val="FF5050"/>
                </a:solidFill>
              </a:rPr>
              <a:t>independently </a:t>
            </a:r>
            <a:r>
              <a:rPr lang="en-US" altLang="ru-RU" sz="2000"/>
              <a:t>and normally distributed with zero means and </a:t>
            </a:r>
            <a:r>
              <a:rPr lang="en-US" altLang="ru-RU" sz="2000">
                <a:solidFill>
                  <a:srgbClr val="FF5050"/>
                </a:solidFill>
              </a:rPr>
              <a:t>constant variance</a:t>
            </a:r>
            <a:r>
              <a:rPr lang="en-US" altLang="ru-RU" sz="2000"/>
              <a:t>.</a:t>
            </a:r>
          </a:p>
          <a:p>
            <a:pPr eaLnBrk="1" hangingPunct="1"/>
            <a:r>
              <a:rPr lang="en-US" altLang="ru-RU" sz="2000"/>
              <a:t>Normality of Error term</a:t>
            </a:r>
            <a:endParaRPr lang="ru-RU" altLang="ru-RU" sz="2000"/>
          </a:p>
        </p:txBody>
      </p:sp>
    </p:spTree>
    <p:extLst>
      <p:ext uri="{BB962C8B-B14F-4D97-AF65-F5344CB8AC3E}">
        <p14:creationId xmlns:p14="http://schemas.microsoft.com/office/powerpoint/2010/main" val="157395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Номер слайда 5">
            <a:extLst>
              <a:ext uri="{FF2B5EF4-FFF2-40B4-BE49-F238E27FC236}">
                <a16:creationId xmlns:a16="http://schemas.microsoft.com/office/drawing/2014/main" id="{196AD251-0085-4A14-B6E3-01D0F88C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E4E511-7C1A-4AB3-BEFF-01BD9C254147}" type="slidenum">
              <a:rPr lang="en-GB" altLang="ru-RU"/>
              <a:pPr eaLnBrk="1" hangingPunct="1"/>
              <a:t>13</a:t>
            </a:fld>
            <a:endParaRPr lang="en-GB" altLang="ru-RU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B39B11D-A2E7-4A95-9FB7-FE377110E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/>
              <a:t>Ordinary Least Squares</a:t>
            </a:r>
          </a:p>
        </p:txBody>
      </p:sp>
      <p:sp>
        <p:nvSpPr>
          <p:cNvPr id="8201" name="Rectangle 7">
            <a:extLst>
              <a:ext uri="{FF2B5EF4-FFF2-40B4-BE49-F238E27FC236}">
                <a16:creationId xmlns:a16="http://schemas.microsoft.com/office/drawing/2014/main" id="{F1CA4F3B-7D50-47DE-A85A-34FD965F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0DDF5ED4-A9B0-44B2-A133-1AA69A3497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3" y="839789"/>
          <a:ext cx="50403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3352800" imgH="431800" progId="Equation.3">
                  <p:embed/>
                </p:oleObj>
              </mc:Choice>
              <mc:Fallback>
                <p:oleObj name="Equation" r:id="rId3" imgW="3352800" imgH="431800" progId="Equation.3">
                  <p:embed/>
                  <p:pic>
                    <p:nvPicPr>
                      <p:cNvPr id="19462" name="Object 6">
                        <a:extLst>
                          <a:ext uri="{FF2B5EF4-FFF2-40B4-BE49-F238E27FC236}">
                            <a16:creationId xmlns:a16="http://schemas.microsoft.com/office/drawing/2014/main" id="{0DDF5ED4-A9B0-44B2-A133-1AA69A349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839789"/>
                        <a:ext cx="5040312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>
            <a:extLst>
              <a:ext uri="{FF2B5EF4-FFF2-40B4-BE49-F238E27FC236}">
                <a16:creationId xmlns:a16="http://schemas.microsoft.com/office/drawing/2014/main" id="{81EB49AD-3A2F-4E66-ACCD-5681F21A8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65" name="Object 9">
            <a:extLst>
              <a:ext uri="{FF2B5EF4-FFF2-40B4-BE49-F238E27FC236}">
                <a16:creationId xmlns:a16="http://schemas.microsoft.com/office/drawing/2014/main" id="{BF33C89B-EC35-4E7E-9E6A-041C3FE761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9939" y="1571626"/>
          <a:ext cx="51085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Формула" r:id="rId5" imgW="1638000" imgH="253800" progId="Equation.3">
                  <p:embed/>
                </p:oleObj>
              </mc:Choice>
              <mc:Fallback>
                <p:oleObj name="Формула" r:id="rId5" imgW="1638000" imgH="253800" progId="Equation.3">
                  <p:embed/>
                  <p:pic>
                    <p:nvPicPr>
                      <p:cNvPr id="19465" name="Object 9">
                        <a:extLst>
                          <a:ext uri="{FF2B5EF4-FFF2-40B4-BE49-F238E27FC236}">
                            <a16:creationId xmlns:a16="http://schemas.microsoft.com/office/drawing/2014/main" id="{BF33C89B-EC35-4E7E-9E6A-041C3FE761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9" y="1571626"/>
                        <a:ext cx="510857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5">
            <a:extLst>
              <a:ext uri="{FF2B5EF4-FFF2-40B4-BE49-F238E27FC236}">
                <a16:creationId xmlns:a16="http://schemas.microsoft.com/office/drawing/2014/main" id="{8D7C2640-72E3-4AAE-9F30-3A5C216A7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70" name="Object 14">
            <a:extLst>
              <a:ext uri="{FF2B5EF4-FFF2-40B4-BE49-F238E27FC236}">
                <a16:creationId xmlns:a16="http://schemas.microsoft.com/office/drawing/2014/main" id="{84A0507A-6AD2-48B1-BEE9-C6D303F956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95813" y="2428875"/>
          <a:ext cx="27749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Формула" r:id="rId7" imgW="1143000" imgH="266400" progId="Equation.3">
                  <p:embed/>
                </p:oleObj>
              </mc:Choice>
              <mc:Fallback>
                <p:oleObj name="Формула" r:id="rId7" imgW="1143000" imgH="266400" progId="Equation.3">
                  <p:embed/>
                  <p:pic>
                    <p:nvPicPr>
                      <p:cNvPr id="19470" name="Object 14">
                        <a:extLst>
                          <a:ext uri="{FF2B5EF4-FFF2-40B4-BE49-F238E27FC236}">
                            <a16:creationId xmlns:a16="http://schemas.microsoft.com/office/drawing/2014/main" id="{84A0507A-6AD2-48B1-BEE9-C6D303F956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2428875"/>
                        <a:ext cx="277495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17">
            <a:extLst>
              <a:ext uri="{FF2B5EF4-FFF2-40B4-BE49-F238E27FC236}">
                <a16:creationId xmlns:a16="http://schemas.microsoft.com/office/drawing/2014/main" id="{A56D2DA5-8CA2-428B-BBA5-81837D600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72" name="Object 16">
            <a:extLst>
              <a:ext uri="{FF2B5EF4-FFF2-40B4-BE49-F238E27FC236}">
                <a16:creationId xmlns:a16="http://schemas.microsoft.com/office/drawing/2014/main" id="{C06C2882-D627-45E0-B47A-21839BFC91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1250" y="3286126"/>
          <a:ext cx="76342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Формула" r:id="rId9" imgW="2590560" imgH="266400" progId="Equation.3">
                  <p:embed/>
                </p:oleObj>
              </mc:Choice>
              <mc:Fallback>
                <p:oleObj name="Формула" r:id="rId9" imgW="2590560" imgH="266400" progId="Equation.3">
                  <p:embed/>
                  <p:pic>
                    <p:nvPicPr>
                      <p:cNvPr id="19472" name="Object 16">
                        <a:extLst>
                          <a:ext uri="{FF2B5EF4-FFF2-40B4-BE49-F238E27FC236}">
                            <a16:creationId xmlns:a16="http://schemas.microsoft.com/office/drawing/2014/main" id="{C06C2882-D627-45E0-B47A-21839BFC91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3286126"/>
                        <a:ext cx="763428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9">
            <a:extLst>
              <a:ext uri="{FF2B5EF4-FFF2-40B4-BE49-F238E27FC236}">
                <a16:creationId xmlns:a16="http://schemas.microsoft.com/office/drawing/2014/main" id="{CC8BE24C-7B3F-4208-A8D7-2A478C7D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74" name="Object 18">
            <a:extLst>
              <a:ext uri="{FF2B5EF4-FFF2-40B4-BE49-F238E27FC236}">
                <a16:creationId xmlns:a16="http://schemas.microsoft.com/office/drawing/2014/main" id="{A0CF8FEE-665F-4F4C-BA14-67DFC3C71B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51314" y="4292601"/>
          <a:ext cx="367188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1" imgW="2120900" imgH="431800" progId="Equation.3">
                  <p:embed/>
                </p:oleObj>
              </mc:Choice>
              <mc:Fallback>
                <p:oleObj name="Equation" r:id="rId11" imgW="2120900" imgH="431800" progId="Equation.3">
                  <p:embed/>
                  <p:pic>
                    <p:nvPicPr>
                      <p:cNvPr id="19474" name="Object 18">
                        <a:extLst>
                          <a:ext uri="{FF2B5EF4-FFF2-40B4-BE49-F238E27FC236}">
                            <a16:creationId xmlns:a16="http://schemas.microsoft.com/office/drawing/2014/main" id="{A0CF8FEE-665F-4F4C-BA14-67DFC3C71B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4292601"/>
                        <a:ext cx="3671887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99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Номер слайда 8">
            <a:extLst>
              <a:ext uri="{FF2B5EF4-FFF2-40B4-BE49-F238E27FC236}">
                <a16:creationId xmlns:a16="http://schemas.microsoft.com/office/drawing/2014/main" id="{A51F3F3B-6B4C-4E28-9EA3-215953F4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0D8DAB-CC47-4865-99E3-7B963155563D}" type="slidenum">
              <a:rPr lang="en-GB" altLang="ru-RU"/>
              <a:pPr eaLnBrk="1" hangingPunct="1"/>
              <a:t>14</a:t>
            </a:fld>
            <a:endParaRPr lang="en-GB" altLang="ru-RU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82A314B5-BCED-43EE-8E8E-941E16A345A9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981200" y="274639"/>
            <a:ext cx="8229600" cy="490537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/>
              <a:t>Ordinary Least Squares</a:t>
            </a:r>
          </a:p>
        </p:txBody>
      </p:sp>
      <p:graphicFrame>
        <p:nvGraphicFramePr>
          <p:cNvPr id="21510" name="Object 6">
            <a:extLst>
              <a:ext uri="{FF2B5EF4-FFF2-40B4-BE49-F238E27FC236}">
                <a16:creationId xmlns:a16="http://schemas.microsoft.com/office/drawing/2014/main" id="{FE4C0FC7-C5DF-4FEF-9612-C727DE56A6F2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2165350" y="1196976"/>
          <a:ext cx="8280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Формула" r:id="rId3" imgW="4267080" imgH="266400" progId="Equation.3">
                  <p:embed/>
                </p:oleObj>
              </mc:Choice>
              <mc:Fallback>
                <p:oleObj name="Формула" r:id="rId3" imgW="4267080" imgH="266400" progId="Equation.3">
                  <p:embed/>
                  <p:pic>
                    <p:nvPicPr>
                      <p:cNvPr id="21510" name="Object 6">
                        <a:extLst>
                          <a:ext uri="{FF2B5EF4-FFF2-40B4-BE49-F238E27FC236}">
                            <a16:creationId xmlns:a16="http://schemas.microsoft.com/office/drawing/2014/main" id="{FE4C0FC7-C5DF-4FEF-9612-C727DE56A6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1196976"/>
                        <a:ext cx="8280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>
            <a:extLst>
              <a:ext uri="{FF2B5EF4-FFF2-40B4-BE49-F238E27FC236}">
                <a16:creationId xmlns:a16="http://schemas.microsoft.com/office/drawing/2014/main" id="{C965A54C-A3D9-41BD-A4E3-4FA58604EF9F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114675" y="2349500"/>
          <a:ext cx="60340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Формула" r:id="rId5" imgW="2997000" imgH="482400" progId="Equation.3">
                  <p:embed/>
                </p:oleObj>
              </mc:Choice>
              <mc:Fallback>
                <p:oleObj name="Формула" r:id="rId5" imgW="2997000" imgH="482400" progId="Equation.3">
                  <p:embed/>
                  <p:pic>
                    <p:nvPicPr>
                      <p:cNvPr id="21512" name="Object 8">
                        <a:extLst>
                          <a:ext uri="{FF2B5EF4-FFF2-40B4-BE49-F238E27FC236}">
                            <a16:creationId xmlns:a16="http://schemas.microsoft.com/office/drawing/2014/main" id="{C965A54C-A3D9-41BD-A4E3-4FA58604EF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2349500"/>
                        <a:ext cx="6034088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>
            <a:extLst>
              <a:ext uri="{FF2B5EF4-FFF2-40B4-BE49-F238E27FC236}">
                <a16:creationId xmlns:a16="http://schemas.microsoft.com/office/drawing/2014/main" id="{15AA5DA9-1983-4139-B879-CA4356B86B60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4295775" y="3716339"/>
          <a:ext cx="33845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7" imgW="2514600" imgH="431640" progId="Equation.3">
                  <p:embed/>
                </p:oleObj>
              </mc:Choice>
              <mc:Fallback>
                <p:oleObj name="Equation" r:id="rId7" imgW="2514600" imgH="431640" progId="Equation.3">
                  <p:embed/>
                  <p:pic>
                    <p:nvPicPr>
                      <p:cNvPr id="21514" name="Object 10">
                        <a:extLst>
                          <a:ext uri="{FF2B5EF4-FFF2-40B4-BE49-F238E27FC236}">
                            <a16:creationId xmlns:a16="http://schemas.microsoft.com/office/drawing/2014/main" id="{15AA5DA9-1983-4139-B879-CA4356B86B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3716339"/>
                        <a:ext cx="33845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>
            <a:extLst>
              <a:ext uri="{FF2B5EF4-FFF2-40B4-BE49-F238E27FC236}">
                <a16:creationId xmlns:a16="http://schemas.microsoft.com/office/drawing/2014/main" id="{7CDB1B23-C4B4-43FB-8B85-23D6F28E9584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4656138" y="5013326"/>
          <a:ext cx="21590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9" imgW="1714320" imgH="431640" progId="Equation.3">
                  <p:embed/>
                </p:oleObj>
              </mc:Choice>
              <mc:Fallback>
                <p:oleObj name="Equation" r:id="rId9" imgW="1714320" imgH="431640" progId="Equation.3">
                  <p:embed/>
                  <p:pic>
                    <p:nvPicPr>
                      <p:cNvPr id="21516" name="Object 12">
                        <a:extLst>
                          <a:ext uri="{FF2B5EF4-FFF2-40B4-BE49-F238E27FC236}">
                            <a16:creationId xmlns:a16="http://schemas.microsoft.com/office/drawing/2014/main" id="{7CDB1B23-C4B4-43FB-8B85-23D6F28E95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5013326"/>
                        <a:ext cx="21590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207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Номер слайда 8">
            <a:extLst>
              <a:ext uri="{FF2B5EF4-FFF2-40B4-BE49-F238E27FC236}">
                <a16:creationId xmlns:a16="http://schemas.microsoft.com/office/drawing/2014/main" id="{260FF662-72C4-4C3C-9CBE-1FAE0323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55553B-74B8-4A0E-BE27-7DD6F4587AB2}" type="slidenum">
              <a:rPr lang="en-GB" altLang="ru-RU"/>
              <a:pPr eaLnBrk="1" hangingPunct="1"/>
              <a:t>15</a:t>
            </a:fld>
            <a:endParaRPr lang="en-GB" altLang="ru-RU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7C030A91-932B-42AA-8930-8FEFACF11E34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043113" y="115889"/>
            <a:ext cx="8229600" cy="34607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3200"/>
              <a:t>Ordinary Least Squares</a:t>
            </a:r>
          </a:p>
        </p:txBody>
      </p:sp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3B7C7734-82E9-4130-84AB-069A9EF99E49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2351088" y="1412875"/>
          <a:ext cx="7848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6806880" imgH="876240" progId="Equation.3">
                  <p:embed/>
                </p:oleObj>
              </mc:Choice>
              <mc:Fallback>
                <p:oleObj name="Equation" r:id="rId3" imgW="6806880" imgH="876240" progId="Equation.3">
                  <p:embed/>
                  <p:pic>
                    <p:nvPicPr>
                      <p:cNvPr id="26629" name="Object 5">
                        <a:extLst>
                          <a:ext uri="{FF2B5EF4-FFF2-40B4-BE49-F238E27FC236}">
                            <a16:creationId xmlns:a16="http://schemas.microsoft.com/office/drawing/2014/main" id="{3B7C7734-82E9-4130-84AB-069A9EF99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412875"/>
                        <a:ext cx="78486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>
            <a:extLst>
              <a:ext uri="{FF2B5EF4-FFF2-40B4-BE49-F238E27FC236}">
                <a16:creationId xmlns:a16="http://schemas.microsoft.com/office/drawing/2014/main" id="{943D0B04-787B-4624-9E3D-4B6B298385E5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648075" y="2276475"/>
          <a:ext cx="43195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3911400" imgH="431640" progId="Equation.3">
                  <p:embed/>
                </p:oleObj>
              </mc:Choice>
              <mc:Fallback>
                <p:oleObj name="Equation" r:id="rId5" imgW="3911400" imgH="431640" progId="Equation.3">
                  <p:embed/>
                  <p:pic>
                    <p:nvPicPr>
                      <p:cNvPr id="26631" name="Object 7">
                        <a:extLst>
                          <a:ext uri="{FF2B5EF4-FFF2-40B4-BE49-F238E27FC236}">
                            <a16:creationId xmlns:a16="http://schemas.microsoft.com/office/drawing/2014/main" id="{943D0B04-787B-4624-9E3D-4B6B298385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2276475"/>
                        <a:ext cx="4319588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>
            <a:extLst>
              <a:ext uri="{FF2B5EF4-FFF2-40B4-BE49-F238E27FC236}">
                <a16:creationId xmlns:a16="http://schemas.microsoft.com/office/drawing/2014/main" id="{11FFB5E1-9591-4D52-A4BD-9F85E091A421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071814" y="2924175"/>
          <a:ext cx="55451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7" imgW="4914720" imgH="431640" progId="Equation.3">
                  <p:embed/>
                </p:oleObj>
              </mc:Choice>
              <mc:Fallback>
                <p:oleObj name="Equation" r:id="rId7" imgW="4914720" imgH="431640" progId="Equation.3">
                  <p:embed/>
                  <p:pic>
                    <p:nvPicPr>
                      <p:cNvPr id="26633" name="Object 9">
                        <a:extLst>
                          <a:ext uri="{FF2B5EF4-FFF2-40B4-BE49-F238E27FC236}">
                            <a16:creationId xmlns:a16="http://schemas.microsoft.com/office/drawing/2014/main" id="{11FFB5E1-9591-4D52-A4BD-9F85E091A4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4" y="2924175"/>
                        <a:ext cx="554513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>
            <a:extLst>
              <a:ext uri="{FF2B5EF4-FFF2-40B4-BE49-F238E27FC236}">
                <a16:creationId xmlns:a16="http://schemas.microsoft.com/office/drawing/2014/main" id="{5EED7BAB-81A3-49C0-8667-4E84B9D67CBC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1847851" y="765176"/>
          <a:ext cx="85693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9" imgW="8496000" imgH="431640" progId="Equation.3">
                  <p:embed/>
                </p:oleObj>
              </mc:Choice>
              <mc:Fallback>
                <p:oleObj name="Equation" r:id="rId9" imgW="8496000" imgH="431640" progId="Equation.3">
                  <p:embed/>
                  <p:pic>
                    <p:nvPicPr>
                      <p:cNvPr id="26635" name="Object 11">
                        <a:extLst>
                          <a:ext uri="{FF2B5EF4-FFF2-40B4-BE49-F238E27FC236}">
                            <a16:creationId xmlns:a16="http://schemas.microsoft.com/office/drawing/2014/main" id="{5EED7BAB-81A3-49C0-8667-4E84B9D67C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765176"/>
                        <a:ext cx="85693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>
            <a:extLst>
              <a:ext uri="{FF2B5EF4-FFF2-40B4-BE49-F238E27FC236}">
                <a16:creationId xmlns:a16="http://schemas.microsoft.com/office/drawing/2014/main" id="{E4BBA066-D473-4C13-B60E-0DB7BB4AC2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1813" y="3573464"/>
          <a:ext cx="5543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11" imgW="4863960" imgH="431640" progId="Equation.3">
                  <p:embed/>
                </p:oleObj>
              </mc:Choice>
              <mc:Fallback>
                <p:oleObj name="Equation" r:id="rId11" imgW="4863960" imgH="431640" progId="Equation.3">
                  <p:embed/>
                  <p:pic>
                    <p:nvPicPr>
                      <p:cNvPr id="26637" name="Object 13">
                        <a:extLst>
                          <a:ext uri="{FF2B5EF4-FFF2-40B4-BE49-F238E27FC236}">
                            <a16:creationId xmlns:a16="http://schemas.microsoft.com/office/drawing/2014/main" id="{E4BBA066-D473-4C13-B60E-0DB7BB4AC2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573464"/>
                        <a:ext cx="55435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>
            <a:extLst>
              <a:ext uri="{FF2B5EF4-FFF2-40B4-BE49-F238E27FC236}">
                <a16:creationId xmlns:a16="http://schemas.microsoft.com/office/drawing/2014/main" id="{3CB95751-4831-4545-8BF4-36654DB47E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2176" y="4221164"/>
          <a:ext cx="50403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13" imgW="4165560" imgH="431640" progId="Equation.3">
                  <p:embed/>
                </p:oleObj>
              </mc:Choice>
              <mc:Fallback>
                <p:oleObj name="Equation" r:id="rId13" imgW="4165560" imgH="431640" progId="Equation.3">
                  <p:embed/>
                  <p:pic>
                    <p:nvPicPr>
                      <p:cNvPr id="26638" name="Object 14">
                        <a:extLst>
                          <a:ext uri="{FF2B5EF4-FFF2-40B4-BE49-F238E27FC236}">
                            <a16:creationId xmlns:a16="http://schemas.microsoft.com/office/drawing/2014/main" id="{3CB95751-4831-4545-8BF4-36654DB47E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6" y="4221164"/>
                        <a:ext cx="504031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>
            <a:extLst>
              <a:ext uri="{FF2B5EF4-FFF2-40B4-BE49-F238E27FC236}">
                <a16:creationId xmlns:a16="http://schemas.microsoft.com/office/drawing/2014/main" id="{FAA79A39-1D59-46E3-8F05-013F5DFE6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5414" y="4868863"/>
          <a:ext cx="43211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15" imgW="4572000" imgH="812520" progId="Equation.3">
                  <p:embed/>
                </p:oleObj>
              </mc:Choice>
              <mc:Fallback>
                <p:oleObj name="Equation" r:id="rId15" imgW="4572000" imgH="812520" progId="Equation.3">
                  <p:embed/>
                  <p:pic>
                    <p:nvPicPr>
                      <p:cNvPr id="26639" name="Object 15">
                        <a:extLst>
                          <a:ext uri="{FF2B5EF4-FFF2-40B4-BE49-F238E27FC236}">
                            <a16:creationId xmlns:a16="http://schemas.microsoft.com/office/drawing/2014/main" id="{FAA79A39-1D59-46E3-8F05-013F5DFE69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4" y="4868863"/>
                        <a:ext cx="43211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0" name="Object 16">
            <a:extLst>
              <a:ext uri="{FF2B5EF4-FFF2-40B4-BE49-F238E27FC236}">
                <a16:creationId xmlns:a16="http://schemas.microsoft.com/office/drawing/2014/main" id="{AD1E3B59-87AA-4634-A1BF-AC831D7153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5914" y="5805488"/>
          <a:ext cx="32400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7" imgW="2971800" imgH="431640" progId="Equation.3">
                  <p:embed/>
                </p:oleObj>
              </mc:Choice>
              <mc:Fallback>
                <p:oleObj name="Equation" r:id="rId17" imgW="2971800" imgH="431640" progId="Equation.3">
                  <p:embed/>
                  <p:pic>
                    <p:nvPicPr>
                      <p:cNvPr id="26640" name="Object 16">
                        <a:extLst>
                          <a:ext uri="{FF2B5EF4-FFF2-40B4-BE49-F238E27FC236}">
                            <a16:creationId xmlns:a16="http://schemas.microsoft.com/office/drawing/2014/main" id="{AD1E3B59-87AA-4634-A1BF-AC831D7153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4" y="5805488"/>
                        <a:ext cx="324008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1" name="Object 17">
            <a:extLst>
              <a:ext uri="{FF2B5EF4-FFF2-40B4-BE49-F238E27FC236}">
                <a16:creationId xmlns:a16="http://schemas.microsoft.com/office/drawing/2014/main" id="{556E2B48-0780-49D8-871D-995A579007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7175" y="5591175"/>
          <a:ext cx="24336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9" imgW="2044440" imgH="812520" progId="Equation.3">
                  <p:embed/>
                </p:oleObj>
              </mc:Choice>
              <mc:Fallback>
                <p:oleObj name="Equation" r:id="rId19" imgW="2044440" imgH="812520" progId="Equation.3">
                  <p:embed/>
                  <p:pic>
                    <p:nvPicPr>
                      <p:cNvPr id="26641" name="Object 17">
                        <a:extLst>
                          <a:ext uri="{FF2B5EF4-FFF2-40B4-BE49-F238E27FC236}">
                            <a16:creationId xmlns:a16="http://schemas.microsoft.com/office/drawing/2014/main" id="{556E2B48-0780-49D8-871D-995A579007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5591175"/>
                        <a:ext cx="2433638" cy="96678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68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57E2D40-CAF1-49F7-9FD7-C31D3CFFB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r>
              <a:rPr lang="en-GB" altLang="ru-RU" sz="4000"/>
              <a:t>Assumptions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4A8CD6F-39DF-44EA-BF4E-A9C695345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E4BD4BBA-878E-46F0-9EED-B3E186F467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0239" y="1700214"/>
          <a:ext cx="38877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2336760" imgH="393480" progId="Equation.3">
                  <p:embed/>
                </p:oleObj>
              </mc:Choice>
              <mc:Fallback>
                <p:oleObj name="Equation" r:id="rId3" imgW="2336760" imgH="393480" progId="Equation.3">
                  <p:embed/>
                  <p:pic>
                    <p:nvPicPr>
                      <p:cNvPr id="4101" name="Object 5">
                        <a:extLst>
                          <a:ext uri="{FF2B5EF4-FFF2-40B4-BE49-F238E27FC236}">
                            <a16:creationId xmlns:a16="http://schemas.microsoft.com/office/drawing/2014/main" id="{E4BD4BBA-878E-46F0-9EED-B3E186F467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9" y="1700214"/>
                        <a:ext cx="3887787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>
            <a:extLst>
              <a:ext uri="{FF2B5EF4-FFF2-40B4-BE49-F238E27FC236}">
                <a16:creationId xmlns:a16="http://schemas.microsoft.com/office/drawing/2014/main" id="{487C79A9-C430-4D10-9797-D246733EC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125538"/>
            <a:ext cx="3765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 sz="2800"/>
              <a:t>Linear Regression Model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9B2B04B0-E105-4E7F-A4A6-445A4542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636838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ru-RU" sz="2800" i="1"/>
              <a:t>X</a:t>
            </a:r>
            <a:r>
              <a:rPr lang="en-GB" altLang="ru-RU" sz="2800"/>
              <a:t> values are repeated in sampling – </a:t>
            </a:r>
            <a:r>
              <a:rPr lang="en-GB" altLang="ru-RU" sz="2800" i="1"/>
              <a:t>X</a:t>
            </a:r>
            <a:r>
              <a:rPr lang="en-GB" altLang="ru-RU" sz="2800"/>
              <a:t> is assumed to be </a:t>
            </a:r>
            <a:r>
              <a:rPr lang="en-GB" altLang="ru-RU" sz="2800" i="1"/>
              <a:t>nonstochastic</a:t>
            </a:r>
            <a:r>
              <a:rPr lang="en-GB" altLang="ru-RU" sz="2800"/>
              <a:t>.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283B6DCC-ECD8-43B5-B25E-450A3584A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4149725"/>
            <a:ext cx="52456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 sz="2800"/>
              <a:t>Zero mean values of disturbance </a:t>
            </a:r>
            <a:r>
              <a:rPr lang="en-GB" altLang="ru-RU" sz="2800" i="1"/>
              <a:t>u</a:t>
            </a:r>
            <a:r>
              <a:rPr lang="en-GB" altLang="ru-RU" sz="2800" i="1" baseline="-25000"/>
              <a:t>i</a:t>
            </a:r>
            <a:endParaRPr lang="en-GB" altLang="ru-RU" sz="2800" i="1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A9F2E588-BC59-4589-965A-EC27C700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6" name="Object 10">
            <a:extLst>
              <a:ext uri="{FF2B5EF4-FFF2-40B4-BE49-F238E27FC236}">
                <a16:creationId xmlns:a16="http://schemas.microsoft.com/office/drawing/2014/main" id="{C85CBAD2-C91D-451A-AC4C-3779953FED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3838" y="4797426"/>
          <a:ext cx="23749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1701800" imgH="393700" progId="Equation.3">
                  <p:embed/>
                </p:oleObj>
              </mc:Choice>
              <mc:Fallback>
                <p:oleObj name="Equation" r:id="rId5" imgW="1701800" imgH="393700" progId="Equation.3">
                  <p:embed/>
                  <p:pic>
                    <p:nvPicPr>
                      <p:cNvPr id="4106" name="Object 10">
                        <a:extLst>
                          <a:ext uri="{FF2B5EF4-FFF2-40B4-BE49-F238E27FC236}">
                            <a16:creationId xmlns:a16="http://schemas.microsoft.com/office/drawing/2014/main" id="{C85CBAD2-C91D-451A-AC4C-3779953FED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4797426"/>
                        <a:ext cx="23749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4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3" grpId="0"/>
      <p:bldP spid="4104" grpId="0"/>
      <p:bldP spid="41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12F8D9FB-994B-41C1-8BE2-DDEB4AE9E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908050"/>
            <a:ext cx="6138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 sz="2800"/>
              <a:t>Homoscedasticity or equal variance of  </a:t>
            </a:r>
            <a:r>
              <a:rPr lang="en-GB" altLang="ru-RU" sz="2800" i="1"/>
              <a:t>u</a:t>
            </a:r>
            <a:r>
              <a:rPr lang="en-GB" altLang="ru-RU" sz="2800" i="1" baseline="-25000"/>
              <a:t>i</a:t>
            </a:r>
            <a:endParaRPr lang="en-GB" altLang="ru-RU" sz="2800" i="1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519BE18-5B35-49AD-911D-D992632DB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ru-RU" sz="4000"/>
              <a:t>Assumptions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54FDE4FE-54DF-4EF5-8D07-F47D4AE33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B42C8CED-43C3-4ECE-A374-2D78CEA569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3750" y="1557339"/>
          <a:ext cx="82804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3" imgW="6057900" imgH="431800" progId="Equation.3">
                  <p:embed/>
                </p:oleObj>
              </mc:Choice>
              <mc:Fallback>
                <p:oleObj name="Equation" r:id="rId3" imgW="6057900" imgH="431800" progId="Equation.3">
                  <p:embed/>
                  <p:pic>
                    <p:nvPicPr>
                      <p:cNvPr id="5127" name="Object 7">
                        <a:extLst>
                          <a:ext uri="{FF2B5EF4-FFF2-40B4-BE49-F238E27FC236}">
                            <a16:creationId xmlns:a16="http://schemas.microsoft.com/office/drawing/2014/main" id="{B42C8CED-43C3-4ECE-A374-2D78CEA569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557339"/>
                        <a:ext cx="82804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4" name="Group 24">
            <a:extLst>
              <a:ext uri="{FF2B5EF4-FFF2-40B4-BE49-F238E27FC236}">
                <a16:creationId xmlns:a16="http://schemas.microsoft.com/office/drawing/2014/main" id="{555DB500-8CF0-4F9B-9BD7-AC9D2661AA6C}"/>
              </a:ext>
            </a:extLst>
          </p:cNvPr>
          <p:cNvGrpSpPr>
            <a:grpSpLocks/>
          </p:cNvGrpSpPr>
          <p:nvPr/>
        </p:nvGrpSpPr>
        <p:grpSpPr bwMode="auto">
          <a:xfrm>
            <a:off x="3848101" y="4000500"/>
            <a:ext cx="1368425" cy="723900"/>
            <a:chOff x="1464" y="2520"/>
            <a:chExt cx="862" cy="456"/>
          </a:xfrm>
        </p:grpSpPr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id="{3A4B42E0-D394-4C4E-A5E0-ADAB3F8E0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2520"/>
              <a:ext cx="862" cy="456"/>
            </a:xfrm>
            <a:custGeom>
              <a:avLst/>
              <a:gdLst>
                <a:gd name="T0" fmla="*/ 0 w 862"/>
                <a:gd name="T1" fmla="*/ 522 h 522"/>
                <a:gd name="T2" fmla="*/ 227 w 862"/>
                <a:gd name="T3" fmla="*/ 386 h 522"/>
                <a:gd name="T4" fmla="*/ 363 w 862"/>
                <a:gd name="T5" fmla="*/ 23 h 522"/>
                <a:gd name="T6" fmla="*/ 635 w 862"/>
                <a:gd name="T7" fmla="*/ 250 h 522"/>
                <a:gd name="T8" fmla="*/ 862 w 862"/>
                <a:gd name="T9" fmla="*/ 25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522">
                  <a:moveTo>
                    <a:pt x="0" y="522"/>
                  </a:moveTo>
                  <a:cubicBezTo>
                    <a:pt x="83" y="495"/>
                    <a:pt x="167" y="469"/>
                    <a:pt x="227" y="386"/>
                  </a:cubicBezTo>
                  <a:cubicBezTo>
                    <a:pt x="287" y="303"/>
                    <a:pt x="295" y="46"/>
                    <a:pt x="363" y="23"/>
                  </a:cubicBezTo>
                  <a:cubicBezTo>
                    <a:pt x="431" y="0"/>
                    <a:pt x="552" y="212"/>
                    <a:pt x="635" y="250"/>
                  </a:cubicBezTo>
                  <a:cubicBezTo>
                    <a:pt x="718" y="288"/>
                    <a:pt x="790" y="269"/>
                    <a:pt x="862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23">
              <a:extLst>
                <a:ext uri="{FF2B5EF4-FFF2-40B4-BE49-F238E27FC236}">
                  <a16:creationId xmlns:a16="http://schemas.microsoft.com/office/drawing/2014/main" id="{4CE0C259-7B7E-4406-9A61-9C10B8E05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7" y="2568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45" name="Group 25">
            <a:extLst>
              <a:ext uri="{FF2B5EF4-FFF2-40B4-BE49-F238E27FC236}">
                <a16:creationId xmlns:a16="http://schemas.microsoft.com/office/drawing/2014/main" id="{974FC7BF-A9AD-4E76-AB40-0010C0CFA9E3}"/>
              </a:ext>
            </a:extLst>
          </p:cNvPr>
          <p:cNvGrpSpPr>
            <a:grpSpLocks/>
          </p:cNvGrpSpPr>
          <p:nvPr/>
        </p:nvGrpSpPr>
        <p:grpSpPr bwMode="auto">
          <a:xfrm>
            <a:off x="5664201" y="4073525"/>
            <a:ext cx="1368425" cy="723900"/>
            <a:chOff x="1464" y="2520"/>
            <a:chExt cx="862" cy="456"/>
          </a:xfrm>
        </p:grpSpPr>
        <p:sp>
          <p:nvSpPr>
            <p:cNvPr id="5146" name="Freeform 26">
              <a:extLst>
                <a:ext uri="{FF2B5EF4-FFF2-40B4-BE49-F238E27FC236}">
                  <a16:creationId xmlns:a16="http://schemas.microsoft.com/office/drawing/2014/main" id="{426694C2-A13A-49CB-8ED2-888CAA5EA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2520"/>
              <a:ext cx="862" cy="456"/>
            </a:xfrm>
            <a:custGeom>
              <a:avLst/>
              <a:gdLst>
                <a:gd name="T0" fmla="*/ 0 w 862"/>
                <a:gd name="T1" fmla="*/ 522 h 522"/>
                <a:gd name="T2" fmla="*/ 227 w 862"/>
                <a:gd name="T3" fmla="*/ 386 h 522"/>
                <a:gd name="T4" fmla="*/ 363 w 862"/>
                <a:gd name="T5" fmla="*/ 23 h 522"/>
                <a:gd name="T6" fmla="*/ 635 w 862"/>
                <a:gd name="T7" fmla="*/ 250 h 522"/>
                <a:gd name="T8" fmla="*/ 862 w 862"/>
                <a:gd name="T9" fmla="*/ 25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522">
                  <a:moveTo>
                    <a:pt x="0" y="522"/>
                  </a:moveTo>
                  <a:cubicBezTo>
                    <a:pt x="83" y="495"/>
                    <a:pt x="167" y="469"/>
                    <a:pt x="227" y="386"/>
                  </a:cubicBezTo>
                  <a:cubicBezTo>
                    <a:pt x="287" y="303"/>
                    <a:pt x="295" y="46"/>
                    <a:pt x="363" y="23"/>
                  </a:cubicBezTo>
                  <a:cubicBezTo>
                    <a:pt x="431" y="0"/>
                    <a:pt x="552" y="212"/>
                    <a:pt x="635" y="250"/>
                  </a:cubicBezTo>
                  <a:cubicBezTo>
                    <a:pt x="718" y="288"/>
                    <a:pt x="790" y="269"/>
                    <a:pt x="862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27">
              <a:extLst>
                <a:ext uri="{FF2B5EF4-FFF2-40B4-BE49-F238E27FC236}">
                  <a16:creationId xmlns:a16="http://schemas.microsoft.com/office/drawing/2014/main" id="{21719A23-5D25-43FD-BCDC-14DD7EB486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7" y="2568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48" name="Group 28">
            <a:extLst>
              <a:ext uri="{FF2B5EF4-FFF2-40B4-BE49-F238E27FC236}">
                <a16:creationId xmlns:a16="http://schemas.microsoft.com/office/drawing/2014/main" id="{1EE267AE-BDAB-436E-BA98-0C11EB9135FC}"/>
              </a:ext>
            </a:extLst>
          </p:cNvPr>
          <p:cNvGrpSpPr>
            <a:grpSpLocks/>
          </p:cNvGrpSpPr>
          <p:nvPr/>
        </p:nvGrpSpPr>
        <p:grpSpPr bwMode="auto">
          <a:xfrm>
            <a:off x="7535864" y="4221163"/>
            <a:ext cx="1368425" cy="723900"/>
            <a:chOff x="1464" y="2520"/>
            <a:chExt cx="862" cy="456"/>
          </a:xfrm>
        </p:grpSpPr>
        <p:sp>
          <p:nvSpPr>
            <p:cNvPr id="5149" name="Freeform 29">
              <a:extLst>
                <a:ext uri="{FF2B5EF4-FFF2-40B4-BE49-F238E27FC236}">
                  <a16:creationId xmlns:a16="http://schemas.microsoft.com/office/drawing/2014/main" id="{E4DA803A-CFA5-40CC-BF21-B82BB81F1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2520"/>
              <a:ext cx="862" cy="456"/>
            </a:xfrm>
            <a:custGeom>
              <a:avLst/>
              <a:gdLst>
                <a:gd name="T0" fmla="*/ 0 w 862"/>
                <a:gd name="T1" fmla="*/ 522 h 522"/>
                <a:gd name="T2" fmla="*/ 227 w 862"/>
                <a:gd name="T3" fmla="*/ 386 h 522"/>
                <a:gd name="T4" fmla="*/ 363 w 862"/>
                <a:gd name="T5" fmla="*/ 23 h 522"/>
                <a:gd name="T6" fmla="*/ 635 w 862"/>
                <a:gd name="T7" fmla="*/ 250 h 522"/>
                <a:gd name="T8" fmla="*/ 862 w 862"/>
                <a:gd name="T9" fmla="*/ 25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522">
                  <a:moveTo>
                    <a:pt x="0" y="522"/>
                  </a:moveTo>
                  <a:cubicBezTo>
                    <a:pt x="83" y="495"/>
                    <a:pt x="167" y="469"/>
                    <a:pt x="227" y="386"/>
                  </a:cubicBezTo>
                  <a:cubicBezTo>
                    <a:pt x="287" y="303"/>
                    <a:pt x="295" y="46"/>
                    <a:pt x="363" y="23"/>
                  </a:cubicBezTo>
                  <a:cubicBezTo>
                    <a:pt x="431" y="0"/>
                    <a:pt x="552" y="212"/>
                    <a:pt x="635" y="250"/>
                  </a:cubicBezTo>
                  <a:cubicBezTo>
                    <a:pt x="718" y="288"/>
                    <a:pt x="790" y="269"/>
                    <a:pt x="862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Line 30">
              <a:extLst>
                <a:ext uri="{FF2B5EF4-FFF2-40B4-BE49-F238E27FC236}">
                  <a16:creationId xmlns:a16="http://schemas.microsoft.com/office/drawing/2014/main" id="{0350B409-3706-4B17-A54A-9B5F020020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7" y="2568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54" name="Group 34">
            <a:extLst>
              <a:ext uri="{FF2B5EF4-FFF2-40B4-BE49-F238E27FC236}">
                <a16:creationId xmlns:a16="http://schemas.microsoft.com/office/drawing/2014/main" id="{0167056F-B6DB-4D72-9081-45C6E29C4B88}"/>
              </a:ext>
            </a:extLst>
          </p:cNvPr>
          <p:cNvGrpSpPr>
            <a:grpSpLocks/>
          </p:cNvGrpSpPr>
          <p:nvPr/>
        </p:nvGrpSpPr>
        <p:grpSpPr bwMode="auto">
          <a:xfrm>
            <a:off x="1703388" y="2151064"/>
            <a:ext cx="7777162" cy="4235449"/>
            <a:chOff x="113" y="1355"/>
            <a:chExt cx="4899" cy="2668"/>
          </a:xfrm>
        </p:grpSpPr>
        <p:grpSp>
          <p:nvGrpSpPr>
            <p:cNvPr id="5140" name="Group 20">
              <a:extLst>
                <a:ext uri="{FF2B5EF4-FFF2-40B4-BE49-F238E27FC236}">
                  <a16:creationId xmlns:a16="http://schemas.microsoft.com/office/drawing/2014/main" id="{FDDCB294-55B7-42D7-896F-6876A9B6A2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1434"/>
              <a:ext cx="4491" cy="2404"/>
              <a:chOff x="521" y="1434"/>
              <a:chExt cx="4491" cy="2404"/>
            </a:xfrm>
          </p:grpSpPr>
          <p:sp>
            <p:nvSpPr>
              <p:cNvPr id="5129" name="Line 9">
                <a:extLst>
                  <a:ext uri="{FF2B5EF4-FFF2-40B4-BE49-F238E27FC236}">
                    <a16:creationId xmlns:a16="http://schemas.microsoft.com/office/drawing/2014/main" id="{B29788A8-1980-4267-B615-927A453D7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" y="1434"/>
                <a:ext cx="0" cy="16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Line 10">
                <a:extLst>
                  <a:ext uri="{FF2B5EF4-FFF2-40B4-BE49-F238E27FC236}">
                    <a16:creationId xmlns:a16="http://schemas.microsoft.com/office/drawing/2014/main" id="{8C867705-B26F-4873-B380-5297262009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" y="3067"/>
                <a:ext cx="3584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Line 11">
                <a:extLst>
                  <a:ext uri="{FF2B5EF4-FFF2-40B4-BE49-F238E27FC236}">
                    <a16:creationId xmlns:a16="http://schemas.microsoft.com/office/drawing/2014/main" id="{D096F0D9-B7D0-4007-A7B0-293D3B3C2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1" y="2115"/>
                <a:ext cx="3312" cy="9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Line 12">
                <a:extLst>
                  <a:ext uri="{FF2B5EF4-FFF2-40B4-BE49-F238E27FC236}">
                    <a16:creationId xmlns:a16="http://schemas.microsoft.com/office/drawing/2014/main" id="{79963634-A42D-4054-8FAC-EFA6B081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20" y="2795"/>
                <a:ext cx="127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Line 13">
                <a:extLst>
                  <a:ext uri="{FF2B5EF4-FFF2-40B4-BE49-F238E27FC236}">
                    <a16:creationId xmlns:a16="http://schemas.microsoft.com/office/drawing/2014/main" id="{51E8F2A1-E816-47CB-B1E7-3279409EE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41" y="2750"/>
                <a:ext cx="1992" cy="5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Line 14">
                <a:extLst>
                  <a:ext uri="{FF2B5EF4-FFF2-40B4-BE49-F238E27FC236}">
                    <a16:creationId xmlns:a16="http://schemas.microsoft.com/office/drawing/2014/main" id="{E468D97C-BFBD-4E70-A45F-71235F7DE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8" y="2840"/>
                <a:ext cx="2404" cy="6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Line 15">
                <a:extLst>
                  <a:ext uri="{FF2B5EF4-FFF2-40B4-BE49-F238E27FC236}">
                    <a16:creationId xmlns:a16="http://schemas.microsoft.com/office/drawing/2014/main" id="{C9DDF9D7-2990-4DE3-96B0-42D8FF76F5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6" y="2886"/>
                <a:ext cx="3811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51" name="Text Box 31">
              <a:extLst>
                <a:ext uri="{FF2B5EF4-FFF2-40B4-BE49-F238E27FC236}">
                  <a16:creationId xmlns:a16="http://schemas.microsoft.com/office/drawing/2014/main" id="{C25105F1-83A4-4C6E-B5D4-524E3E567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3732"/>
              <a:ext cx="2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ru-RU" sz="2400" b="1"/>
                <a:t>X</a:t>
              </a:r>
            </a:p>
          </p:txBody>
        </p:sp>
        <p:sp>
          <p:nvSpPr>
            <p:cNvPr id="5152" name="Text Box 32">
              <a:extLst>
                <a:ext uri="{FF2B5EF4-FFF2-40B4-BE49-F238E27FC236}">
                  <a16:creationId xmlns:a16="http://schemas.microsoft.com/office/drawing/2014/main" id="{3BF4A0D5-6FB7-44E0-9F0D-DB397A529C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1933"/>
              <a:ext cx="2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ru-RU" sz="2400" b="1"/>
                <a:t>Y</a:t>
              </a:r>
            </a:p>
          </p:txBody>
        </p:sp>
        <p:sp>
          <p:nvSpPr>
            <p:cNvPr id="5153" name="Text Box 33">
              <a:extLst>
                <a:ext uri="{FF2B5EF4-FFF2-40B4-BE49-F238E27FC236}">
                  <a16:creationId xmlns:a16="http://schemas.microsoft.com/office/drawing/2014/main" id="{F1C12E9A-3DB3-4650-B9C1-60D7EC4A6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355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ru-RU" sz="2400" i="1"/>
                <a:t>f(u)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91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8C753F09-8EA0-433C-B99F-CA825AF67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8229600" cy="633413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ru-RU" sz="4000"/>
              <a:t>Assumptions</a:t>
            </a:r>
          </a:p>
        </p:txBody>
      </p:sp>
      <p:grpSp>
        <p:nvGrpSpPr>
          <p:cNvPr id="6149" name="Group 5">
            <a:extLst>
              <a:ext uri="{FF2B5EF4-FFF2-40B4-BE49-F238E27FC236}">
                <a16:creationId xmlns:a16="http://schemas.microsoft.com/office/drawing/2014/main" id="{0FD421B9-7E52-466F-9E62-57C9560D8C0E}"/>
              </a:ext>
            </a:extLst>
          </p:cNvPr>
          <p:cNvGrpSpPr>
            <a:grpSpLocks/>
          </p:cNvGrpSpPr>
          <p:nvPr/>
        </p:nvGrpSpPr>
        <p:grpSpPr bwMode="auto">
          <a:xfrm>
            <a:off x="2135188" y="998539"/>
            <a:ext cx="7777162" cy="4235449"/>
            <a:chOff x="113" y="1355"/>
            <a:chExt cx="4899" cy="2668"/>
          </a:xfrm>
        </p:grpSpPr>
        <p:grpSp>
          <p:nvGrpSpPr>
            <p:cNvPr id="6150" name="Group 6">
              <a:extLst>
                <a:ext uri="{FF2B5EF4-FFF2-40B4-BE49-F238E27FC236}">
                  <a16:creationId xmlns:a16="http://schemas.microsoft.com/office/drawing/2014/main" id="{71592129-A1E8-4867-9315-C0A5C0015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1434"/>
              <a:ext cx="4491" cy="2404"/>
              <a:chOff x="521" y="1434"/>
              <a:chExt cx="4491" cy="2404"/>
            </a:xfrm>
          </p:grpSpPr>
          <p:sp>
            <p:nvSpPr>
              <p:cNvPr id="6151" name="Line 7">
                <a:extLst>
                  <a:ext uri="{FF2B5EF4-FFF2-40B4-BE49-F238E27FC236}">
                    <a16:creationId xmlns:a16="http://schemas.microsoft.com/office/drawing/2014/main" id="{F3288D78-8DBA-49CD-B974-CD3C614B7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" y="1434"/>
                <a:ext cx="0" cy="16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Line 8">
                <a:extLst>
                  <a:ext uri="{FF2B5EF4-FFF2-40B4-BE49-F238E27FC236}">
                    <a16:creationId xmlns:a16="http://schemas.microsoft.com/office/drawing/2014/main" id="{2C33F155-A350-4C52-ABB3-818A6C7DC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" y="3067"/>
                <a:ext cx="3584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Line 9">
                <a:extLst>
                  <a:ext uri="{FF2B5EF4-FFF2-40B4-BE49-F238E27FC236}">
                    <a16:creationId xmlns:a16="http://schemas.microsoft.com/office/drawing/2014/main" id="{9FFAEF51-14D1-4A3B-A843-9C69D362DB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1" y="2115"/>
                <a:ext cx="3312" cy="9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Line 10">
                <a:extLst>
                  <a:ext uri="{FF2B5EF4-FFF2-40B4-BE49-F238E27FC236}">
                    <a16:creationId xmlns:a16="http://schemas.microsoft.com/office/drawing/2014/main" id="{00AD4A3F-4423-46A6-98E0-C882E17E2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20" y="2795"/>
                <a:ext cx="127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Line 11">
                <a:extLst>
                  <a:ext uri="{FF2B5EF4-FFF2-40B4-BE49-F238E27FC236}">
                    <a16:creationId xmlns:a16="http://schemas.microsoft.com/office/drawing/2014/main" id="{1677ABE2-1FE5-4DAB-8768-1222D4D8D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41" y="2750"/>
                <a:ext cx="1992" cy="5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Line 12">
                <a:extLst>
                  <a:ext uri="{FF2B5EF4-FFF2-40B4-BE49-F238E27FC236}">
                    <a16:creationId xmlns:a16="http://schemas.microsoft.com/office/drawing/2014/main" id="{A82FFB8E-00D1-4C73-B6FD-D21CC7524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8" y="2840"/>
                <a:ext cx="2404" cy="6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Line 13">
                <a:extLst>
                  <a:ext uri="{FF2B5EF4-FFF2-40B4-BE49-F238E27FC236}">
                    <a16:creationId xmlns:a16="http://schemas.microsoft.com/office/drawing/2014/main" id="{0318616A-D50A-43C9-9A4B-85405A24B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6" y="2886"/>
                <a:ext cx="3811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8" name="Text Box 14">
              <a:extLst>
                <a:ext uri="{FF2B5EF4-FFF2-40B4-BE49-F238E27FC236}">
                  <a16:creationId xmlns:a16="http://schemas.microsoft.com/office/drawing/2014/main" id="{7E0F5047-5CB0-468E-A31F-924F3A8FA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3732"/>
              <a:ext cx="2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ru-RU" sz="2400" b="1"/>
                <a:t>X</a:t>
              </a:r>
            </a:p>
          </p:txBody>
        </p:sp>
        <p:sp>
          <p:nvSpPr>
            <p:cNvPr id="6159" name="Text Box 15">
              <a:extLst>
                <a:ext uri="{FF2B5EF4-FFF2-40B4-BE49-F238E27FC236}">
                  <a16:creationId xmlns:a16="http://schemas.microsoft.com/office/drawing/2014/main" id="{FE8DEAD0-8261-42CA-816F-F78DD2A67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1933"/>
              <a:ext cx="2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ru-RU" sz="2400" b="1"/>
                <a:t>Y</a:t>
              </a:r>
            </a:p>
          </p:txBody>
        </p:sp>
        <p:sp>
          <p:nvSpPr>
            <p:cNvPr id="6160" name="Text Box 16">
              <a:extLst>
                <a:ext uri="{FF2B5EF4-FFF2-40B4-BE49-F238E27FC236}">
                  <a16:creationId xmlns:a16="http://schemas.microsoft.com/office/drawing/2014/main" id="{CDF86232-8000-49B3-95FB-9C86F128B4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355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ru-RU" sz="2400" i="1"/>
                <a:t>f(u)</a:t>
              </a:r>
            </a:p>
          </p:txBody>
        </p:sp>
      </p:grpSp>
      <p:grpSp>
        <p:nvGrpSpPr>
          <p:cNvPr id="6161" name="Group 17">
            <a:extLst>
              <a:ext uri="{FF2B5EF4-FFF2-40B4-BE49-F238E27FC236}">
                <a16:creationId xmlns:a16="http://schemas.microsoft.com/office/drawing/2014/main" id="{71B2E47A-E870-45BF-864D-8FD11F788123}"/>
              </a:ext>
            </a:extLst>
          </p:cNvPr>
          <p:cNvGrpSpPr>
            <a:grpSpLocks/>
          </p:cNvGrpSpPr>
          <p:nvPr/>
        </p:nvGrpSpPr>
        <p:grpSpPr bwMode="auto">
          <a:xfrm>
            <a:off x="4222751" y="2849563"/>
            <a:ext cx="1368425" cy="723900"/>
            <a:chOff x="1464" y="2520"/>
            <a:chExt cx="862" cy="456"/>
          </a:xfrm>
        </p:grpSpPr>
        <p:sp>
          <p:nvSpPr>
            <p:cNvPr id="6162" name="Freeform 18">
              <a:extLst>
                <a:ext uri="{FF2B5EF4-FFF2-40B4-BE49-F238E27FC236}">
                  <a16:creationId xmlns:a16="http://schemas.microsoft.com/office/drawing/2014/main" id="{764C6029-4976-447F-BD7C-9FA7C0A86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2520"/>
              <a:ext cx="862" cy="456"/>
            </a:xfrm>
            <a:custGeom>
              <a:avLst/>
              <a:gdLst>
                <a:gd name="T0" fmla="*/ 0 w 862"/>
                <a:gd name="T1" fmla="*/ 522 h 522"/>
                <a:gd name="T2" fmla="*/ 227 w 862"/>
                <a:gd name="T3" fmla="*/ 386 h 522"/>
                <a:gd name="T4" fmla="*/ 363 w 862"/>
                <a:gd name="T5" fmla="*/ 23 h 522"/>
                <a:gd name="T6" fmla="*/ 635 w 862"/>
                <a:gd name="T7" fmla="*/ 250 h 522"/>
                <a:gd name="T8" fmla="*/ 862 w 862"/>
                <a:gd name="T9" fmla="*/ 25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522">
                  <a:moveTo>
                    <a:pt x="0" y="522"/>
                  </a:moveTo>
                  <a:cubicBezTo>
                    <a:pt x="83" y="495"/>
                    <a:pt x="167" y="469"/>
                    <a:pt x="227" y="386"/>
                  </a:cubicBezTo>
                  <a:cubicBezTo>
                    <a:pt x="287" y="303"/>
                    <a:pt x="295" y="46"/>
                    <a:pt x="363" y="23"/>
                  </a:cubicBezTo>
                  <a:cubicBezTo>
                    <a:pt x="431" y="0"/>
                    <a:pt x="552" y="212"/>
                    <a:pt x="635" y="250"/>
                  </a:cubicBezTo>
                  <a:cubicBezTo>
                    <a:pt x="718" y="288"/>
                    <a:pt x="790" y="269"/>
                    <a:pt x="862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19">
              <a:extLst>
                <a:ext uri="{FF2B5EF4-FFF2-40B4-BE49-F238E27FC236}">
                  <a16:creationId xmlns:a16="http://schemas.microsoft.com/office/drawing/2014/main" id="{4D909920-4FC3-456B-83FF-14A1DFAE3D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7" y="2568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74" name="Group 30">
            <a:extLst>
              <a:ext uri="{FF2B5EF4-FFF2-40B4-BE49-F238E27FC236}">
                <a16:creationId xmlns:a16="http://schemas.microsoft.com/office/drawing/2014/main" id="{7F30E07D-00CA-4F60-B1BE-2ECCAE1B006A}"/>
              </a:ext>
            </a:extLst>
          </p:cNvPr>
          <p:cNvGrpSpPr>
            <a:grpSpLocks/>
          </p:cNvGrpSpPr>
          <p:nvPr/>
        </p:nvGrpSpPr>
        <p:grpSpPr bwMode="auto">
          <a:xfrm>
            <a:off x="5792788" y="2349500"/>
            <a:ext cx="2247900" cy="1511300"/>
            <a:chOff x="2290" y="1570"/>
            <a:chExt cx="1416" cy="952"/>
          </a:xfrm>
        </p:grpSpPr>
        <p:grpSp>
          <p:nvGrpSpPr>
            <p:cNvPr id="6172" name="Group 28">
              <a:extLst>
                <a:ext uri="{FF2B5EF4-FFF2-40B4-BE49-F238E27FC236}">
                  <a16:creationId xmlns:a16="http://schemas.microsoft.com/office/drawing/2014/main" id="{BF259CCD-80FD-473B-8A82-FDFA8EE3A0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1570"/>
              <a:ext cx="1416" cy="952"/>
              <a:chOff x="2290" y="1570"/>
              <a:chExt cx="1416" cy="952"/>
            </a:xfrm>
          </p:grpSpPr>
          <p:sp>
            <p:nvSpPr>
              <p:cNvPr id="6170" name="Freeform 26">
                <a:extLst>
                  <a:ext uri="{FF2B5EF4-FFF2-40B4-BE49-F238E27FC236}">
                    <a16:creationId xmlns:a16="http://schemas.microsoft.com/office/drawing/2014/main" id="{7A113269-EA85-4E16-85F9-310F12DD6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" y="1570"/>
                <a:ext cx="545" cy="952"/>
              </a:xfrm>
              <a:custGeom>
                <a:avLst/>
                <a:gdLst>
                  <a:gd name="T0" fmla="*/ 0 w 635"/>
                  <a:gd name="T1" fmla="*/ 1315 h 1315"/>
                  <a:gd name="T2" fmla="*/ 317 w 635"/>
                  <a:gd name="T3" fmla="*/ 1043 h 1315"/>
                  <a:gd name="T4" fmla="*/ 544 w 635"/>
                  <a:gd name="T5" fmla="*/ 181 h 1315"/>
                  <a:gd name="T6" fmla="*/ 635 w 635"/>
                  <a:gd name="T7" fmla="*/ 0 h 1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5" h="1315">
                    <a:moveTo>
                      <a:pt x="0" y="1315"/>
                    </a:moveTo>
                    <a:cubicBezTo>
                      <a:pt x="113" y="1273"/>
                      <a:pt x="226" y="1232"/>
                      <a:pt x="317" y="1043"/>
                    </a:cubicBezTo>
                    <a:cubicBezTo>
                      <a:pt x="408" y="854"/>
                      <a:pt x="491" y="355"/>
                      <a:pt x="544" y="181"/>
                    </a:cubicBezTo>
                    <a:cubicBezTo>
                      <a:pt x="597" y="7"/>
                      <a:pt x="616" y="3"/>
                      <a:pt x="635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>
                <a:extLst>
                  <a:ext uri="{FF2B5EF4-FFF2-40B4-BE49-F238E27FC236}">
                    <a16:creationId xmlns:a16="http://schemas.microsoft.com/office/drawing/2014/main" id="{5E4CFACB-999D-4193-8C8F-E60F0D2AC2E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45" y="1570"/>
                <a:ext cx="861" cy="545"/>
              </a:xfrm>
              <a:custGeom>
                <a:avLst/>
                <a:gdLst>
                  <a:gd name="T0" fmla="*/ 0 w 635"/>
                  <a:gd name="T1" fmla="*/ 1315 h 1315"/>
                  <a:gd name="T2" fmla="*/ 317 w 635"/>
                  <a:gd name="T3" fmla="*/ 1043 h 1315"/>
                  <a:gd name="T4" fmla="*/ 544 w 635"/>
                  <a:gd name="T5" fmla="*/ 181 h 1315"/>
                  <a:gd name="T6" fmla="*/ 635 w 635"/>
                  <a:gd name="T7" fmla="*/ 0 h 1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5" h="1315">
                    <a:moveTo>
                      <a:pt x="0" y="1315"/>
                    </a:moveTo>
                    <a:cubicBezTo>
                      <a:pt x="113" y="1273"/>
                      <a:pt x="226" y="1232"/>
                      <a:pt x="317" y="1043"/>
                    </a:cubicBezTo>
                    <a:cubicBezTo>
                      <a:pt x="408" y="854"/>
                      <a:pt x="491" y="355"/>
                      <a:pt x="544" y="181"/>
                    </a:cubicBezTo>
                    <a:cubicBezTo>
                      <a:pt x="597" y="7"/>
                      <a:pt x="616" y="3"/>
                      <a:pt x="635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73" name="Line 29">
              <a:extLst>
                <a:ext uri="{FF2B5EF4-FFF2-40B4-BE49-F238E27FC236}">
                  <a16:creationId xmlns:a16="http://schemas.microsoft.com/office/drawing/2014/main" id="{8FAA89F8-FEB9-4823-9B2A-CDCA543CA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570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80" name="Group 36">
            <a:extLst>
              <a:ext uri="{FF2B5EF4-FFF2-40B4-BE49-F238E27FC236}">
                <a16:creationId xmlns:a16="http://schemas.microsoft.com/office/drawing/2014/main" id="{FAADE1F6-7C86-4C84-BF32-F13E05A7C448}"/>
              </a:ext>
            </a:extLst>
          </p:cNvPr>
          <p:cNvGrpSpPr>
            <a:grpSpLocks/>
          </p:cNvGrpSpPr>
          <p:nvPr/>
        </p:nvGrpSpPr>
        <p:grpSpPr bwMode="auto">
          <a:xfrm>
            <a:off x="7319964" y="3140076"/>
            <a:ext cx="2808287" cy="936625"/>
            <a:chOff x="3198" y="2069"/>
            <a:chExt cx="1769" cy="590"/>
          </a:xfrm>
        </p:grpSpPr>
        <p:grpSp>
          <p:nvGrpSpPr>
            <p:cNvPr id="6178" name="Group 34">
              <a:extLst>
                <a:ext uri="{FF2B5EF4-FFF2-40B4-BE49-F238E27FC236}">
                  <a16:creationId xmlns:a16="http://schemas.microsoft.com/office/drawing/2014/main" id="{F0DCDC9E-BF59-463D-BB4E-AA4BF7FC1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8" y="2069"/>
              <a:ext cx="1769" cy="590"/>
              <a:chOff x="2971" y="2160"/>
              <a:chExt cx="1769" cy="590"/>
            </a:xfrm>
          </p:grpSpPr>
          <p:sp>
            <p:nvSpPr>
              <p:cNvPr id="6176" name="Freeform 32">
                <a:extLst>
                  <a:ext uri="{FF2B5EF4-FFF2-40B4-BE49-F238E27FC236}">
                    <a16:creationId xmlns:a16="http://schemas.microsoft.com/office/drawing/2014/main" id="{AFDB3C7B-C700-4D51-8BD7-71B0BD321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" y="2160"/>
                <a:ext cx="771" cy="590"/>
              </a:xfrm>
              <a:custGeom>
                <a:avLst/>
                <a:gdLst>
                  <a:gd name="T0" fmla="*/ 0 w 725"/>
                  <a:gd name="T1" fmla="*/ 1186 h 1186"/>
                  <a:gd name="T2" fmla="*/ 272 w 725"/>
                  <a:gd name="T3" fmla="*/ 869 h 1186"/>
                  <a:gd name="T4" fmla="*/ 589 w 725"/>
                  <a:gd name="T5" fmla="*/ 143 h 1186"/>
                  <a:gd name="T6" fmla="*/ 725 w 725"/>
                  <a:gd name="T7" fmla="*/ 7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5" h="1186">
                    <a:moveTo>
                      <a:pt x="0" y="1186"/>
                    </a:moveTo>
                    <a:cubicBezTo>
                      <a:pt x="87" y="1114"/>
                      <a:pt x="174" y="1043"/>
                      <a:pt x="272" y="869"/>
                    </a:cubicBezTo>
                    <a:cubicBezTo>
                      <a:pt x="370" y="695"/>
                      <a:pt x="514" y="286"/>
                      <a:pt x="589" y="143"/>
                    </a:cubicBezTo>
                    <a:cubicBezTo>
                      <a:pt x="664" y="0"/>
                      <a:pt x="694" y="3"/>
                      <a:pt x="725" y="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7" name="Freeform 33">
                <a:extLst>
                  <a:ext uri="{FF2B5EF4-FFF2-40B4-BE49-F238E27FC236}">
                    <a16:creationId xmlns:a16="http://schemas.microsoft.com/office/drawing/2014/main" id="{B77D4AF8-1D8A-4C17-9762-B2FA17C66EA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2" y="2160"/>
                <a:ext cx="998" cy="136"/>
              </a:xfrm>
              <a:custGeom>
                <a:avLst/>
                <a:gdLst>
                  <a:gd name="T0" fmla="*/ 0 w 725"/>
                  <a:gd name="T1" fmla="*/ 1186 h 1186"/>
                  <a:gd name="T2" fmla="*/ 272 w 725"/>
                  <a:gd name="T3" fmla="*/ 869 h 1186"/>
                  <a:gd name="T4" fmla="*/ 589 w 725"/>
                  <a:gd name="T5" fmla="*/ 143 h 1186"/>
                  <a:gd name="T6" fmla="*/ 725 w 725"/>
                  <a:gd name="T7" fmla="*/ 7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5" h="1186">
                    <a:moveTo>
                      <a:pt x="0" y="1186"/>
                    </a:moveTo>
                    <a:cubicBezTo>
                      <a:pt x="87" y="1114"/>
                      <a:pt x="174" y="1043"/>
                      <a:pt x="272" y="869"/>
                    </a:cubicBezTo>
                    <a:cubicBezTo>
                      <a:pt x="370" y="695"/>
                      <a:pt x="514" y="286"/>
                      <a:pt x="589" y="143"/>
                    </a:cubicBezTo>
                    <a:cubicBezTo>
                      <a:pt x="664" y="0"/>
                      <a:pt x="694" y="3"/>
                      <a:pt x="725" y="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79" name="Line 35">
              <a:extLst>
                <a:ext uri="{FF2B5EF4-FFF2-40B4-BE49-F238E27FC236}">
                  <a16:creationId xmlns:a16="http://schemas.microsoft.com/office/drawing/2014/main" id="{EE86307F-80FE-43DD-A00C-8ADC2CF6D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2069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81" name="Text Box 37">
            <a:extLst>
              <a:ext uri="{FF2B5EF4-FFF2-40B4-BE49-F238E27FC236}">
                <a16:creationId xmlns:a16="http://schemas.microsoft.com/office/drawing/2014/main" id="{2D836AFF-F0A8-46B4-87C1-787A83697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4652963"/>
            <a:ext cx="316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ru-RU" sz="2800"/>
              <a:t>Heteroscedasticity</a:t>
            </a:r>
          </a:p>
        </p:txBody>
      </p:sp>
      <p:sp>
        <p:nvSpPr>
          <p:cNvPr id="6183" name="Rectangle 39">
            <a:extLst>
              <a:ext uri="{FF2B5EF4-FFF2-40B4-BE49-F238E27FC236}">
                <a16:creationId xmlns:a16="http://schemas.microsoft.com/office/drawing/2014/main" id="{374BC74B-A92A-40BA-9623-AF139DD2F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82" name="Object 38">
            <a:extLst>
              <a:ext uri="{FF2B5EF4-FFF2-40B4-BE49-F238E27FC236}">
                <a16:creationId xmlns:a16="http://schemas.microsoft.com/office/drawing/2014/main" id="{3BF58E32-9BF8-49B0-8F90-8CD025ABEA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4" y="5300664"/>
          <a:ext cx="30956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2057400" imgH="431800" progId="Equation.3">
                  <p:embed/>
                </p:oleObj>
              </mc:Choice>
              <mc:Fallback>
                <p:oleObj name="Equation" r:id="rId3" imgW="2057400" imgH="431800" progId="Equation.3">
                  <p:embed/>
                  <p:pic>
                    <p:nvPicPr>
                      <p:cNvPr id="6182" name="Object 38">
                        <a:extLst>
                          <a:ext uri="{FF2B5EF4-FFF2-40B4-BE49-F238E27FC236}">
                            <a16:creationId xmlns:a16="http://schemas.microsoft.com/office/drawing/2014/main" id="{3BF58E32-9BF8-49B0-8F90-8CD025ABEA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5300664"/>
                        <a:ext cx="30956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486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4FB127A4-7E5F-4985-AE7E-0D5FA222D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ru-RU" sz="4000"/>
              <a:t>Assumptions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A837B49C-4C6E-4711-8594-C33C4962C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908051"/>
            <a:ext cx="7272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ru-RU" sz="2800"/>
              <a:t>No autocorrelation between the disturbances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F8AEABE8-B08E-40D2-BE3E-0C56D4C11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824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8AC77502-A951-41C2-ABB3-CEDD545083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1611314"/>
          <a:ext cx="86423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7594600" imgH="431800" progId="Equation.3">
                  <p:embed/>
                </p:oleObj>
              </mc:Choice>
              <mc:Fallback>
                <p:oleObj name="Equation" r:id="rId3" imgW="7594600" imgH="431800" progId="Equation.3">
                  <p:embed/>
                  <p:pic>
                    <p:nvPicPr>
                      <p:cNvPr id="7174" name="Object 6">
                        <a:extLst>
                          <a:ext uri="{FF2B5EF4-FFF2-40B4-BE49-F238E27FC236}">
                            <a16:creationId xmlns:a16="http://schemas.microsoft.com/office/drawing/2014/main" id="{8AC77502-A951-41C2-ABB3-CEDD545083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611314"/>
                        <a:ext cx="864235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9">
            <a:extLst>
              <a:ext uri="{FF2B5EF4-FFF2-40B4-BE49-F238E27FC236}">
                <a16:creationId xmlns:a16="http://schemas.microsoft.com/office/drawing/2014/main" id="{CD33C2C5-0D83-4418-989D-62A0B163F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FFC8C874-402E-4CB5-B579-0DCDC796E5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2476" y="2133601"/>
          <a:ext cx="38385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3009600" imgH="431640" progId="Equation.3">
                  <p:embed/>
                </p:oleObj>
              </mc:Choice>
              <mc:Fallback>
                <p:oleObj name="Equation" r:id="rId5" imgW="3009600" imgH="431640" progId="Equation.3">
                  <p:embed/>
                  <p:pic>
                    <p:nvPicPr>
                      <p:cNvPr id="7176" name="Object 8">
                        <a:extLst>
                          <a:ext uri="{FF2B5EF4-FFF2-40B4-BE49-F238E27FC236}">
                            <a16:creationId xmlns:a16="http://schemas.microsoft.com/office/drawing/2014/main" id="{FFC8C874-402E-4CB5-B579-0DCDC796E5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6" y="2133601"/>
                        <a:ext cx="38385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>
            <a:extLst>
              <a:ext uri="{FF2B5EF4-FFF2-40B4-BE49-F238E27FC236}">
                <a16:creationId xmlns:a16="http://schemas.microsoft.com/office/drawing/2014/main" id="{6C4ED6D3-CF92-4A0A-9A8F-C498C7F3D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644900"/>
            <a:ext cx="68517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 sz="2800"/>
              <a:t>Exogeneity. Zero covariance between </a:t>
            </a:r>
            <a:r>
              <a:rPr lang="en-GB" altLang="ru-RU" sz="2800" i="1"/>
              <a:t>X</a:t>
            </a:r>
            <a:r>
              <a:rPr lang="en-GB" altLang="ru-RU" sz="2800" i="1" baseline="-25000"/>
              <a:t>i</a:t>
            </a:r>
            <a:r>
              <a:rPr lang="en-GB" altLang="ru-RU" sz="2800" i="1"/>
              <a:t> </a:t>
            </a:r>
            <a:r>
              <a:rPr lang="en-GB" altLang="ru-RU" sz="2800"/>
              <a:t>and </a:t>
            </a:r>
            <a:r>
              <a:rPr lang="en-GB" altLang="ru-RU" sz="2800" i="1"/>
              <a:t>u</a:t>
            </a:r>
            <a:r>
              <a:rPr lang="en-GB" altLang="ru-RU" sz="2800" i="1" baseline="-25000"/>
              <a:t>i</a:t>
            </a:r>
            <a:endParaRPr lang="en-GB" altLang="ru-RU" sz="2800" i="1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3A1096A4-B41F-4708-8D35-43CC0E69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9" name="Object 11">
            <a:extLst>
              <a:ext uri="{FF2B5EF4-FFF2-40B4-BE49-F238E27FC236}">
                <a16:creationId xmlns:a16="http://schemas.microsoft.com/office/drawing/2014/main" id="{A820A175-A334-47C2-ACAD-C6293C9531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2039" y="4437064"/>
          <a:ext cx="27146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7" imgW="1866600" imgH="393480" progId="Equation.3">
                  <p:embed/>
                </p:oleObj>
              </mc:Choice>
              <mc:Fallback>
                <p:oleObj name="Equation" r:id="rId7" imgW="1866600" imgH="393480" progId="Equation.3">
                  <p:embed/>
                  <p:pic>
                    <p:nvPicPr>
                      <p:cNvPr id="7179" name="Object 11">
                        <a:extLst>
                          <a:ext uri="{FF2B5EF4-FFF2-40B4-BE49-F238E27FC236}">
                            <a16:creationId xmlns:a16="http://schemas.microsoft.com/office/drawing/2014/main" id="{A820A175-A334-47C2-ACAD-C6293C9531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9" y="4437064"/>
                        <a:ext cx="2714625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72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>
            <a:extLst>
              <a:ext uri="{FF2B5EF4-FFF2-40B4-BE49-F238E27FC236}">
                <a16:creationId xmlns:a16="http://schemas.microsoft.com/office/drawing/2014/main" id="{3B397F43-00C6-47AD-A2FF-D12723C5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47372E-4DF5-470B-920B-687200C992C8}" type="slidenum">
              <a:rPr lang="en-GB" altLang="ru-RU"/>
              <a:pPr eaLnBrk="1" hangingPunct="1"/>
              <a:t>2</a:t>
            </a:fld>
            <a:endParaRPr lang="en-GB" altLang="ru-RU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95EDB5A-2A9B-4D34-960E-F5F467405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/>
              <a:t>Regression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FE234E-1EA3-425D-9023-2B5AAF6D1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ru-RU" b="1"/>
              <a:t>Regression analysis</a:t>
            </a:r>
            <a:r>
              <a:rPr lang="en-GB" altLang="ru-RU"/>
              <a:t> is concerned with the study of the </a:t>
            </a:r>
            <a:r>
              <a:rPr lang="en-GB" altLang="ru-RU" b="1" i="1"/>
              <a:t>dependence</a:t>
            </a:r>
            <a:r>
              <a:rPr lang="en-GB" altLang="ru-RU"/>
              <a:t> of one variable, the </a:t>
            </a:r>
            <a:r>
              <a:rPr lang="en-GB" altLang="ru-RU" b="1" i="1"/>
              <a:t>dependent variable</a:t>
            </a:r>
            <a:r>
              <a:rPr lang="en-GB" altLang="ru-RU"/>
              <a:t>, on one or more other variables, the </a:t>
            </a:r>
            <a:r>
              <a:rPr lang="en-GB" altLang="ru-RU" b="1" i="1"/>
              <a:t>explanatory variables</a:t>
            </a:r>
            <a:r>
              <a:rPr lang="en-GB" altLang="ru-RU"/>
              <a:t>, with a view of </a:t>
            </a:r>
            <a:r>
              <a:rPr lang="en-GB" altLang="ru-RU" i="1" u="sng"/>
              <a:t>estimating</a:t>
            </a:r>
            <a:r>
              <a:rPr lang="en-GB" altLang="ru-RU"/>
              <a:t> and/or </a:t>
            </a:r>
            <a:r>
              <a:rPr lang="en-GB" altLang="ru-RU" i="1" u="sng"/>
              <a:t>predicting</a:t>
            </a:r>
            <a:r>
              <a:rPr lang="en-GB" altLang="ru-RU"/>
              <a:t> the population </a:t>
            </a:r>
            <a:r>
              <a:rPr lang="en-GB" altLang="ru-RU" i="1" u="sng"/>
              <a:t>mean or average</a:t>
            </a:r>
            <a:r>
              <a:rPr lang="en-GB" altLang="ru-RU"/>
              <a:t> values of the former in terms of the </a:t>
            </a:r>
            <a:r>
              <a:rPr lang="en-GB" altLang="ru-RU" i="1" u="sng"/>
              <a:t>known</a:t>
            </a:r>
            <a:r>
              <a:rPr lang="en-GB" altLang="ru-RU"/>
              <a:t> or </a:t>
            </a:r>
            <a:r>
              <a:rPr lang="en-GB" altLang="ru-RU" i="1" u="sng"/>
              <a:t>fixed</a:t>
            </a:r>
            <a:r>
              <a:rPr lang="en-GB" altLang="ru-RU"/>
              <a:t> (in repeated sampling) values of the latter.    </a:t>
            </a:r>
          </a:p>
        </p:txBody>
      </p:sp>
    </p:spTree>
    <p:extLst>
      <p:ext uri="{BB962C8B-B14F-4D97-AF65-F5344CB8AC3E}">
        <p14:creationId xmlns:p14="http://schemas.microsoft.com/office/powerpoint/2010/main" val="279762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5BB613E-F51B-46F4-8307-2F0E9B255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/>
              <a:t>Coefficient moments</a:t>
            </a:r>
            <a:endParaRPr lang="ru-RU" altLang="ru-RU" dirty="0"/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15AB0E5B-79FD-44EF-89DA-10442C6BC54C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208213" y="1196976"/>
          <a:ext cx="2043112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1371600" imgH="1498320" progId="Equation.3">
                  <p:embed/>
                </p:oleObj>
              </mc:Choice>
              <mc:Fallback>
                <p:oleObj name="Equation" r:id="rId3" imgW="1371600" imgH="1498320" progId="Equation.3">
                  <p:embed/>
                  <p:pic>
                    <p:nvPicPr>
                      <p:cNvPr id="21508" name="Object 4">
                        <a:extLst>
                          <a:ext uri="{FF2B5EF4-FFF2-40B4-BE49-F238E27FC236}">
                            <a16:creationId xmlns:a16="http://schemas.microsoft.com/office/drawing/2014/main" id="{15AB0E5B-79FD-44EF-89DA-10442C6BC5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196976"/>
                        <a:ext cx="2043112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>
            <a:extLst>
              <a:ext uri="{FF2B5EF4-FFF2-40B4-BE49-F238E27FC236}">
                <a16:creationId xmlns:a16="http://schemas.microsoft.com/office/drawing/2014/main" id="{3C4EF876-51C4-423A-8101-D16079B74FD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319964" y="2636838"/>
          <a:ext cx="15446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5" imgW="799920" imgH="457200" progId="Equation.3">
                  <p:embed/>
                </p:oleObj>
              </mc:Choice>
              <mc:Fallback>
                <p:oleObj name="Equation" r:id="rId5" imgW="799920" imgH="457200" progId="Equation.3">
                  <p:embed/>
                  <p:pic>
                    <p:nvPicPr>
                      <p:cNvPr id="21511" name="Object 7">
                        <a:extLst>
                          <a:ext uri="{FF2B5EF4-FFF2-40B4-BE49-F238E27FC236}">
                            <a16:creationId xmlns:a16="http://schemas.microsoft.com/office/drawing/2014/main" id="{3C4EF876-51C4-423A-8101-D16079B74F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4" y="2636838"/>
                        <a:ext cx="154463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>
            <a:extLst>
              <a:ext uri="{FF2B5EF4-FFF2-40B4-BE49-F238E27FC236}">
                <a16:creationId xmlns:a16="http://schemas.microsoft.com/office/drawing/2014/main" id="{F35DEC8A-6C24-48D5-941A-5CA134325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2708275"/>
            <a:ext cx="26947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Additionally we know that </a:t>
            </a:r>
            <a:endParaRPr lang="ru-RU" altLang="ru-RU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5B68AA67-71BB-487D-AB12-E370E1E5E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76250"/>
            <a:ext cx="11363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Estimator </a:t>
            </a:r>
            <a:endParaRPr lang="ru-RU" altLang="ru-RU" dirty="0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5316DA03-9FED-4835-AB68-DD1275E81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908050"/>
            <a:ext cx="2159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62D4845C-2C94-4EC3-BDA2-4F8D18C4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713" y="1720850"/>
            <a:ext cx="12073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True value </a:t>
            </a:r>
            <a:endParaRPr lang="ru-RU" altLang="ru-RU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26BE0484-79BC-4715-BCAE-743F99346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67663" y="2205038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1520" name="Object 16">
            <a:extLst>
              <a:ext uri="{FF2B5EF4-FFF2-40B4-BE49-F238E27FC236}">
                <a16:creationId xmlns:a16="http://schemas.microsoft.com/office/drawing/2014/main" id="{EEF53CF0-B8ED-4812-8CEF-5BC70922FF67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495550" y="3573464"/>
          <a:ext cx="5238750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7" imgW="3238200" imgH="1777680" progId="Equation.3">
                  <p:embed/>
                </p:oleObj>
              </mc:Choice>
              <mc:Fallback>
                <p:oleObj name="Equation" r:id="rId7" imgW="3238200" imgH="1777680" progId="Equation.3">
                  <p:embed/>
                  <p:pic>
                    <p:nvPicPr>
                      <p:cNvPr id="21520" name="Object 16">
                        <a:extLst>
                          <a:ext uri="{FF2B5EF4-FFF2-40B4-BE49-F238E27FC236}">
                            <a16:creationId xmlns:a16="http://schemas.microsoft.com/office/drawing/2014/main" id="{EEF53CF0-B8ED-4812-8CEF-5BC70922FF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3573464"/>
                        <a:ext cx="5238750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285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56C6C56-AE40-4E66-928A-0F720FD00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Coefficient moments</a:t>
            </a:r>
            <a:endParaRPr lang="ru-RU" altLang="ru-RU"/>
          </a:p>
        </p:txBody>
      </p:sp>
      <p:graphicFrame>
        <p:nvGraphicFramePr>
          <p:cNvPr id="25610" name="Object 10">
            <a:extLst>
              <a:ext uri="{FF2B5EF4-FFF2-40B4-BE49-F238E27FC236}">
                <a16:creationId xmlns:a16="http://schemas.microsoft.com/office/drawing/2014/main" id="{69CB65C0-B6CD-4F2D-8F80-7A47C8B4FE31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365376" y="1341439"/>
          <a:ext cx="3370263" cy="214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3" imgW="1638000" imgH="888840" progId="Equation.3">
                  <p:embed/>
                </p:oleObj>
              </mc:Choice>
              <mc:Fallback>
                <p:oleObj name="Equation" r:id="rId3" imgW="1638000" imgH="888840" progId="Equation.3">
                  <p:embed/>
                  <p:pic>
                    <p:nvPicPr>
                      <p:cNvPr id="25610" name="Object 10">
                        <a:extLst>
                          <a:ext uri="{FF2B5EF4-FFF2-40B4-BE49-F238E27FC236}">
                            <a16:creationId xmlns:a16="http://schemas.microsoft.com/office/drawing/2014/main" id="{69CB65C0-B6CD-4F2D-8F80-7A47C8B4FE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6" y="1341439"/>
                        <a:ext cx="3370263" cy="214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Text Box 13">
            <a:extLst>
              <a:ext uri="{FF2B5EF4-FFF2-40B4-BE49-F238E27FC236}">
                <a16:creationId xmlns:a16="http://schemas.microsoft.com/office/drawing/2014/main" id="{B9CA5A49-F8B8-492D-82E6-28E0F1370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0" y="25844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AA40223A-B765-4863-BD1C-CF365D590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2781300"/>
            <a:ext cx="5183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>
                <a:latin typeface="Times New Roman" panose="02020603050405020304" pitchFamily="18" charset="0"/>
              </a:rPr>
              <a:t>According to our “Exogenity” assumption. (Error term is independent from X variable.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BC726C96-76AC-4C07-A446-61B75867D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3789363"/>
            <a:ext cx="5183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>
                <a:latin typeface="Times New Roman" panose="02020603050405020304" pitchFamily="18" charset="0"/>
              </a:rPr>
              <a:t>Thus, OLS estimator is unbiased estimator.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70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0645A02-DE02-4C52-9448-BC299AA92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Coefficient moments</a:t>
            </a:r>
            <a:endParaRPr lang="ru-RU" altLang="ru-RU"/>
          </a:p>
        </p:txBody>
      </p:sp>
      <p:graphicFrame>
        <p:nvGraphicFramePr>
          <p:cNvPr id="29699" name="Object 3">
            <a:extLst>
              <a:ext uri="{FF2B5EF4-FFF2-40B4-BE49-F238E27FC236}">
                <a16:creationId xmlns:a16="http://schemas.microsoft.com/office/drawing/2014/main" id="{2ACB17AB-FE06-4798-AE48-DE2D2C760B09}"/>
              </a:ext>
            </a:extLst>
          </p:cNvPr>
          <p:cNvGraphicFramePr>
            <a:graphicFrameLocks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7159840"/>
              </p:ext>
            </p:extLst>
          </p:nvPr>
        </p:nvGraphicFramePr>
        <p:xfrm>
          <a:off x="1507160" y="1628775"/>
          <a:ext cx="4824413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3047760" imgH="1879560" progId="Equation.3">
                  <p:embed/>
                </p:oleObj>
              </mc:Choice>
              <mc:Fallback>
                <p:oleObj name="Equation" r:id="rId3" imgW="3047760" imgH="1879560" progId="Equation.3">
                  <p:embed/>
                  <p:pic>
                    <p:nvPicPr>
                      <p:cNvPr id="29699" name="Object 3">
                        <a:extLst>
                          <a:ext uri="{FF2B5EF4-FFF2-40B4-BE49-F238E27FC236}">
                            <a16:creationId xmlns:a16="http://schemas.microsoft.com/office/drawing/2014/main" id="{2ACB17AB-FE06-4798-AE48-DE2D2C760B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160" y="1628775"/>
                        <a:ext cx="4824413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4">
            <a:extLst>
              <a:ext uri="{FF2B5EF4-FFF2-40B4-BE49-F238E27FC236}">
                <a16:creationId xmlns:a16="http://schemas.microsoft.com/office/drawing/2014/main" id="{3DF09DF5-2A07-4342-AB2B-5ED9AF8CE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0" y="25844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B839E7E8-85DF-4027-B840-94F0D1F9A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682" y="4450660"/>
            <a:ext cx="446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 dirty="0">
                <a:latin typeface="Times New Roman" panose="02020603050405020304" pitchFamily="18" charset="0"/>
              </a:rPr>
              <a:t>According to Homoscedasticity and no auto-correlation assumptions.  </a:t>
            </a:r>
            <a:endParaRPr lang="ru-RU" altLang="ru-RU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801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CADA71E-CF4D-4670-BE72-4D51812A4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Coefficient moments</a:t>
            </a:r>
            <a:endParaRPr lang="ru-RU" altLang="ru-RU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4D0BAB44-7367-4EC2-A9B5-5670C9544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0" y="25844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872741E7-035F-4E64-9A54-1B939C477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1700213"/>
            <a:ext cx="446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>
                <a:latin typeface="Times New Roman" panose="02020603050405020304" pitchFamily="18" charset="0"/>
              </a:rPr>
              <a:t>According to Homoscedasticity and no auto-correlation assumptions.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graphicFrame>
        <p:nvGraphicFramePr>
          <p:cNvPr id="26631" name="Object 7">
            <a:extLst>
              <a:ext uri="{FF2B5EF4-FFF2-40B4-BE49-F238E27FC236}">
                <a16:creationId xmlns:a16="http://schemas.microsoft.com/office/drawing/2014/main" id="{3A6BD92C-CF8A-4687-8516-982E6FF1EFBB}"/>
              </a:ext>
            </a:extLst>
          </p:cNvPr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5670435"/>
              </p:ext>
            </p:extLst>
          </p:nvPr>
        </p:nvGraphicFramePr>
        <p:xfrm>
          <a:off x="2063751" y="1412875"/>
          <a:ext cx="3187699" cy="382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3" imgW="1066680" imgH="1803240" progId="Equation.3">
                  <p:embed/>
                </p:oleObj>
              </mc:Choice>
              <mc:Fallback>
                <p:oleObj name="Equation" r:id="rId3" imgW="1066680" imgH="1803240" progId="Equation.3">
                  <p:embed/>
                  <p:pic>
                    <p:nvPicPr>
                      <p:cNvPr id="26631" name="Object 7">
                        <a:extLst>
                          <a:ext uri="{FF2B5EF4-FFF2-40B4-BE49-F238E27FC236}">
                            <a16:creationId xmlns:a16="http://schemas.microsoft.com/office/drawing/2014/main" id="{3A6BD92C-CF8A-4687-8516-982E6FF1EF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1412875"/>
                        <a:ext cx="3187699" cy="382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0067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465463-D339-446C-9A92-D15B1F898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ru-RU" sz="4000"/>
              <a:t>Using similar argument</a:t>
            </a:r>
          </a:p>
        </p:txBody>
      </p:sp>
      <p:graphicFrame>
        <p:nvGraphicFramePr>
          <p:cNvPr id="9230" name="Object 14">
            <a:extLst>
              <a:ext uri="{FF2B5EF4-FFF2-40B4-BE49-F238E27FC236}">
                <a16:creationId xmlns:a16="http://schemas.microsoft.com/office/drawing/2014/main" id="{BD298260-7AB7-40A4-97CD-59FCF0127D6E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6024564" y="3284538"/>
          <a:ext cx="431958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2120760" imgH="533160" progId="Equation.3">
                  <p:embed/>
                </p:oleObj>
              </mc:Choice>
              <mc:Fallback>
                <p:oleObj name="Equation" r:id="rId3" imgW="2120760" imgH="533160" progId="Equation.3">
                  <p:embed/>
                  <p:pic>
                    <p:nvPicPr>
                      <p:cNvPr id="9230" name="Object 14">
                        <a:extLst>
                          <a:ext uri="{FF2B5EF4-FFF2-40B4-BE49-F238E27FC236}">
                            <a16:creationId xmlns:a16="http://schemas.microsoft.com/office/drawing/2014/main" id="{BD298260-7AB7-40A4-97CD-59FCF0127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4" y="3284538"/>
                        <a:ext cx="4319587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5">
            <a:extLst>
              <a:ext uri="{FF2B5EF4-FFF2-40B4-BE49-F238E27FC236}">
                <a16:creationId xmlns:a16="http://schemas.microsoft.com/office/drawing/2014/main" id="{01DC6B42-4D02-463A-A65C-3D164033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61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08E5B0F7-27BA-4039-8AA3-D31031684C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3763" y="1325563"/>
          <a:ext cx="325596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5" imgW="1485720" imgH="469800" progId="Equation.3">
                  <p:embed/>
                </p:oleObj>
              </mc:Choice>
              <mc:Fallback>
                <p:oleObj name="Equation" r:id="rId5" imgW="1485720" imgH="469800" progId="Equation.3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08E5B0F7-27BA-4039-8AA3-D31031684C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1325563"/>
                        <a:ext cx="3255962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>
            <a:extLst>
              <a:ext uri="{FF2B5EF4-FFF2-40B4-BE49-F238E27FC236}">
                <a16:creationId xmlns:a16="http://schemas.microsoft.com/office/drawing/2014/main" id="{AAFBEC80-22FF-45F3-B43A-FDECB6660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61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3E04407E-3C44-42EF-A100-CB31AC429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61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624940AC-5392-451D-8FF1-4353F1BCAD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3357564"/>
          <a:ext cx="3240088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7" imgW="1701720" imgH="482400" progId="Equation.3">
                  <p:embed/>
                </p:oleObj>
              </mc:Choice>
              <mc:Fallback>
                <p:oleObj name="Equation" r:id="rId7" imgW="1701720" imgH="482400" progId="Equation.3">
                  <p:embed/>
                  <p:pic>
                    <p:nvPicPr>
                      <p:cNvPr id="9224" name="Object 8">
                        <a:extLst>
                          <a:ext uri="{FF2B5EF4-FFF2-40B4-BE49-F238E27FC236}">
                            <a16:creationId xmlns:a16="http://schemas.microsoft.com/office/drawing/2014/main" id="{624940AC-5392-451D-8FF1-4353F1BCAD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357564"/>
                        <a:ext cx="3240088" cy="104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1">
            <a:extLst>
              <a:ext uri="{FF2B5EF4-FFF2-40B4-BE49-F238E27FC236}">
                <a16:creationId xmlns:a16="http://schemas.microsoft.com/office/drawing/2014/main" id="{5A1523D9-21FA-4495-A3A8-D1D48B57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787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8" name="Object 12">
            <a:extLst>
              <a:ext uri="{FF2B5EF4-FFF2-40B4-BE49-F238E27FC236}">
                <a16:creationId xmlns:a16="http://schemas.microsoft.com/office/drawing/2014/main" id="{537FB5B6-1A67-4617-ABA7-5EC6A04354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7714" y="4941889"/>
          <a:ext cx="505618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9" imgW="2006280" imgH="469800" progId="Equation.3">
                  <p:embed/>
                </p:oleObj>
              </mc:Choice>
              <mc:Fallback>
                <p:oleObj name="Equation" r:id="rId9" imgW="2006280" imgH="469800" progId="Equation.3">
                  <p:embed/>
                  <p:pic>
                    <p:nvPicPr>
                      <p:cNvPr id="9228" name="Object 12">
                        <a:extLst>
                          <a:ext uri="{FF2B5EF4-FFF2-40B4-BE49-F238E27FC236}">
                            <a16:creationId xmlns:a16="http://schemas.microsoft.com/office/drawing/2014/main" id="{537FB5B6-1A67-4617-ABA7-5EC6A04354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4" y="4941889"/>
                        <a:ext cx="5056187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>
            <a:extLst>
              <a:ext uri="{FF2B5EF4-FFF2-40B4-BE49-F238E27FC236}">
                <a16:creationId xmlns:a16="http://schemas.microsoft.com/office/drawing/2014/main" id="{C9D53CFA-AC62-47DC-8C99-BD7C07B812ED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024563" y="1412875"/>
          <a:ext cx="424815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11" imgW="1892160" imgH="507960" progId="Equation.3">
                  <p:embed/>
                </p:oleObj>
              </mc:Choice>
              <mc:Fallback>
                <p:oleObj name="Equation" r:id="rId11" imgW="1892160" imgH="507960" progId="Equation.3">
                  <p:embed/>
                  <p:pic>
                    <p:nvPicPr>
                      <p:cNvPr id="9232" name="Object 16">
                        <a:extLst>
                          <a:ext uri="{FF2B5EF4-FFF2-40B4-BE49-F238E27FC236}">
                            <a16:creationId xmlns:a16="http://schemas.microsoft.com/office/drawing/2014/main" id="{C9D53CFA-AC62-47DC-8C99-BD7C07B812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1412875"/>
                        <a:ext cx="424815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75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5A9A7B3-D3B5-4377-B472-53EF59329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ru-RU" sz="4000" dirty="0"/>
              <a:t>BLUE estimator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D1BD577C-CC03-4469-93BB-A6B2A0C02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5995988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ru-RU" sz="2400"/>
              <a:t>Sampling distribution of </a:t>
            </a:r>
            <a:r>
              <a:rPr lang="el-GR" altLang="ru-RU" sz="2400">
                <a:cs typeface="Arial" panose="020B0604020202020204" pitchFamily="34" charset="0"/>
              </a:rPr>
              <a:t>β</a:t>
            </a:r>
            <a:r>
              <a:rPr lang="en-US" altLang="ru-RU" sz="2400" baseline="-25000">
                <a:cs typeface="Arial" panose="020B0604020202020204" pitchFamily="34" charset="0"/>
              </a:rPr>
              <a:t>2</a:t>
            </a:r>
            <a:endParaRPr lang="el-GR" altLang="ru-RU" sz="2400">
              <a:cs typeface="Arial" panose="020B0604020202020204" pitchFamily="34" charset="0"/>
            </a:endParaRPr>
          </a:p>
        </p:txBody>
      </p:sp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C82374AB-CADD-453A-BAD6-A59281C564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8301" y="5373689"/>
          <a:ext cx="1419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1422400" imgH="431800" progId="Equation.3">
                  <p:embed/>
                </p:oleObj>
              </mc:Choice>
              <mc:Fallback>
                <p:oleObj name="Equation" r:id="rId3" imgW="1422400" imgH="431800" progId="Equation.3">
                  <p:embed/>
                  <p:pic>
                    <p:nvPicPr>
                      <p:cNvPr id="10246" name="Object 6">
                        <a:extLst>
                          <a:ext uri="{FF2B5EF4-FFF2-40B4-BE49-F238E27FC236}">
                            <a16:creationId xmlns:a16="http://schemas.microsoft.com/office/drawing/2014/main" id="{C82374AB-CADD-453A-BAD6-A59281C564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5373689"/>
                        <a:ext cx="1419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E5BDD7E9-B722-4264-BF05-6A17E6BFBB9D}"/>
              </a:ext>
            </a:extLst>
          </p:cNvPr>
          <p:cNvGrpSpPr>
            <a:grpSpLocks/>
          </p:cNvGrpSpPr>
          <p:nvPr/>
        </p:nvGrpSpPr>
        <p:grpSpPr bwMode="auto">
          <a:xfrm>
            <a:off x="2279651" y="5157789"/>
            <a:ext cx="7705725" cy="142875"/>
            <a:chOff x="521" y="3253"/>
            <a:chExt cx="4854" cy="90"/>
          </a:xfrm>
        </p:grpSpPr>
        <p:sp>
          <p:nvSpPr>
            <p:cNvPr id="10244" name="Line 4">
              <a:extLst>
                <a:ext uri="{FF2B5EF4-FFF2-40B4-BE49-F238E27FC236}">
                  <a16:creationId xmlns:a16="http://schemas.microsoft.com/office/drawing/2014/main" id="{39C7E470-A955-43D0-B1D0-37A9C401AB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3294"/>
              <a:ext cx="48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Oval 8">
              <a:extLst>
                <a:ext uri="{FF2B5EF4-FFF2-40B4-BE49-F238E27FC236}">
                  <a16:creationId xmlns:a16="http://schemas.microsoft.com/office/drawing/2014/main" id="{71D95181-E6FE-42E8-B6D3-3A10A421E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3253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54" name="Group 14">
            <a:extLst>
              <a:ext uri="{FF2B5EF4-FFF2-40B4-BE49-F238E27FC236}">
                <a16:creationId xmlns:a16="http://schemas.microsoft.com/office/drawing/2014/main" id="{F3BB07EF-FE17-4A69-8B50-ACE031275B2D}"/>
              </a:ext>
            </a:extLst>
          </p:cNvPr>
          <p:cNvGrpSpPr>
            <a:grpSpLocks/>
          </p:cNvGrpSpPr>
          <p:nvPr/>
        </p:nvGrpSpPr>
        <p:grpSpPr bwMode="auto">
          <a:xfrm>
            <a:off x="3863975" y="2060575"/>
            <a:ext cx="4464050" cy="3024188"/>
            <a:chOff x="1474" y="1253"/>
            <a:chExt cx="2812" cy="1905"/>
          </a:xfrm>
        </p:grpSpPr>
        <p:sp>
          <p:nvSpPr>
            <p:cNvPr id="10250" name="Freeform 10">
              <a:extLst>
                <a:ext uri="{FF2B5EF4-FFF2-40B4-BE49-F238E27FC236}">
                  <a16:creationId xmlns:a16="http://schemas.microsoft.com/office/drawing/2014/main" id="{E364AD71-49AE-4DDD-8E6A-B499D6A78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" y="1253"/>
              <a:ext cx="1361" cy="1905"/>
            </a:xfrm>
            <a:custGeom>
              <a:avLst/>
              <a:gdLst>
                <a:gd name="T0" fmla="*/ 0 w 2677"/>
                <a:gd name="T1" fmla="*/ 2495 h 2495"/>
                <a:gd name="T2" fmla="*/ 817 w 2677"/>
                <a:gd name="T3" fmla="*/ 2041 h 2495"/>
                <a:gd name="T4" fmla="*/ 2041 w 2677"/>
                <a:gd name="T5" fmla="*/ 363 h 2495"/>
                <a:gd name="T6" fmla="*/ 2677 w 2677"/>
                <a:gd name="T7" fmla="*/ 0 h 2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7" h="2495">
                  <a:moveTo>
                    <a:pt x="0" y="2495"/>
                  </a:moveTo>
                  <a:cubicBezTo>
                    <a:pt x="238" y="2445"/>
                    <a:pt x="477" y="2396"/>
                    <a:pt x="817" y="2041"/>
                  </a:cubicBezTo>
                  <a:cubicBezTo>
                    <a:pt x="1157" y="1686"/>
                    <a:pt x="1731" y="703"/>
                    <a:pt x="2041" y="363"/>
                  </a:cubicBezTo>
                  <a:cubicBezTo>
                    <a:pt x="2351" y="23"/>
                    <a:pt x="2514" y="11"/>
                    <a:pt x="267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1">
              <a:extLst>
                <a:ext uri="{FF2B5EF4-FFF2-40B4-BE49-F238E27FC236}">
                  <a16:creationId xmlns:a16="http://schemas.microsoft.com/office/drawing/2014/main" id="{6BD47A74-4558-4509-8BA8-EEB6951EEF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840" y="1253"/>
              <a:ext cx="1446" cy="1905"/>
            </a:xfrm>
            <a:custGeom>
              <a:avLst/>
              <a:gdLst>
                <a:gd name="T0" fmla="*/ 0 w 2677"/>
                <a:gd name="T1" fmla="*/ 2495 h 2495"/>
                <a:gd name="T2" fmla="*/ 817 w 2677"/>
                <a:gd name="T3" fmla="*/ 2041 h 2495"/>
                <a:gd name="T4" fmla="*/ 2041 w 2677"/>
                <a:gd name="T5" fmla="*/ 363 h 2495"/>
                <a:gd name="T6" fmla="*/ 2677 w 2677"/>
                <a:gd name="T7" fmla="*/ 0 h 2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7" h="2495">
                  <a:moveTo>
                    <a:pt x="0" y="2495"/>
                  </a:moveTo>
                  <a:cubicBezTo>
                    <a:pt x="238" y="2445"/>
                    <a:pt x="477" y="2396"/>
                    <a:pt x="817" y="2041"/>
                  </a:cubicBezTo>
                  <a:cubicBezTo>
                    <a:pt x="1157" y="1686"/>
                    <a:pt x="1731" y="703"/>
                    <a:pt x="2041" y="363"/>
                  </a:cubicBezTo>
                  <a:cubicBezTo>
                    <a:pt x="2351" y="23"/>
                    <a:pt x="2514" y="11"/>
                    <a:pt x="267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55" name="Group 15">
            <a:extLst>
              <a:ext uri="{FF2B5EF4-FFF2-40B4-BE49-F238E27FC236}">
                <a16:creationId xmlns:a16="http://schemas.microsoft.com/office/drawing/2014/main" id="{157BFFFF-BED1-4B5F-936B-593B9EB82E3C}"/>
              </a:ext>
            </a:extLst>
          </p:cNvPr>
          <p:cNvGrpSpPr>
            <a:grpSpLocks/>
          </p:cNvGrpSpPr>
          <p:nvPr/>
        </p:nvGrpSpPr>
        <p:grpSpPr bwMode="auto">
          <a:xfrm>
            <a:off x="3143250" y="2924176"/>
            <a:ext cx="5905500" cy="1800225"/>
            <a:chOff x="1474" y="1253"/>
            <a:chExt cx="2812" cy="1905"/>
          </a:xfrm>
        </p:grpSpPr>
        <p:sp>
          <p:nvSpPr>
            <p:cNvPr id="10256" name="Freeform 16">
              <a:extLst>
                <a:ext uri="{FF2B5EF4-FFF2-40B4-BE49-F238E27FC236}">
                  <a16:creationId xmlns:a16="http://schemas.microsoft.com/office/drawing/2014/main" id="{BE908624-A23F-4D08-B38A-07A404090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" y="1253"/>
              <a:ext cx="1361" cy="1905"/>
            </a:xfrm>
            <a:custGeom>
              <a:avLst/>
              <a:gdLst>
                <a:gd name="T0" fmla="*/ 0 w 2677"/>
                <a:gd name="T1" fmla="*/ 2495 h 2495"/>
                <a:gd name="T2" fmla="*/ 817 w 2677"/>
                <a:gd name="T3" fmla="*/ 2041 h 2495"/>
                <a:gd name="T4" fmla="*/ 2041 w 2677"/>
                <a:gd name="T5" fmla="*/ 363 h 2495"/>
                <a:gd name="T6" fmla="*/ 2677 w 2677"/>
                <a:gd name="T7" fmla="*/ 0 h 2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7" h="2495">
                  <a:moveTo>
                    <a:pt x="0" y="2495"/>
                  </a:moveTo>
                  <a:cubicBezTo>
                    <a:pt x="238" y="2445"/>
                    <a:pt x="477" y="2396"/>
                    <a:pt x="817" y="2041"/>
                  </a:cubicBezTo>
                  <a:cubicBezTo>
                    <a:pt x="1157" y="1686"/>
                    <a:pt x="1731" y="703"/>
                    <a:pt x="2041" y="363"/>
                  </a:cubicBezTo>
                  <a:cubicBezTo>
                    <a:pt x="2351" y="23"/>
                    <a:pt x="2514" y="11"/>
                    <a:pt x="2677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>
              <a:extLst>
                <a:ext uri="{FF2B5EF4-FFF2-40B4-BE49-F238E27FC236}">
                  <a16:creationId xmlns:a16="http://schemas.microsoft.com/office/drawing/2014/main" id="{40891719-FAF2-4F63-B9AB-363E678C32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840" y="1253"/>
              <a:ext cx="1446" cy="1905"/>
            </a:xfrm>
            <a:custGeom>
              <a:avLst/>
              <a:gdLst>
                <a:gd name="T0" fmla="*/ 0 w 2677"/>
                <a:gd name="T1" fmla="*/ 2495 h 2495"/>
                <a:gd name="T2" fmla="*/ 817 w 2677"/>
                <a:gd name="T3" fmla="*/ 2041 h 2495"/>
                <a:gd name="T4" fmla="*/ 2041 w 2677"/>
                <a:gd name="T5" fmla="*/ 363 h 2495"/>
                <a:gd name="T6" fmla="*/ 2677 w 2677"/>
                <a:gd name="T7" fmla="*/ 0 h 2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7" h="2495">
                  <a:moveTo>
                    <a:pt x="0" y="2495"/>
                  </a:moveTo>
                  <a:cubicBezTo>
                    <a:pt x="238" y="2445"/>
                    <a:pt x="477" y="2396"/>
                    <a:pt x="817" y="2041"/>
                  </a:cubicBezTo>
                  <a:cubicBezTo>
                    <a:pt x="1157" y="1686"/>
                    <a:pt x="1731" y="703"/>
                    <a:pt x="2041" y="363"/>
                  </a:cubicBezTo>
                  <a:cubicBezTo>
                    <a:pt x="2351" y="23"/>
                    <a:pt x="2514" y="11"/>
                    <a:pt x="2677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0258" name="Object 18">
            <a:extLst>
              <a:ext uri="{FF2B5EF4-FFF2-40B4-BE49-F238E27FC236}">
                <a16:creationId xmlns:a16="http://schemas.microsoft.com/office/drawing/2014/main" id="{16A2AABB-B538-41B6-80BB-AE4BCB50BC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9889" y="5373689"/>
          <a:ext cx="14382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5" imgW="1435100" imgH="431800" progId="Equation.3">
                  <p:embed/>
                </p:oleObj>
              </mc:Choice>
              <mc:Fallback>
                <p:oleObj name="Equation" r:id="rId5" imgW="1435100" imgH="431800" progId="Equation.3">
                  <p:embed/>
                  <p:pic>
                    <p:nvPicPr>
                      <p:cNvPr id="10258" name="Object 18">
                        <a:extLst>
                          <a:ext uri="{FF2B5EF4-FFF2-40B4-BE49-F238E27FC236}">
                            <a16:creationId xmlns:a16="http://schemas.microsoft.com/office/drawing/2014/main" id="{16A2AABB-B538-41B6-80BB-AE4BCB50BC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9" y="5373689"/>
                        <a:ext cx="14382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0">
            <a:extLst>
              <a:ext uri="{FF2B5EF4-FFF2-40B4-BE49-F238E27FC236}">
                <a16:creationId xmlns:a16="http://schemas.microsoft.com/office/drawing/2014/main" id="{3039C250-CDFC-4BF3-B956-BF50E35F2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5995988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ru-RU" sz="2400"/>
              <a:t>Sampling distribution of </a:t>
            </a:r>
            <a:r>
              <a:rPr lang="el-GR" altLang="ru-RU" sz="2400">
                <a:cs typeface="Arial" panose="020B0604020202020204" pitchFamily="34" charset="0"/>
              </a:rPr>
              <a:t>β</a:t>
            </a:r>
            <a:r>
              <a:rPr lang="en-US" altLang="ru-RU" sz="2400" baseline="-25000">
                <a:cs typeface="Arial" panose="020B0604020202020204" pitchFamily="34" charset="0"/>
              </a:rPr>
              <a:t>2</a:t>
            </a:r>
            <a:r>
              <a:rPr lang="en-US" altLang="ru-RU" sz="2400">
                <a:cs typeface="Arial" panose="020B0604020202020204" pitchFamily="34" charset="0"/>
              </a:rPr>
              <a:t>*</a:t>
            </a:r>
            <a:endParaRPr lang="el-GR" altLang="ru-RU" sz="2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7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  <p:bldP spid="10245" grpId="1"/>
      <p:bldP spid="10245" grpId="2"/>
      <p:bldP spid="10260" grpId="0"/>
      <p:bldP spid="1026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E6B7D14-9A85-40F9-A163-6FE4D63B9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 dirty="0"/>
              <a:t>OLS Estimation: Multiple Regression Model</a:t>
            </a:r>
          </a:p>
        </p:txBody>
      </p:sp>
      <p:sp>
        <p:nvSpPr>
          <p:cNvPr id="1032" name="Rectangle 3">
            <a:extLst>
              <a:ext uri="{FF2B5EF4-FFF2-40B4-BE49-F238E27FC236}">
                <a16:creationId xmlns:a16="http://schemas.microsoft.com/office/drawing/2014/main" id="{A3E9C73B-98E2-4326-B98C-406CFE1E6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A69CF18E-71E5-4BAD-AE81-2752D889BA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2539" y="1052513"/>
          <a:ext cx="43195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3467100" imgH="431800" progId="Equation.3">
                  <p:embed/>
                </p:oleObj>
              </mc:Choice>
              <mc:Fallback>
                <p:oleObj name="Equation" r:id="rId3" imgW="3467100" imgH="431800" progId="Equation.3">
                  <p:embed/>
                  <p:pic>
                    <p:nvPicPr>
                      <p:cNvPr id="28676" name="Object 4">
                        <a:extLst>
                          <a:ext uri="{FF2B5EF4-FFF2-40B4-BE49-F238E27FC236}">
                            <a16:creationId xmlns:a16="http://schemas.microsoft.com/office/drawing/2014/main" id="{A69CF18E-71E5-4BAD-AE81-2752D889BA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9" y="1052513"/>
                        <a:ext cx="43195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5">
            <a:extLst>
              <a:ext uri="{FF2B5EF4-FFF2-40B4-BE49-F238E27FC236}">
                <a16:creationId xmlns:a16="http://schemas.microsoft.com/office/drawing/2014/main" id="{5455D120-F548-499A-8E48-9D4BB0CCB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91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D7111840-B198-4D4D-A501-3CD0DEA5E8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375" y="1700214"/>
          <a:ext cx="64087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5" imgW="5080000" imgH="508000" progId="Equation.3">
                  <p:embed/>
                </p:oleObj>
              </mc:Choice>
              <mc:Fallback>
                <p:oleObj name="Equation" r:id="rId5" imgW="5080000" imgH="508000" progId="Equation.3">
                  <p:embed/>
                  <p:pic>
                    <p:nvPicPr>
                      <p:cNvPr id="28678" name="Object 6">
                        <a:extLst>
                          <a:ext uri="{FF2B5EF4-FFF2-40B4-BE49-F238E27FC236}">
                            <a16:creationId xmlns:a16="http://schemas.microsoft.com/office/drawing/2014/main" id="{D7111840-B198-4D4D-A501-3CD0DEA5E8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700214"/>
                        <a:ext cx="6408738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7">
            <a:extLst>
              <a:ext uri="{FF2B5EF4-FFF2-40B4-BE49-F238E27FC236}">
                <a16:creationId xmlns:a16="http://schemas.microsoft.com/office/drawing/2014/main" id="{D00DE787-7DCB-47C7-92C3-8CA86B59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80" name="Object 8">
            <a:extLst>
              <a:ext uri="{FF2B5EF4-FFF2-40B4-BE49-F238E27FC236}">
                <a16:creationId xmlns:a16="http://schemas.microsoft.com/office/drawing/2014/main" id="{B8899E7D-E353-4BCA-962F-8A3254E932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8439" y="2636839"/>
          <a:ext cx="38877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7" imgW="2781300" imgH="431800" progId="Equation.3">
                  <p:embed/>
                </p:oleObj>
              </mc:Choice>
              <mc:Fallback>
                <p:oleObj name="Equation" r:id="rId7" imgW="2781300" imgH="431800" progId="Equation.3">
                  <p:embed/>
                  <p:pic>
                    <p:nvPicPr>
                      <p:cNvPr id="28680" name="Object 8">
                        <a:extLst>
                          <a:ext uri="{FF2B5EF4-FFF2-40B4-BE49-F238E27FC236}">
                            <a16:creationId xmlns:a16="http://schemas.microsoft.com/office/drawing/2014/main" id="{B8899E7D-E353-4BCA-962F-8A3254E932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9" y="2636839"/>
                        <a:ext cx="3887787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9">
            <a:extLst>
              <a:ext uri="{FF2B5EF4-FFF2-40B4-BE49-F238E27FC236}">
                <a16:creationId xmlns:a16="http://schemas.microsoft.com/office/drawing/2014/main" id="{7F0070E7-8CC7-47E5-BEEF-521D926DA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61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B8A9F737-5730-4C54-B007-AEBBCCAD36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2888" y="3357563"/>
          <a:ext cx="712946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9" imgW="5295900" imgH="876300" progId="Equation.3">
                  <p:embed/>
                </p:oleObj>
              </mc:Choice>
              <mc:Fallback>
                <p:oleObj name="Equation" r:id="rId9" imgW="5295900" imgH="876300" progId="Equation.3">
                  <p:embed/>
                  <p:pic>
                    <p:nvPicPr>
                      <p:cNvPr id="28682" name="Object 10">
                        <a:extLst>
                          <a:ext uri="{FF2B5EF4-FFF2-40B4-BE49-F238E27FC236}">
                            <a16:creationId xmlns:a16="http://schemas.microsoft.com/office/drawing/2014/main" id="{B8A9F737-5730-4C54-B007-AEBBCCAD36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3357563"/>
                        <a:ext cx="7129462" cy="117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1">
            <a:extLst>
              <a:ext uri="{FF2B5EF4-FFF2-40B4-BE49-F238E27FC236}">
                <a16:creationId xmlns:a16="http://schemas.microsoft.com/office/drawing/2014/main" id="{B9FD30E2-8528-41DB-94C8-B59B2DD29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61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84" name="Object 12">
            <a:extLst>
              <a:ext uri="{FF2B5EF4-FFF2-40B4-BE49-F238E27FC236}">
                <a16:creationId xmlns:a16="http://schemas.microsoft.com/office/drawing/2014/main" id="{E0E64734-B734-4FE2-AFF2-9C8E161C52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5914" y="4941888"/>
          <a:ext cx="6911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11" imgW="5295900" imgH="876300" progId="Equation.3">
                  <p:embed/>
                </p:oleObj>
              </mc:Choice>
              <mc:Fallback>
                <p:oleObj name="Equation" r:id="rId11" imgW="5295900" imgH="876300" progId="Equation.3">
                  <p:embed/>
                  <p:pic>
                    <p:nvPicPr>
                      <p:cNvPr id="28684" name="Object 12">
                        <a:extLst>
                          <a:ext uri="{FF2B5EF4-FFF2-40B4-BE49-F238E27FC236}">
                            <a16:creationId xmlns:a16="http://schemas.microsoft.com/office/drawing/2014/main" id="{E0E64734-B734-4FE2-AFF2-9C8E161C52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4" y="4941888"/>
                        <a:ext cx="69119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0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>
            <a:extLst>
              <a:ext uri="{FF2B5EF4-FFF2-40B4-BE49-F238E27FC236}">
                <a16:creationId xmlns:a16="http://schemas.microsoft.com/office/drawing/2014/main" id="{6F2B75A0-1A59-4982-8F5F-71208A7EB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ru-RU" dirty="0"/>
              <a:t>Assumptions and estimation.</a:t>
            </a:r>
            <a:endParaRPr lang="ru-RU" altLang="ru-RU" dirty="0"/>
          </a:p>
        </p:txBody>
      </p:sp>
      <p:sp>
        <p:nvSpPr>
          <p:cNvPr id="3079" name="Rectangle 3">
            <a:extLst>
              <a:ext uri="{FF2B5EF4-FFF2-40B4-BE49-F238E27FC236}">
                <a16:creationId xmlns:a16="http://schemas.microsoft.com/office/drawing/2014/main" id="{2BCA8B91-27D3-4B72-BB3B-A8DB04359B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4691063" cy="2765425"/>
          </a:xfrm>
        </p:spPr>
        <p:txBody>
          <a:bodyPr/>
          <a:lstStyle/>
          <a:p>
            <a:pPr eaLnBrk="1" hangingPunct="1"/>
            <a:r>
              <a:rPr lang="en-US" altLang="ru-RU" sz="2400"/>
              <a:t>Assumptions are the same</a:t>
            </a:r>
          </a:p>
          <a:p>
            <a:pPr eaLnBrk="1" hangingPunct="1"/>
            <a:r>
              <a:rPr lang="en-US" altLang="ru-RU" sz="2400"/>
              <a:t>Minimize the sum of squared residuals </a:t>
            </a:r>
          </a:p>
          <a:p>
            <a:pPr eaLnBrk="1" hangingPunct="1"/>
            <a:r>
              <a:rPr lang="en-US" altLang="ru-RU" sz="2400"/>
              <a:t>The unbiased estimator of  </a:t>
            </a:r>
          </a:p>
          <a:p>
            <a:pPr eaLnBrk="1" hangingPunct="1"/>
            <a:r>
              <a:rPr lang="en-US" altLang="ru-RU" sz="2400"/>
              <a:t>R square </a:t>
            </a:r>
          </a:p>
          <a:p>
            <a:pPr eaLnBrk="1" hangingPunct="1"/>
            <a:r>
              <a:rPr lang="en-US" altLang="ru-RU" sz="2400"/>
              <a:t>Adjusted R square </a:t>
            </a:r>
            <a:endParaRPr lang="ru-RU" altLang="ru-RU" sz="2400"/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CCDEEB59-E52F-434F-9B28-6CAD6C664429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310313" y="2643188"/>
          <a:ext cx="14414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736560" imgH="431640" progId="Equation.3">
                  <p:embed/>
                </p:oleObj>
              </mc:Choice>
              <mc:Fallback>
                <p:oleObj name="Equation" r:id="rId3" imgW="736560" imgH="431640" progId="Equation.3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CCDEEB59-E52F-434F-9B28-6CAD6C6644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643188"/>
                        <a:ext cx="14414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10C6910E-F6E6-4BB0-A54C-A90F965CF13D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951538" y="3716338"/>
          <a:ext cx="35179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5" imgW="2108160" imgH="863280" progId="Equation.3">
                  <p:embed/>
                </p:oleObj>
              </mc:Choice>
              <mc:Fallback>
                <p:oleObj name="Equation" r:id="rId5" imgW="2108160" imgH="863280" progId="Equation.3">
                  <p:embed/>
                  <p:pic>
                    <p:nvPicPr>
                      <p:cNvPr id="25606" name="Object 6">
                        <a:extLst>
                          <a:ext uri="{FF2B5EF4-FFF2-40B4-BE49-F238E27FC236}">
                            <a16:creationId xmlns:a16="http://schemas.microsoft.com/office/drawing/2014/main" id="{10C6910E-F6E6-4BB0-A54C-A90F965CF1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3716338"/>
                        <a:ext cx="3517900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3C5D99F2-B181-4F26-A0E4-A7F88938F3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9" y="5445125"/>
          <a:ext cx="20161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25608" name="Object 8">
                        <a:extLst>
                          <a:ext uri="{FF2B5EF4-FFF2-40B4-BE49-F238E27FC236}">
                            <a16:creationId xmlns:a16="http://schemas.microsoft.com/office/drawing/2014/main" id="{3C5D99F2-B181-4F26-A0E4-A7F88938F3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5445125"/>
                        <a:ext cx="201612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>
            <a:extLst>
              <a:ext uri="{FF2B5EF4-FFF2-40B4-BE49-F238E27FC236}">
                <a16:creationId xmlns:a16="http://schemas.microsoft.com/office/drawing/2014/main" id="{71FDBB79-6CC9-4AC9-A70D-756E2D551C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3838" y="5516563"/>
          <a:ext cx="400685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Формула" r:id="rId9" imgW="1536480" imgH="431640" progId="Equation.3">
                  <p:embed/>
                </p:oleObj>
              </mc:Choice>
              <mc:Fallback>
                <p:oleObj name="Формула" r:id="rId9" imgW="1536480" imgH="431640" progId="Equation.3">
                  <p:embed/>
                  <p:pic>
                    <p:nvPicPr>
                      <p:cNvPr id="25609" name="Object 9">
                        <a:extLst>
                          <a:ext uri="{FF2B5EF4-FFF2-40B4-BE49-F238E27FC236}">
                            <a16:creationId xmlns:a16="http://schemas.microsoft.com/office/drawing/2014/main" id="{71FDBB79-6CC9-4AC9-A70D-756E2D551C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5516563"/>
                        <a:ext cx="400685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6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FA94960-24A1-44FF-9AFC-9CDF0DEB3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751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 dirty="0"/>
              <a:t>OLS Estimation: Multiple regression model</a:t>
            </a:r>
          </a:p>
        </p:txBody>
      </p:sp>
      <p:sp>
        <p:nvSpPr>
          <p:cNvPr id="2056" name="Rectangle 3">
            <a:extLst>
              <a:ext uri="{FF2B5EF4-FFF2-40B4-BE49-F238E27FC236}">
                <a16:creationId xmlns:a16="http://schemas.microsoft.com/office/drawing/2014/main" id="{3B45A918-CEB1-4D7F-9B69-1716FB0AE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3B79303F-A83D-49E9-A2C0-86D1CFE9C7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3751" y="981075"/>
          <a:ext cx="79930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7289800" imgH="901700" progId="Equation.3">
                  <p:embed/>
                </p:oleObj>
              </mc:Choice>
              <mc:Fallback>
                <p:oleObj name="Equation" r:id="rId3" imgW="7289800" imgH="901700" progId="Equation.3">
                  <p:embed/>
                  <p:pic>
                    <p:nvPicPr>
                      <p:cNvPr id="29700" name="Object 4">
                        <a:extLst>
                          <a:ext uri="{FF2B5EF4-FFF2-40B4-BE49-F238E27FC236}">
                            <a16:creationId xmlns:a16="http://schemas.microsoft.com/office/drawing/2014/main" id="{3B79303F-A83D-49E9-A2C0-86D1CFE9C7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981075"/>
                        <a:ext cx="79930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5">
            <a:extLst>
              <a:ext uri="{FF2B5EF4-FFF2-40B4-BE49-F238E27FC236}">
                <a16:creationId xmlns:a16="http://schemas.microsoft.com/office/drawing/2014/main" id="{0DF30DDA-1EF4-4F21-82FD-0EE80B73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7918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8B7E308B-E82A-498E-97C2-B5F49F0838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276475"/>
          <a:ext cx="36004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2984500" imgH="901700" progId="Equation.3">
                  <p:embed/>
                </p:oleObj>
              </mc:Choice>
              <mc:Fallback>
                <p:oleObj name="Equation" r:id="rId5" imgW="2984500" imgH="901700" progId="Equation.3">
                  <p:embed/>
                  <p:pic>
                    <p:nvPicPr>
                      <p:cNvPr id="29702" name="Object 6">
                        <a:extLst>
                          <a:ext uri="{FF2B5EF4-FFF2-40B4-BE49-F238E27FC236}">
                            <a16:creationId xmlns:a16="http://schemas.microsoft.com/office/drawing/2014/main" id="{8B7E308B-E82A-498E-97C2-B5F49F0838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276475"/>
                        <a:ext cx="360045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7">
            <a:extLst>
              <a:ext uri="{FF2B5EF4-FFF2-40B4-BE49-F238E27FC236}">
                <a16:creationId xmlns:a16="http://schemas.microsoft.com/office/drawing/2014/main" id="{A00D225E-C7B5-4930-BA65-6269BF16E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7918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9704" name="Object 8">
            <a:extLst>
              <a:ext uri="{FF2B5EF4-FFF2-40B4-BE49-F238E27FC236}">
                <a16:creationId xmlns:a16="http://schemas.microsoft.com/office/drawing/2014/main" id="{816B4A98-DB7F-4C44-9655-E5A29278E1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0463" y="2276475"/>
          <a:ext cx="36004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7" imgW="2959100" imgH="901700" progId="Equation.3">
                  <p:embed/>
                </p:oleObj>
              </mc:Choice>
              <mc:Fallback>
                <p:oleObj name="Equation" r:id="rId7" imgW="2959100" imgH="901700" progId="Equation.3">
                  <p:embed/>
                  <p:pic>
                    <p:nvPicPr>
                      <p:cNvPr id="29704" name="Object 8">
                        <a:extLst>
                          <a:ext uri="{FF2B5EF4-FFF2-40B4-BE49-F238E27FC236}">
                            <a16:creationId xmlns:a16="http://schemas.microsoft.com/office/drawing/2014/main" id="{816B4A98-DB7F-4C44-9655-E5A29278E1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2276475"/>
                        <a:ext cx="360045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9">
            <a:extLst>
              <a:ext uri="{FF2B5EF4-FFF2-40B4-BE49-F238E27FC236}">
                <a16:creationId xmlns:a16="http://schemas.microsoft.com/office/drawing/2014/main" id="{8FA0BA58-316A-4099-9BB7-64C1B2E2D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763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9706" name="Object 10">
            <a:extLst>
              <a:ext uri="{FF2B5EF4-FFF2-40B4-BE49-F238E27FC236}">
                <a16:creationId xmlns:a16="http://schemas.microsoft.com/office/drawing/2014/main" id="{9A2F69CB-7D6C-49DF-B611-87F2111311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6275" y="3860801"/>
          <a:ext cx="53276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9" imgW="4572000" imgH="965200" progId="Equation.3">
                  <p:embed/>
                </p:oleObj>
              </mc:Choice>
              <mc:Fallback>
                <p:oleObj name="Equation" r:id="rId9" imgW="4572000" imgH="965200" progId="Equation.3">
                  <p:embed/>
                  <p:pic>
                    <p:nvPicPr>
                      <p:cNvPr id="29706" name="Object 10">
                        <a:extLst>
                          <a:ext uri="{FF2B5EF4-FFF2-40B4-BE49-F238E27FC236}">
                            <a16:creationId xmlns:a16="http://schemas.microsoft.com/office/drawing/2014/main" id="{9A2F69CB-7D6C-49DF-B611-87F2111311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860801"/>
                        <a:ext cx="5327650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FCD03BC2-456A-4AC7-ADFF-B0FBEEF16D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81564" y="5286376"/>
          <a:ext cx="2071687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Формула" r:id="rId11" imgW="723600" imgH="431640" progId="Equation.3">
                  <p:embed/>
                </p:oleObj>
              </mc:Choice>
              <mc:Fallback>
                <p:oleObj name="Формула" r:id="rId11" imgW="723600" imgH="431640" progId="Equation.3">
                  <p:embed/>
                  <p:pic>
                    <p:nvPicPr>
                      <p:cNvPr id="2" name="Object 6">
                        <a:extLst>
                          <a:ext uri="{FF2B5EF4-FFF2-40B4-BE49-F238E27FC236}">
                            <a16:creationId xmlns:a16="http://schemas.microsoft.com/office/drawing/2014/main" id="{FCD03BC2-456A-4AC7-ADFF-B0FBEEF16D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4" y="5286376"/>
                        <a:ext cx="2071687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209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629CB4D-0622-491D-85E5-082B6D39A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en-GB" altLang="ru-RU" sz="4000"/>
              <a:t>Goodness of Fit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A0A9E00-D395-4934-9901-DBEE3A5CE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7DEA8D4C-97F6-4D6F-8091-B024CF756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2538" y="1052514"/>
          <a:ext cx="44640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2882900" imgH="431800" progId="Equation.3">
                  <p:embed/>
                </p:oleObj>
              </mc:Choice>
              <mc:Fallback>
                <p:oleObj name="Equation" r:id="rId3" imgW="2882900" imgH="431800" progId="Equation.3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7DEA8D4C-97F6-4D6F-8091-B024CF756C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1052514"/>
                        <a:ext cx="446405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>
            <a:extLst>
              <a:ext uri="{FF2B5EF4-FFF2-40B4-BE49-F238E27FC236}">
                <a16:creationId xmlns:a16="http://schemas.microsoft.com/office/drawing/2014/main" id="{1DF3B468-3802-4973-A05B-892E4C635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2060575"/>
            <a:ext cx="2396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 sz="2800"/>
              <a:t>TSS = ESS + RSS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B6AFEC28-1516-4BDF-BCC7-5CA2EB1C8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680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B9BA97BD-B025-4ABD-9DFA-C8D538986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6" y="2781301"/>
          <a:ext cx="28813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1892300" imgH="749300" progId="Equation.3">
                  <p:embed/>
                </p:oleObj>
              </mc:Choice>
              <mc:Fallback>
                <p:oleObj name="Equation" r:id="rId5" imgW="1892300" imgH="749300" progId="Equation.3">
                  <p:embed/>
                  <p:pic>
                    <p:nvPicPr>
                      <p:cNvPr id="11271" name="Object 7">
                        <a:extLst>
                          <a:ext uri="{FF2B5EF4-FFF2-40B4-BE49-F238E27FC236}">
                            <a16:creationId xmlns:a16="http://schemas.microsoft.com/office/drawing/2014/main" id="{B9BA97BD-B025-4ABD-9DFA-C8D5389868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2781301"/>
                        <a:ext cx="288131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0">
            <a:extLst>
              <a:ext uri="{FF2B5EF4-FFF2-40B4-BE49-F238E27FC236}">
                <a16:creationId xmlns:a16="http://schemas.microsoft.com/office/drawing/2014/main" id="{6865550A-E6A7-490C-B0CF-823F2425D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61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id="{D1C096E9-CFC1-4835-978D-6F75BB2874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6" y="3933826"/>
          <a:ext cx="2881313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1879600" imgH="876300" progId="Equation.3">
                  <p:embed/>
                </p:oleObj>
              </mc:Choice>
              <mc:Fallback>
                <p:oleObj name="Equation" r:id="rId7" imgW="1879600" imgH="876300" progId="Equation.3">
                  <p:embed/>
                  <p:pic>
                    <p:nvPicPr>
                      <p:cNvPr id="11273" name="Object 9">
                        <a:extLst>
                          <a:ext uri="{FF2B5EF4-FFF2-40B4-BE49-F238E27FC236}">
                            <a16:creationId xmlns:a16="http://schemas.microsoft.com/office/drawing/2014/main" id="{D1C096E9-CFC1-4835-978D-6F75BB2874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3933826"/>
                        <a:ext cx="2881313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98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>
            <a:extLst>
              <a:ext uri="{FF2B5EF4-FFF2-40B4-BE49-F238E27FC236}">
                <a16:creationId xmlns:a16="http://schemas.microsoft.com/office/drawing/2014/main" id="{E8D5CB2F-D970-4FE2-B539-8BA80B85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26ABAD-6494-4944-B5D7-53DEC26ED58D}" type="slidenum">
              <a:rPr lang="en-GB" altLang="ru-RU"/>
              <a:pPr eaLnBrk="1" hangingPunct="1"/>
              <a:t>3</a:t>
            </a:fld>
            <a:endParaRPr lang="en-GB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079EA7F-B716-49B4-AB74-A00CBFFD4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Terminology and Notation</a:t>
            </a:r>
            <a:endParaRPr lang="ru-RU" altLang="ru-RU"/>
          </a:p>
        </p:txBody>
      </p:sp>
      <p:graphicFrame>
        <p:nvGraphicFramePr>
          <p:cNvPr id="37940" name="Group 52">
            <a:extLst>
              <a:ext uri="{FF2B5EF4-FFF2-40B4-BE49-F238E27FC236}">
                <a16:creationId xmlns:a16="http://schemas.microsoft.com/office/drawing/2014/main" id="{B63F117C-5585-47F5-94B0-B99F77B5C28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Dependent Variable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Independent variable 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Explained variable 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Independent variable 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Predictand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Predictor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Regressand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Regressor 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Response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Stimulus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Endogenous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Exogenous 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Covariate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Controlled variable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 variable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855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41732B2-2F30-44E8-A8A8-FC5262F7A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ru-RU" sz="4000"/>
              <a:t>Goodness of Fit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D860920-A054-4FEF-B5CF-D0CE9A6AC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1254BDF8-6D1C-4C53-B69F-9E98A377D4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8438" y="1125538"/>
          <a:ext cx="5111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2006280" imgH="253800" progId="Equation.3">
                  <p:embed/>
                </p:oleObj>
              </mc:Choice>
              <mc:Fallback>
                <p:oleObj name="Equation" r:id="rId3" imgW="2006280" imgH="253800" progId="Equation.3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1254BDF8-6D1C-4C53-B69F-9E98A377D4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1125538"/>
                        <a:ext cx="51117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>
            <a:extLst>
              <a:ext uri="{FF2B5EF4-FFF2-40B4-BE49-F238E27FC236}">
                <a16:creationId xmlns:a16="http://schemas.microsoft.com/office/drawing/2014/main" id="{7A1A13A4-13C7-4BDD-96D9-D7DE9F4BD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2060575"/>
            <a:ext cx="2396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 sz="2800"/>
              <a:t>TSS = ESS + RSS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95D7F61C-7115-4018-889A-0217A7026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680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5" name="Object 7">
            <a:extLst>
              <a:ext uri="{FF2B5EF4-FFF2-40B4-BE49-F238E27FC236}">
                <a16:creationId xmlns:a16="http://schemas.microsoft.com/office/drawing/2014/main" id="{87A0DCFE-B8DC-47D8-B423-06F1738F42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6" y="2781301"/>
          <a:ext cx="28813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1892300" imgH="749300" progId="Equation.3">
                  <p:embed/>
                </p:oleObj>
              </mc:Choice>
              <mc:Fallback>
                <p:oleObj name="Equation" r:id="rId5" imgW="1892300" imgH="749300" progId="Equation.3">
                  <p:embed/>
                  <p:pic>
                    <p:nvPicPr>
                      <p:cNvPr id="32775" name="Object 7">
                        <a:extLst>
                          <a:ext uri="{FF2B5EF4-FFF2-40B4-BE49-F238E27FC236}">
                            <a16:creationId xmlns:a16="http://schemas.microsoft.com/office/drawing/2014/main" id="{87A0DCFE-B8DC-47D8-B423-06F1738F42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2781301"/>
                        <a:ext cx="288131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8">
            <a:extLst>
              <a:ext uri="{FF2B5EF4-FFF2-40B4-BE49-F238E27FC236}">
                <a16:creationId xmlns:a16="http://schemas.microsoft.com/office/drawing/2014/main" id="{54E1C76C-0154-4C7C-934D-94CE323E0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061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8" name="Object 10">
            <a:extLst>
              <a:ext uri="{FF2B5EF4-FFF2-40B4-BE49-F238E27FC236}">
                <a16:creationId xmlns:a16="http://schemas.microsoft.com/office/drawing/2014/main" id="{F96F8A35-89CF-4E12-84D7-B6DB1F48770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863975" y="4149726"/>
          <a:ext cx="4040188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1104840" imgH="482400" progId="Equation.3">
                  <p:embed/>
                </p:oleObj>
              </mc:Choice>
              <mc:Fallback>
                <p:oleObj name="Equation" r:id="rId7" imgW="1104840" imgH="482400" progId="Equation.3">
                  <p:embed/>
                  <p:pic>
                    <p:nvPicPr>
                      <p:cNvPr id="32778" name="Object 10">
                        <a:extLst>
                          <a:ext uri="{FF2B5EF4-FFF2-40B4-BE49-F238E27FC236}">
                            <a16:creationId xmlns:a16="http://schemas.microsoft.com/office/drawing/2014/main" id="{F96F8A35-89CF-4E12-84D7-B6DB1F4877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4149726"/>
                        <a:ext cx="4040188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456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>
            <a:extLst>
              <a:ext uri="{FF2B5EF4-FFF2-40B4-BE49-F238E27FC236}">
                <a16:creationId xmlns:a16="http://schemas.microsoft.com/office/drawing/2014/main" id="{CB0F9527-B182-4E0F-BFD6-BC7D4B53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BAA004-5F58-4B24-B0D3-CBBA43B4E25A}" type="slidenum">
              <a:rPr lang="en-GB" altLang="ru-RU"/>
              <a:pPr eaLnBrk="1" hangingPunct="1"/>
              <a:t>4</a:t>
            </a:fld>
            <a:endParaRPr lang="en-GB" altLang="ru-RU"/>
          </a:p>
        </p:txBody>
      </p:sp>
      <p:sp>
        <p:nvSpPr>
          <p:cNvPr id="17411" name="Rectangle 370">
            <a:extLst>
              <a:ext uri="{FF2B5EF4-FFF2-40B4-BE49-F238E27FC236}">
                <a16:creationId xmlns:a16="http://schemas.microsoft.com/office/drawing/2014/main" id="{1E4CB224-5D8B-42E9-81C5-8B66B5A47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Conditional Mean</a:t>
            </a:r>
            <a:endParaRPr lang="ru-RU" altLang="ru-RU"/>
          </a:p>
        </p:txBody>
      </p:sp>
      <p:graphicFrame>
        <p:nvGraphicFramePr>
          <p:cNvPr id="41337" name="Group 377">
            <a:extLst>
              <a:ext uri="{FF2B5EF4-FFF2-40B4-BE49-F238E27FC236}">
                <a16:creationId xmlns:a16="http://schemas.microsoft.com/office/drawing/2014/main" id="{69684D70-62DA-486F-A322-F82A756FEE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3687984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47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Income 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Consumption 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162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462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707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678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750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685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1043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966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1211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Conditional mean</a:t>
                      </a: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161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173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32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5">
            <a:extLst>
              <a:ext uri="{FF2B5EF4-FFF2-40B4-BE49-F238E27FC236}">
                <a16:creationId xmlns:a16="http://schemas.microsoft.com/office/drawing/2014/main" id="{E8F4623B-A605-44C9-8EDD-F263532A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6BABBD-0A9E-4B2C-91DF-301D51895001}" type="slidenum">
              <a:rPr lang="en-GB" altLang="ru-RU"/>
              <a:pPr eaLnBrk="1" hangingPunct="1"/>
              <a:t>5</a:t>
            </a:fld>
            <a:endParaRPr lang="en-GB" altLang="ru-RU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C161356-09C9-49CD-91F9-1C1C15705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503237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3600"/>
              <a:t>Simple Regression</a:t>
            </a:r>
          </a:p>
        </p:txBody>
      </p:sp>
      <p:graphicFrame>
        <p:nvGraphicFramePr>
          <p:cNvPr id="4107" name="Object 11">
            <a:extLst>
              <a:ext uri="{FF2B5EF4-FFF2-40B4-BE49-F238E27FC236}">
                <a16:creationId xmlns:a16="http://schemas.microsoft.com/office/drawing/2014/main" id="{3B77DEA6-9296-4892-87D2-60A6BB2D867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703388" y="620714"/>
          <a:ext cx="8820150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7524902" imgH="4000500" progId="Excel.Chart.8">
                  <p:embed/>
                </p:oleObj>
              </mc:Choice>
              <mc:Fallback>
                <p:oleObj name="Chart" r:id="rId3" imgW="7524902" imgH="4000500" progId="Excel.Chart.8">
                  <p:embed/>
                  <p:pic>
                    <p:nvPicPr>
                      <p:cNvPr id="4107" name="Object 11">
                        <a:extLst>
                          <a:ext uri="{FF2B5EF4-FFF2-40B4-BE49-F238E27FC236}">
                            <a16:creationId xmlns:a16="http://schemas.microsoft.com/office/drawing/2014/main" id="{3B77DEA6-9296-4892-87D2-60A6BB2D86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620714"/>
                        <a:ext cx="8820150" cy="468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3">
            <a:extLst>
              <a:ext uri="{FF2B5EF4-FFF2-40B4-BE49-F238E27FC236}">
                <a16:creationId xmlns:a16="http://schemas.microsoft.com/office/drawing/2014/main" id="{830DCF50-4250-471C-8EC5-DC998B39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9" y="1268414"/>
            <a:ext cx="3063659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Conditional expected</a:t>
            </a:r>
          </a:p>
          <a:p>
            <a:pPr eaLnBrk="1" hangingPunct="1"/>
            <a:r>
              <a:rPr lang="en-GB" altLang="ru-RU" sz="2400"/>
              <a:t>values E(Y|X)</a:t>
            </a:r>
          </a:p>
        </p:txBody>
      </p:sp>
      <p:sp>
        <p:nvSpPr>
          <p:cNvPr id="4110" name="Oval 14">
            <a:extLst>
              <a:ext uri="{FF2B5EF4-FFF2-40B4-BE49-F238E27FC236}">
                <a16:creationId xmlns:a16="http://schemas.microsoft.com/office/drawing/2014/main" id="{D92DA914-D0B6-4799-8501-173D8C452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1485900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0876C95F-58DF-4C87-87B6-2D13781B9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44" y="3184526"/>
            <a:ext cx="3286477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ru-RU" sz="2400"/>
              <a:t>Population Regression</a:t>
            </a:r>
          </a:p>
          <a:p>
            <a:pPr algn="ctr" eaLnBrk="1" hangingPunct="1"/>
            <a:r>
              <a:rPr lang="en-GB" altLang="ru-RU" sz="2400"/>
              <a:t>Curve</a:t>
            </a:r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BE0C4121-53FB-4C23-8E65-36F5A929FC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93963"/>
            <a:ext cx="433388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9600C927-A359-4DF9-B8D2-1F4C7D101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373689"/>
            <a:ext cx="8642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A population regression curve is simply the locus of the conditional means of the dependent variable for the fixed values of the explanatory variable(s).</a:t>
            </a:r>
          </a:p>
        </p:txBody>
      </p:sp>
    </p:spTree>
    <p:extLst>
      <p:ext uri="{BB962C8B-B14F-4D97-AF65-F5344CB8AC3E}">
        <p14:creationId xmlns:p14="http://schemas.microsoft.com/office/powerpoint/2010/main" val="123388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OleChart spid="4107" grpId="0"/>
      <p:bldP spid="4109" grpId="0" animBg="1"/>
      <p:bldP spid="4110" grpId="0" animBg="1"/>
      <p:bldP spid="4111" grpId="0" animBg="1"/>
      <p:bldP spid="4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Номер слайда 5">
            <a:extLst>
              <a:ext uri="{FF2B5EF4-FFF2-40B4-BE49-F238E27FC236}">
                <a16:creationId xmlns:a16="http://schemas.microsoft.com/office/drawing/2014/main" id="{C953FCCF-C181-4500-83DA-95320352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83209C-FFE8-4928-B973-35BD9724EBDE}" type="slidenum">
              <a:rPr lang="en-GB" altLang="ru-RU"/>
              <a:pPr eaLnBrk="1" hangingPunct="1"/>
              <a:t>6</a:t>
            </a:fld>
            <a:endParaRPr lang="en-GB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D5F6AF6-6373-4326-BEB6-E7457D612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188914"/>
            <a:ext cx="8229600" cy="56197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3600"/>
              <a:t>Simple Regression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1F87719-B780-4DD0-8B6B-6D462256E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7A0A6FB9-2289-4C72-B2F8-2409406A9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3976" y="1125538"/>
          <a:ext cx="41767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298700" imgH="393700" progId="Equation.3">
                  <p:embed/>
                </p:oleObj>
              </mc:Choice>
              <mc:Fallback>
                <p:oleObj name="Equation" r:id="rId3" imgW="2298700" imgH="393700" progId="Equation.3">
                  <p:embed/>
                  <p:pic>
                    <p:nvPicPr>
                      <p:cNvPr id="6149" name="Object 5">
                        <a:extLst>
                          <a:ext uri="{FF2B5EF4-FFF2-40B4-BE49-F238E27FC236}">
                            <a16:creationId xmlns:a16="http://schemas.microsoft.com/office/drawing/2014/main" id="{7A0A6FB9-2289-4C72-B2F8-2409406A98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6" y="1125538"/>
                        <a:ext cx="41767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>
            <a:extLst>
              <a:ext uri="{FF2B5EF4-FFF2-40B4-BE49-F238E27FC236}">
                <a16:creationId xmlns:a16="http://schemas.microsoft.com/office/drawing/2014/main" id="{9CEF00B6-9A21-423A-8CDA-63084C024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1700213"/>
            <a:ext cx="5541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Conditional Expectation Function (CEF)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B0F17A01-03AF-4FC1-8CC9-663A0DBB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2276475"/>
            <a:ext cx="540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Population Regression Function (PRF)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3BAFF534-E1D9-4C04-9528-FC468916B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3" y="1989138"/>
            <a:ext cx="325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Population Regression</a:t>
            </a:r>
          </a:p>
        </p:txBody>
      </p:sp>
      <p:sp>
        <p:nvSpPr>
          <p:cNvPr id="2058" name="Rectangle 12">
            <a:extLst>
              <a:ext uri="{FF2B5EF4-FFF2-40B4-BE49-F238E27FC236}">
                <a16:creationId xmlns:a16="http://schemas.microsoft.com/office/drawing/2014/main" id="{0D0346F7-263D-47D4-93DA-4C00F753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55" name="Object 11">
            <a:extLst>
              <a:ext uri="{FF2B5EF4-FFF2-40B4-BE49-F238E27FC236}">
                <a16:creationId xmlns:a16="http://schemas.microsoft.com/office/drawing/2014/main" id="{053094E2-7AAA-471C-A731-3B893B8ADD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9151" y="3284539"/>
          <a:ext cx="51847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2692400" imgH="393700" progId="Equation.3">
                  <p:embed/>
                </p:oleObj>
              </mc:Choice>
              <mc:Fallback>
                <p:oleObj name="Equation" r:id="rId5" imgW="2692400" imgH="393700" progId="Equation.3">
                  <p:embed/>
                  <p:pic>
                    <p:nvPicPr>
                      <p:cNvPr id="6155" name="Object 11">
                        <a:extLst>
                          <a:ext uri="{FF2B5EF4-FFF2-40B4-BE49-F238E27FC236}">
                            <a16:creationId xmlns:a16="http://schemas.microsoft.com/office/drawing/2014/main" id="{053094E2-7AAA-471C-A731-3B893B8ADD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1" y="3284539"/>
                        <a:ext cx="5184775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13">
            <a:extLst>
              <a:ext uri="{FF2B5EF4-FFF2-40B4-BE49-F238E27FC236}">
                <a16:creationId xmlns:a16="http://schemas.microsoft.com/office/drawing/2014/main" id="{213907E0-7634-46EA-8BA6-913B36C4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1" y="4365625"/>
            <a:ext cx="340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Regression Coefficients</a:t>
            </a:r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41B311F9-629E-4ADC-A16A-C597896E62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56363" y="3933826"/>
            <a:ext cx="3603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3FC1F56E-32F7-4B48-AA9B-5D8721C472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525" y="4005264"/>
            <a:ext cx="2873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239FE9BA-F1F1-4AA9-818B-ED6F7D1F9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4149726"/>
            <a:ext cx="3024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Linear Population Regression Function</a:t>
            </a:r>
          </a:p>
        </p:txBody>
      </p:sp>
    </p:spTree>
    <p:extLst>
      <p:ext uri="{BB962C8B-B14F-4D97-AF65-F5344CB8AC3E}">
        <p14:creationId xmlns:p14="http://schemas.microsoft.com/office/powerpoint/2010/main" val="169060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1" grpId="0"/>
      <p:bldP spid="6151" grpId="1"/>
      <p:bldP spid="6152" grpId="0"/>
      <p:bldP spid="6154" grpId="0"/>
      <p:bldP spid="6154" grpId="1"/>
      <p:bldP spid="6157" grpId="0"/>
      <p:bldP spid="61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Номер слайда 5">
            <a:extLst>
              <a:ext uri="{FF2B5EF4-FFF2-40B4-BE49-F238E27FC236}">
                <a16:creationId xmlns:a16="http://schemas.microsoft.com/office/drawing/2014/main" id="{4A7039DF-6DF7-4C3A-AF95-74A88FEA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2D1D7D-F700-4499-BC6B-53E50F8DB766}" type="slidenum">
              <a:rPr lang="en-GB" altLang="ru-RU"/>
              <a:pPr eaLnBrk="1" hangingPunct="1"/>
              <a:t>7</a:t>
            </a:fld>
            <a:endParaRPr lang="en-GB" altLang="ru-RU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65E090B-BC88-4648-ADF7-04B819716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/>
              <a:t>Linear</a:t>
            </a:r>
          </a:p>
        </p:txBody>
      </p:sp>
      <p:sp>
        <p:nvSpPr>
          <p:cNvPr id="3080" name="Rectangle 22">
            <a:extLst>
              <a:ext uri="{FF2B5EF4-FFF2-40B4-BE49-F238E27FC236}">
                <a16:creationId xmlns:a16="http://schemas.microsoft.com/office/drawing/2014/main" id="{A5E3B7E3-71FE-405A-90CC-2B1BD4BD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84274E4D-1085-410B-BCFA-425588CA132A}"/>
              </a:ext>
            </a:extLst>
          </p:cNvPr>
          <p:cNvGrpSpPr>
            <a:grpSpLocks/>
          </p:cNvGrpSpPr>
          <p:nvPr/>
        </p:nvGrpSpPr>
        <p:grpSpPr bwMode="auto">
          <a:xfrm>
            <a:off x="1847850" y="692151"/>
            <a:ext cx="3378200" cy="3108325"/>
            <a:chOff x="204" y="436"/>
            <a:chExt cx="2128" cy="1958"/>
          </a:xfrm>
        </p:grpSpPr>
        <p:grpSp>
          <p:nvGrpSpPr>
            <p:cNvPr id="3101" name="Group 8">
              <a:extLst>
                <a:ext uri="{FF2B5EF4-FFF2-40B4-BE49-F238E27FC236}">
                  <a16:creationId xmlns:a16="http://schemas.microsoft.com/office/drawing/2014/main" id="{55271DAD-EC1A-4428-9E8B-6923344253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" y="436"/>
              <a:ext cx="2128" cy="1958"/>
              <a:chOff x="204" y="300"/>
              <a:chExt cx="2128" cy="1958"/>
            </a:xfrm>
          </p:grpSpPr>
          <p:sp>
            <p:nvSpPr>
              <p:cNvPr id="3103" name="Line 4">
                <a:extLst>
                  <a:ext uri="{FF2B5EF4-FFF2-40B4-BE49-F238E27FC236}">
                    <a16:creationId xmlns:a16="http://schemas.microsoft.com/office/drawing/2014/main" id="{CBA7F0C8-0BD3-4A6B-91EE-1094F8353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391"/>
                <a:ext cx="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5">
                <a:extLst>
                  <a:ext uri="{FF2B5EF4-FFF2-40B4-BE49-F238E27FC236}">
                    <a16:creationId xmlns:a16="http://schemas.microsoft.com/office/drawing/2014/main" id="{703D070F-A92C-4EF0-9611-D69CE599FC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79"/>
                <a:ext cx="18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Text Box 6">
                <a:extLst>
                  <a:ext uri="{FF2B5EF4-FFF2-40B4-BE49-F238E27FC236}">
                    <a16:creationId xmlns:a16="http://schemas.microsoft.com/office/drawing/2014/main" id="{3F953AE1-12CE-40AC-BF6E-7097F3ECB2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2008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ru-RU" sz="2000" b="1"/>
                  <a:t>X</a:t>
                </a:r>
              </a:p>
            </p:txBody>
          </p:sp>
          <p:sp>
            <p:nvSpPr>
              <p:cNvPr id="3106" name="Text Box 7">
                <a:extLst>
                  <a:ext uri="{FF2B5EF4-FFF2-40B4-BE49-F238E27FC236}">
                    <a16:creationId xmlns:a16="http://schemas.microsoft.com/office/drawing/2014/main" id="{DB0E4A81-E998-4CDD-80A0-5666B1AF6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" y="30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ru-RU" sz="2000" b="1"/>
                  <a:t>Y</a:t>
                </a:r>
              </a:p>
            </p:txBody>
          </p:sp>
        </p:grpSp>
        <p:sp>
          <p:nvSpPr>
            <p:cNvPr id="3102" name="Freeform 20">
              <a:extLst>
                <a:ext uri="{FF2B5EF4-FFF2-40B4-BE49-F238E27FC236}">
                  <a16:creationId xmlns:a16="http://schemas.microsoft.com/office/drawing/2014/main" id="{F688D56B-46E7-4169-828B-1DE4ADABB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" y="754"/>
              <a:ext cx="1270" cy="907"/>
            </a:xfrm>
            <a:custGeom>
              <a:avLst/>
              <a:gdLst>
                <a:gd name="T0" fmla="*/ 0 w 1679"/>
                <a:gd name="T1" fmla="*/ 0 h 907"/>
                <a:gd name="T2" fmla="*/ 817 w 1679"/>
                <a:gd name="T3" fmla="*/ 907 h 907"/>
                <a:gd name="T4" fmla="*/ 1679 w 1679"/>
                <a:gd name="T5" fmla="*/ 0 h 907"/>
                <a:gd name="T6" fmla="*/ 0 60000 65536"/>
                <a:gd name="T7" fmla="*/ 0 60000 65536"/>
                <a:gd name="T8" fmla="*/ 0 60000 65536"/>
                <a:gd name="T9" fmla="*/ 0 w 1679"/>
                <a:gd name="T10" fmla="*/ 0 h 907"/>
                <a:gd name="T11" fmla="*/ 1679 w 1679"/>
                <a:gd name="T12" fmla="*/ 907 h 9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9" h="907">
                  <a:moveTo>
                    <a:pt x="0" y="0"/>
                  </a:moveTo>
                  <a:cubicBezTo>
                    <a:pt x="268" y="453"/>
                    <a:pt x="537" y="907"/>
                    <a:pt x="817" y="907"/>
                  </a:cubicBezTo>
                  <a:cubicBezTo>
                    <a:pt x="1097" y="907"/>
                    <a:pt x="1388" y="453"/>
                    <a:pt x="1679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077" name="Object 21">
              <a:extLst>
                <a:ext uri="{FF2B5EF4-FFF2-40B4-BE49-F238E27FC236}">
                  <a16:creationId xmlns:a16="http://schemas.microsoft.com/office/drawing/2014/main" id="{558B240D-42C4-475D-BDA7-E7E6D866B2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7" y="1706"/>
            <a:ext cx="1674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3" imgW="2654300" imgH="431800" progId="Equation.3">
                    <p:embed/>
                  </p:oleObj>
                </mc:Choice>
                <mc:Fallback>
                  <p:oleObj name="Equation" r:id="rId3" imgW="2654300" imgH="431800" progId="Equation.3">
                    <p:embed/>
                    <p:pic>
                      <p:nvPicPr>
                        <p:cNvPr id="3077" name="Object 21">
                          <a:extLst>
                            <a:ext uri="{FF2B5EF4-FFF2-40B4-BE49-F238E27FC236}">
                              <a16:creationId xmlns:a16="http://schemas.microsoft.com/office/drawing/2014/main" id="{558B240D-42C4-475D-BDA7-E7E6D866B24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1706"/>
                          <a:ext cx="1674" cy="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2" name="Rectangle 26">
            <a:extLst>
              <a:ext uri="{FF2B5EF4-FFF2-40B4-BE49-F238E27FC236}">
                <a16:creationId xmlns:a16="http://schemas.microsoft.com/office/drawing/2014/main" id="{E6D98C14-1A18-4E06-91D6-DC42CF5E4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" name="Group 35">
            <a:extLst>
              <a:ext uri="{FF2B5EF4-FFF2-40B4-BE49-F238E27FC236}">
                <a16:creationId xmlns:a16="http://schemas.microsoft.com/office/drawing/2014/main" id="{D900CF38-C939-4279-8A71-0B65F1560F53}"/>
              </a:ext>
            </a:extLst>
          </p:cNvPr>
          <p:cNvGrpSpPr>
            <a:grpSpLocks/>
          </p:cNvGrpSpPr>
          <p:nvPr/>
        </p:nvGrpSpPr>
        <p:grpSpPr bwMode="auto">
          <a:xfrm>
            <a:off x="1919288" y="3633789"/>
            <a:ext cx="4171950" cy="3108325"/>
            <a:chOff x="249" y="2289"/>
            <a:chExt cx="2628" cy="1958"/>
          </a:xfrm>
        </p:grpSpPr>
        <p:grpSp>
          <p:nvGrpSpPr>
            <p:cNvPr id="3095" name="Group 14">
              <a:extLst>
                <a:ext uri="{FF2B5EF4-FFF2-40B4-BE49-F238E27FC236}">
                  <a16:creationId xmlns:a16="http://schemas.microsoft.com/office/drawing/2014/main" id="{6FA0EDC4-234E-4EE6-BE22-80A3C58B8A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" y="2289"/>
              <a:ext cx="2128" cy="1958"/>
              <a:chOff x="204" y="300"/>
              <a:chExt cx="2128" cy="1958"/>
            </a:xfrm>
          </p:grpSpPr>
          <p:sp>
            <p:nvSpPr>
              <p:cNvPr id="3097" name="Line 15">
                <a:extLst>
                  <a:ext uri="{FF2B5EF4-FFF2-40B4-BE49-F238E27FC236}">
                    <a16:creationId xmlns:a16="http://schemas.microsoft.com/office/drawing/2014/main" id="{EFB7A489-6222-4859-908C-6A0E6AA830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391"/>
                <a:ext cx="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16">
                <a:extLst>
                  <a:ext uri="{FF2B5EF4-FFF2-40B4-BE49-F238E27FC236}">
                    <a16:creationId xmlns:a16="http://schemas.microsoft.com/office/drawing/2014/main" id="{1838C7A9-0382-4ECC-83FF-03F26619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79"/>
                <a:ext cx="18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Text Box 17">
                <a:extLst>
                  <a:ext uri="{FF2B5EF4-FFF2-40B4-BE49-F238E27FC236}">
                    <a16:creationId xmlns:a16="http://schemas.microsoft.com/office/drawing/2014/main" id="{3F993068-79A1-4044-832E-1E30DCAFAE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2008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ru-RU" sz="2000" b="1"/>
                  <a:t>X</a:t>
                </a:r>
              </a:p>
            </p:txBody>
          </p:sp>
          <p:sp>
            <p:nvSpPr>
              <p:cNvPr id="3100" name="Text Box 18">
                <a:extLst>
                  <a:ext uri="{FF2B5EF4-FFF2-40B4-BE49-F238E27FC236}">
                    <a16:creationId xmlns:a16="http://schemas.microsoft.com/office/drawing/2014/main" id="{C8037437-C52D-4C36-A073-FCE41EBBF2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" y="30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ru-RU" sz="2000" b="1"/>
                  <a:t>Y</a:t>
                </a:r>
              </a:p>
            </p:txBody>
          </p:sp>
        </p:grp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70F78260-250A-41B7-B8F4-1ADB281F4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" y="2704"/>
              <a:ext cx="1406" cy="1044"/>
            </a:xfrm>
            <a:custGeom>
              <a:avLst/>
              <a:gdLst>
                <a:gd name="T0" fmla="*/ 0 w 1406"/>
                <a:gd name="T1" fmla="*/ 1044 h 1044"/>
                <a:gd name="T2" fmla="*/ 181 w 1406"/>
                <a:gd name="T3" fmla="*/ 681 h 1044"/>
                <a:gd name="T4" fmla="*/ 816 w 1406"/>
                <a:gd name="T5" fmla="*/ 635 h 1044"/>
                <a:gd name="T6" fmla="*/ 1406 w 1406"/>
                <a:gd name="T7" fmla="*/ 0 h 10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6"/>
                <a:gd name="T13" fmla="*/ 0 h 1044"/>
                <a:gd name="T14" fmla="*/ 1406 w 1406"/>
                <a:gd name="T15" fmla="*/ 1044 h 10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6" h="1044">
                  <a:moveTo>
                    <a:pt x="0" y="1044"/>
                  </a:moveTo>
                  <a:cubicBezTo>
                    <a:pt x="22" y="896"/>
                    <a:pt x="45" y="749"/>
                    <a:pt x="181" y="681"/>
                  </a:cubicBezTo>
                  <a:cubicBezTo>
                    <a:pt x="317" y="613"/>
                    <a:pt x="612" y="748"/>
                    <a:pt x="816" y="635"/>
                  </a:cubicBezTo>
                  <a:cubicBezTo>
                    <a:pt x="1020" y="522"/>
                    <a:pt x="1213" y="261"/>
                    <a:pt x="1406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076" name="Object 25">
              <a:extLst>
                <a:ext uri="{FF2B5EF4-FFF2-40B4-BE49-F238E27FC236}">
                  <a16:creationId xmlns:a16="http://schemas.microsoft.com/office/drawing/2014/main" id="{097E1702-47BA-411F-B826-20B38C6D48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7" y="3612"/>
            <a:ext cx="2310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5" imgW="3670300" imgH="431800" progId="Equation.3">
                    <p:embed/>
                  </p:oleObj>
                </mc:Choice>
                <mc:Fallback>
                  <p:oleObj name="Equation" r:id="rId5" imgW="3670300" imgH="431800" progId="Equation.3">
                    <p:embed/>
                    <p:pic>
                      <p:nvPicPr>
                        <p:cNvPr id="3076" name="Object 25">
                          <a:extLst>
                            <a:ext uri="{FF2B5EF4-FFF2-40B4-BE49-F238E27FC236}">
                              <a16:creationId xmlns:a16="http://schemas.microsoft.com/office/drawing/2014/main" id="{097E1702-47BA-411F-B826-20B38C6D488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3612"/>
                          <a:ext cx="2310" cy="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4" name="Rectangle 28">
            <a:extLst>
              <a:ext uri="{FF2B5EF4-FFF2-40B4-BE49-F238E27FC236}">
                <a16:creationId xmlns:a16="http://schemas.microsoft.com/office/drawing/2014/main" id="{C53A4472-E5C7-4897-B40F-14A05FBD2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68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" name="Group 34">
            <a:extLst>
              <a:ext uri="{FF2B5EF4-FFF2-40B4-BE49-F238E27FC236}">
                <a16:creationId xmlns:a16="http://schemas.microsoft.com/office/drawing/2014/main" id="{6B31AA6B-9035-4F81-9CA0-A2AB2CF0AC48}"/>
              </a:ext>
            </a:extLst>
          </p:cNvPr>
          <p:cNvGrpSpPr>
            <a:grpSpLocks/>
          </p:cNvGrpSpPr>
          <p:nvPr/>
        </p:nvGrpSpPr>
        <p:grpSpPr bwMode="auto">
          <a:xfrm>
            <a:off x="6605588" y="692151"/>
            <a:ext cx="3378200" cy="3108325"/>
            <a:chOff x="3201" y="436"/>
            <a:chExt cx="2128" cy="1958"/>
          </a:xfrm>
        </p:grpSpPr>
        <p:grpSp>
          <p:nvGrpSpPr>
            <p:cNvPr id="3089" name="Group 9">
              <a:extLst>
                <a:ext uri="{FF2B5EF4-FFF2-40B4-BE49-F238E27FC236}">
                  <a16:creationId xmlns:a16="http://schemas.microsoft.com/office/drawing/2014/main" id="{0CC1325C-1583-4BA0-9DAE-70238568C3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1" y="436"/>
              <a:ext cx="2128" cy="1958"/>
              <a:chOff x="204" y="300"/>
              <a:chExt cx="2128" cy="1958"/>
            </a:xfrm>
          </p:grpSpPr>
          <p:sp>
            <p:nvSpPr>
              <p:cNvPr id="3091" name="Line 10">
                <a:extLst>
                  <a:ext uri="{FF2B5EF4-FFF2-40B4-BE49-F238E27FC236}">
                    <a16:creationId xmlns:a16="http://schemas.microsoft.com/office/drawing/2014/main" id="{342FB5D4-4D6A-42A9-BCFE-8A724E9B08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391"/>
                <a:ext cx="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11">
                <a:extLst>
                  <a:ext uri="{FF2B5EF4-FFF2-40B4-BE49-F238E27FC236}">
                    <a16:creationId xmlns:a16="http://schemas.microsoft.com/office/drawing/2014/main" id="{87A2EAEB-5936-4B36-8A2B-FC8A88284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79"/>
                <a:ext cx="18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Text Box 12">
                <a:extLst>
                  <a:ext uri="{FF2B5EF4-FFF2-40B4-BE49-F238E27FC236}">
                    <a16:creationId xmlns:a16="http://schemas.microsoft.com/office/drawing/2014/main" id="{A2F3112C-16C2-4991-A503-5E2079A553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2008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ru-RU" sz="2000" b="1"/>
                  <a:t>X</a:t>
                </a:r>
              </a:p>
            </p:txBody>
          </p:sp>
          <p:sp>
            <p:nvSpPr>
              <p:cNvPr id="3094" name="Text Box 13">
                <a:extLst>
                  <a:ext uri="{FF2B5EF4-FFF2-40B4-BE49-F238E27FC236}">
                    <a16:creationId xmlns:a16="http://schemas.microsoft.com/office/drawing/2014/main" id="{88EA3E68-6DFC-4614-9197-977AACCCDA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" y="30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ru-RU" sz="2000" b="1"/>
                  <a:t>Y</a:t>
                </a:r>
              </a:p>
            </p:txBody>
          </p:sp>
        </p:grpSp>
        <p:sp>
          <p:nvSpPr>
            <p:cNvPr id="3090" name="Freeform 23">
              <a:extLst>
                <a:ext uri="{FF2B5EF4-FFF2-40B4-BE49-F238E27FC236}">
                  <a16:creationId xmlns:a16="http://schemas.microsoft.com/office/drawing/2014/main" id="{B0B9C18F-2F9C-45B8-9E2F-52D71A3A8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527"/>
              <a:ext cx="1225" cy="1316"/>
            </a:xfrm>
            <a:custGeom>
              <a:avLst/>
              <a:gdLst>
                <a:gd name="T0" fmla="*/ 0 w 1225"/>
                <a:gd name="T1" fmla="*/ 1316 h 1316"/>
                <a:gd name="T2" fmla="*/ 953 w 1225"/>
                <a:gd name="T3" fmla="*/ 998 h 1316"/>
                <a:gd name="T4" fmla="*/ 1225 w 1225"/>
                <a:gd name="T5" fmla="*/ 0 h 1316"/>
                <a:gd name="T6" fmla="*/ 0 60000 65536"/>
                <a:gd name="T7" fmla="*/ 0 60000 65536"/>
                <a:gd name="T8" fmla="*/ 0 60000 65536"/>
                <a:gd name="T9" fmla="*/ 0 w 1225"/>
                <a:gd name="T10" fmla="*/ 0 h 1316"/>
                <a:gd name="T11" fmla="*/ 1225 w 1225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1316">
                  <a:moveTo>
                    <a:pt x="0" y="1316"/>
                  </a:moveTo>
                  <a:cubicBezTo>
                    <a:pt x="374" y="1266"/>
                    <a:pt x="749" y="1217"/>
                    <a:pt x="953" y="998"/>
                  </a:cubicBezTo>
                  <a:cubicBezTo>
                    <a:pt x="1157" y="779"/>
                    <a:pt x="1191" y="389"/>
                    <a:pt x="122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075" name="Object 27">
              <a:extLst>
                <a:ext uri="{FF2B5EF4-FFF2-40B4-BE49-F238E27FC236}">
                  <a16:creationId xmlns:a16="http://schemas.microsoft.com/office/drawing/2014/main" id="{06150B3B-7DCA-4B35-9939-8CE5C52F80B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69" y="1797"/>
            <a:ext cx="864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7" imgW="1371600" imgH="355600" progId="Equation.3">
                    <p:embed/>
                  </p:oleObj>
                </mc:Choice>
                <mc:Fallback>
                  <p:oleObj name="Equation" r:id="rId7" imgW="1371600" imgH="355600" progId="Equation.3">
                    <p:embed/>
                    <p:pic>
                      <p:nvPicPr>
                        <p:cNvPr id="3075" name="Object 27">
                          <a:extLst>
                            <a:ext uri="{FF2B5EF4-FFF2-40B4-BE49-F238E27FC236}">
                              <a16:creationId xmlns:a16="http://schemas.microsoft.com/office/drawing/2014/main" id="{06150B3B-7DCA-4B35-9939-8CE5C52F80B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1797"/>
                          <a:ext cx="864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97" name="Text Box 29">
            <a:extLst>
              <a:ext uri="{FF2B5EF4-FFF2-40B4-BE49-F238E27FC236}">
                <a16:creationId xmlns:a16="http://schemas.microsoft.com/office/drawing/2014/main" id="{4EFDC8BC-24FE-48B4-A543-943DD1EBF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4221163"/>
            <a:ext cx="413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Linear in parameter functions</a:t>
            </a:r>
          </a:p>
        </p:txBody>
      </p:sp>
      <p:sp>
        <p:nvSpPr>
          <p:cNvPr id="3087" name="Rectangle 31">
            <a:extLst>
              <a:ext uri="{FF2B5EF4-FFF2-40B4-BE49-F238E27FC236}">
                <a16:creationId xmlns:a16="http://schemas.microsoft.com/office/drawing/2014/main" id="{024C7909-E7DD-4D2C-9039-2D3254DE1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198" name="Object 30">
            <a:extLst>
              <a:ext uri="{FF2B5EF4-FFF2-40B4-BE49-F238E27FC236}">
                <a16:creationId xmlns:a16="http://schemas.microsoft.com/office/drawing/2014/main" id="{D41C4241-2214-446E-9B7A-2779136615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56364" y="5084763"/>
          <a:ext cx="38877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2832100" imgH="457200" progId="Equation.3">
                  <p:embed/>
                </p:oleObj>
              </mc:Choice>
              <mc:Fallback>
                <p:oleObj name="Equation" r:id="rId9" imgW="2832100" imgH="457200" progId="Equation.3">
                  <p:embed/>
                  <p:pic>
                    <p:nvPicPr>
                      <p:cNvPr id="7198" name="Object 30">
                        <a:extLst>
                          <a:ext uri="{FF2B5EF4-FFF2-40B4-BE49-F238E27FC236}">
                            <a16:creationId xmlns:a16="http://schemas.microsoft.com/office/drawing/2014/main" id="{D41C4241-2214-446E-9B7A-2779136615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4" y="5084763"/>
                        <a:ext cx="388778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" name="Text Box 32">
            <a:extLst>
              <a:ext uri="{FF2B5EF4-FFF2-40B4-BE49-F238E27FC236}">
                <a16:creationId xmlns:a16="http://schemas.microsoft.com/office/drawing/2014/main" id="{CB3FD69E-44D0-4957-B262-1D691FD32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5949950"/>
            <a:ext cx="454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Non-linear in parameter function</a:t>
            </a:r>
          </a:p>
        </p:txBody>
      </p:sp>
    </p:spTree>
    <p:extLst>
      <p:ext uri="{BB962C8B-B14F-4D97-AF65-F5344CB8AC3E}">
        <p14:creationId xmlns:p14="http://schemas.microsoft.com/office/powerpoint/2010/main" val="308489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97" grpId="0"/>
      <p:bldP spid="7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Номер слайда 5">
            <a:extLst>
              <a:ext uri="{FF2B5EF4-FFF2-40B4-BE49-F238E27FC236}">
                <a16:creationId xmlns:a16="http://schemas.microsoft.com/office/drawing/2014/main" id="{3B306796-9B6F-42BB-A16C-7DA08E41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FD419B-023E-4ABB-9FA4-F796E32F9540}" type="slidenum">
              <a:rPr lang="en-GB" altLang="ru-RU"/>
              <a:pPr eaLnBrk="1" hangingPunct="1"/>
              <a:t>8</a:t>
            </a:fld>
            <a:endParaRPr lang="en-GB" altLang="ru-RU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AE40437-564E-4936-8B54-424EF1789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ru-RU" sz="4000"/>
              <a:t>Stochastic specification</a:t>
            </a:r>
          </a:p>
        </p:txBody>
      </p:sp>
      <p:sp>
        <p:nvSpPr>
          <p:cNvPr id="4106" name="Rectangle 5">
            <a:extLst>
              <a:ext uri="{FF2B5EF4-FFF2-40B4-BE49-F238E27FC236}">
                <a16:creationId xmlns:a16="http://schemas.microsoft.com/office/drawing/2014/main" id="{6D009A60-FAB5-4D9C-945C-41F6AE377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85E79D30-477F-40A7-B7B9-D2A8E17C73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27351" y="981076"/>
          <a:ext cx="32416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247900" imgH="393700" progId="Equation.3">
                  <p:embed/>
                </p:oleObj>
              </mc:Choice>
              <mc:Fallback>
                <p:oleObj name="Equation" r:id="rId3" imgW="2247900" imgH="393700" progId="Equation.3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85E79D30-477F-40A7-B7B9-D2A8E17C7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1" y="981076"/>
                        <a:ext cx="324167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>
            <a:extLst>
              <a:ext uri="{FF2B5EF4-FFF2-40B4-BE49-F238E27FC236}">
                <a16:creationId xmlns:a16="http://schemas.microsoft.com/office/drawing/2014/main" id="{D2F92286-9566-46AC-A29E-A67663E67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4" y="1125538"/>
            <a:ext cx="301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Stochastic error term</a:t>
            </a:r>
          </a:p>
        </p:txBody>
      </p:sp>
      <p:sp>
        <p:nvSpPr>
          <p:cNvPr id="4108" name="Rectangle 8">
            <a:extLst>
              <a:ext uri="{FF2B5EF4-FFF2-40B4-BE49-F238E27FC236}">
                <a16:creationId xmlns:a16="http://schemas.microsoft.com/office/drawing/2014/main" id="{8A5C9CE3-6C40-4859-84D2-D4F343110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9" name="Object 7">
            <a:extLst>
              <a:ext uri="{FF2B5EF4-FFF2-40B4-BE49-F238E27FC236}">
                <a16:creationId xmlns:a16="http://schemas.microsoft.com/office/drawing/2014/main" id="{081712FA-873C-4C75-9035-0E095AFC26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8438" y="1773238"/>
          <a:ext cx="37449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2222500" imgH="393700" progId="Equation.3">
                  <p:embed/>
                </p:oleObj>
              </mc:Choice>
              <mc:Fallback>
                <p:oleObj name="Equation" r:id="rId5" imgW="2222500" imgH="393700" progId="Equation.3">
                  <p:embed/>
                  <p:pic>
                    <p:nvPicPr>
                      <p:cNvPr id="8199" name="Object 7">
                        <a:extLst>
                          <a:ext uri="{FF2B5EF4-FFF2-40B4-BE49-F238E27FC236}">
                            <a16:creationId xmlns:a16="http://schemas.microsoft.com/office/drawing/2014/main" id="{081712FA-873C-4C75-9035-0E095AFC26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1773238"/>
                        <a:ext cx="3744912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>
            <a:extLst>
              <a:ext uri="{FF2B5EF4-FFF2-40B4-BE49-F238E27FC236}">
                <a16:creationId xmlns:a16="http://schemas.microsoft.com/office/drawing/2014/main" id="{E45DFBDC-B785-4840-BD86-4A5A286FD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2924175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Systematic component </a:t>
            </a:r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15496F65-9AF5-4A39-BE62-D652267A6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0100" y="24923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CA4219CC-0164-40F5-830A-092694248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2420938"/>
            <a:ext cx="386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400"/>
              <a:t>Nonsystematic component </a:t>
            </a:r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9A2B1DC4-36B8-44D4-9FCE-5EB672587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4788" y="2205039"/>
            <a:ext cx="5762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Rectangle 14">
            <a:extLst>
              <a:ext uri="{FF2B5EF4-FFF2-40B4-BE49-F238E27FC236}">
                <a16:creationId xmlns:a16="http://schemas.microsoft.com/office/drawing/2014/main" id="{97FEEFC4-F76D-4D0B-9EA4-3D4A42A0F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205" name="Object 13">
            <a:extLst>
              <a:ext uri="{FF2B5EF4-FFF2-40B4-BE49-F238E27FC236}">
                <a16:creationId xmlns:a16="http://schemas.microsoft.com/office/drawing/2014/main" id="{716FA187-DDAE-4BBC-9D56-F63887DFAB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875" y="3429001"/>
          <a:ext cx="40322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2286000" imgH="393700" progId="Equation.3">
                  <p:embed/>
                </p:oleObj>
              </mc:Choice>
              <mc:Fallback>
                <p:oleObj name="Equation" r:id="rId7" imgW="2286000" imgH="393700" progId="Equation.3">
                  <p:embed/>
                  <p:pic>
                    <p:nvPicPr>
                      <p:cNvPr id="8205" name="Object 13">
                        <a:extLst>
                          <a:ext uri="{FF2B5EF4-FFF2-40B4-BE49-F238E27FC236}">
                            <a16:creationId xmlns:a16="http://schemas.microsoft.com/office/drawing/2014/main" id="{716FA187-DDAE-4BBC-9D56-F63887DFAB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3429001"/>
                        <a:ext cx="403225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Rectangle 16">
            <a:extLst>
              <a:ext uri="{FF2B5EF4-FFF2-40B4-BE49-F238E27FC236}">
                <a16:creationId xmlns:a16="http://schemas.microsoft.com/office/drawing/2014/main" id="{74EF0E44-BBBD-4A1B-ABB0-5A7D2B57E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5" name="Rectangle 18">
            <a:extLst>
              <a:ext uri="{FF2B5EF4-FFF2-40B4-BE49-F238E27FC236}">
                <a16:creationId xmlns:a16="http://schemas.microsoft.com/office/drawing/2014/main" id="{1CC2D771-FCF6-43EA-AC68-E4EEE5DEF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EE47D404-7DFB-460E-9B9B-7570CE78A1A3}"/>
              </a:ext>
            </a:extLst>
          </p:cNvPr>
          <p:cNvGrpSpPr>
            <a:grpSpLocks/>
          </p:cNvGrpSpPr>
          <p:nvPr/>
        </p:nvGrpSpPr>
        <p:grpSpPr bwMode="auto">
          <a:xfrm>
            <a:off x="2855913" y="4365626"/>
            <a:ext cx="6985000" cy="1223963"/>
            <a:chOff x="839" y="2750"/>
            <a:chExt cx="4400" cy="771"/>
          </a:xfrm>
        </p:grpSpPr>
        <p:graphicFrame>
          <p:nvGraphicFramePr>
            <p:cNvPr id="4102" name="Object 15">
              <a:extLst>
                <a:ext uri="{FF2B5EF4-FFF2-40B4-BE49-F238E27FC236}">
                  <a16:creationId xmlns:a16="http://schemas.microsoft.com/office/drawing/2014/main" id="{AA5F2A03-8B49-442A-8086-670DCF3A91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2750"/>
            <a:ext cx="4400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9" imgW="4572000" imgH="393700" progId="Equation.3">
                    <p:embed/>
                  </p:oleObj>
                </mc:Choice>
                <mc:Fallback>
                  <p:oleObj name="Equation" r:id="rId9" imgW="4572000" imgH="393700" progId="Equation.3">
                    <p:embed/>
                    <p:pic>
                      <p:nvPicPr>
                        <p:cNvPr id="4102" name="Object 15">
                          <a:extLst>
                            <a:ext uri="{FF2B5EF4-FFF2-40B4-BE49-F238E27FC236}">
                              <a16:creationId xmlns:a16="http://schemas.microsoft.com/office/drawing/2014/main" id="{AA5F2A03-8B49-442A-8086-670DCF3A910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750"/>
                          <a:ext cx="4400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17">
              <a:extLst>
                <a:ext uri="{FF2B5EF4-FFF2-40B4-BE49-F238E27FC236}">
                  <a16:creationId xmlns:a16="http://schemas.microsoft.com/office/drawing/2014/main" id="{8E7B1D2F-0ACB-45F8-ACF4-06C759CEB8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54" y="3146"/>
            <a:ext cx="2894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11" imgW="3009900" imgH="393700" progId="Equation.3">
                    <p:embed/>
                  </p:oleObj>
                </mc:Choice>
                <mc:Fallback>
                  <p:oleObj name="Equation" r:id="rId11" imgW="3009900" imgH="393700" progId="Equation.3">
                    <p:embed/>
                    <p:pic>
                      <p:nvPicPr>
                        <p:cNvPr id="4103" name="Object 17">
                          <a:extLst>
                            <a:ext uri="{FF2B5EF4-FFF2-40B4-BE49-F238E27FC236}">
                              <a16:creationId xmlns:a16="http://schemas.microsoft.com/office/drawing/2014/main" id="{8E7B1D2F-0ACB-45F8-ACF4-06C759CEB8A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4" y="3146"/>
                          <a:ext cx="2894" cy="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7" name="Rectangle 20">
            <a:extLst>
              <a:ext uri="{FF2B5EF4-FFF2-40B4-BE49-F238E27FC236}">
                <a16:creationId xmlns:a16="http://schemas.microsoft.com/office/drawing/2014/main" id="{43732E6F-611A-4550-8BD3-0372F7DBA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211" name="Object 19">
            <a:extLst>
              <a:ext uri="{FF2B5EF4-FFF2-40B4-BE49-F238E27FC236}">
                <a16:creationId xmlns:a16="http://schemas.microsoft.com/office/drawing/2014/main" id="{172A134C-F969-4D24-8525-9AB456AAFA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6139" y="5805488"/>
          <a:ext cx="30956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3" imgW="1701800" imgH="393700" progId="Equation.3">
                  <p:embed/>
                </p:oleObj>
              </mc:Choice>
              <mc:Fallback>
                <p:oleObj name="Equation" r:id="rId13" imgW="1701800" imgH="393700" progId="Equation.3">
                  <p:embed/>
                  <p:pic>
                    <p:nvPicPr>
                      <p:cNvPr id="8211" name="Object 19">
                        <a:extLst>
                          <a:ext uri="{FF2B5EF4-FFF2-40B4-BE49-F238E27FC236}">
                            <a16:creationId xmlns:a16="http://schemas.microsoft.com/office/drawing/2014/main" id="{172A134C-F969-4D24-8525-9AB456AAFA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9" y="5805488"/>
                        <a:ext cx="3095625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714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8" grpId="0"/>
      <p:bldP spid="8201" grpId="0"/>
      <p:bldP spid="82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5">
            <a:extLst>
              <a:ext uri="{FF2B5EF4-FFF2-40B4-BE49-F238E27FC236}">
                <a16:creationId xmlns:a16="http://schemas.microsoft.com/office/drawing/2014/main" id="{5E42CEED-853D-4E6D-9FE0-986D1DE7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B0FD54-6C99-4C23-A17E-777F2EC708BD}" type="slidenum">
              <a:rPr lang="en-GB" altLang="ru-RU"/>
              <a:pPr eaLnBrk="1" hangingPunct="1"/>
              <a:t>9</a:t>
            </a:fld>
            <a:endParaRPr lang="en-GB" altLang="ru-RU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51C9B6E-FB3E-4595-B18E-8C338A7E2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altLang="ru-RU" sz="3200"/>
              <a:t>Sample Regression Function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D4BCB327-F63F-47A4-8E74-9C91E06AF537}"/>
              </a:ext>
            </a:extLst>
          </p:cNvPr>
          <p:cNvGrpSpPr>
            <a:grpSpLocks/>
          </p:cNvGrpSpPr>
          <p:nvPr/>
        </p:nvGrpSpPr>
        <p:grpSpPr bwMode="auto">
          <a:xfrm>
            <a:off x="2135188" y="908050"/>
            <a:ext cx="8208962" cy="5494338"/>
            <a:chOff x="385" y="572"/>
            <a:chExt cx="5171" cy="3461"/>
          </a:xfrm>
        </p:grpSpPr>
        <p:graphicFrame>
          <p:nvGraphicFramePr>
            <p:cNvPr id="5122" name="Object 7">
              <a:extLst>
                <a:ext uri="{FF2B5EF4-FFF2-40B4-BE49-F238E27FC236}">
                  <a16:creationId xmlns:a16="http://schemas.microsoft.com/office/drawing/2014/main" id="{01DE9A7E-4DF5-4922-9F88-8348E75214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5" y="572"/>
            <a:ext cx="5171" cy="3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Chart" r:id="rId3" imgW="5219700" imgH="3905402" progId="Excel.Chart.8">
                    <p:embed/>
                  </p:oleObj>
                </mc:Choice>
                <mc:Fallback>
                  <p:oleObj name="Chart" r:id="rId3" imgW="5219700" imgH="3905402" progId="Excel.Chart.8">
                    <p:embed/>
                    <p:pic>
                      <p:nvPicPr>
                        <p:cNvPr id="5122" name="Object 7">
                          <a:extLst>
                            <a:ext uri="{FF2B5EF4-FFF2-40B4-BE49-F238E27FC236}">
                              <a16:creationId xmlns:a16="http://schemas.microsoft.com/office/drawing/2014/main" id="{01DE9A7E-4DF5-4922-9F88-8348E752146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572"/>
                          <a:ext cx="5171" cy="34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" name="Text Box 9">
              <a:extLst>
                <a:ext uri="{FF2B5EF4-FFF2-40B4-BE49-F238E27FC236}">
                  <a16:creationId xmlns:a16="http://schemas.microsoft.com/office/drawing/2014/main" id="{E1AC3D32-0895-4EF0-B1D1-DA559E008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237"/>
              <a:ext cx="526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2000"/>
                <a:t>SRF2</a:t>
              </a:r>
            </a:p>
          </p:txBody>
        </p:sp>
        <p:sp>
          <p:nvSpPr>
            <p:cNvPr id="5127" name="Text Box 10">
              <a:extLst>
                <a:ext uri="{FF2B5EF4-FFF2-40B4-BE49-F238E27FC236}">
                  <a16:creationId xmlns:a16="http://schemas.microsoft.com/office/drawing/2014/main" id="{F2DD2AA9-69C8-4F05-89E0-8F8239D82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1842"/>
              <a:ext cx="526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2000"/>
                <a:t>SRF1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529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579</Words>
  <Application>Microsoft Office PowerPoint</Application>
  <PresentationFormat>Широкоэкранный</PresentationFormat>
  <Paragraphs>225</Paragraphs>
  <Slides>30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Тема Office</vt:lpstr>
      <vt:lpstr>Microsoft Excel Chart</vt:lpstr>
      <vt:lpstr>Microsoft Equation 3.0</vt:lpstr>
      <vt:lpstr>Linear Regression </vt:lpstr>
      <vt:lpstr>Regression</vt:lpstr>
      <vt:lpstr>Terminology and Notation</vt:lpstr>
      <vt:lpstr>Conditional Mean</vt:lpstr>
      <vt:lpstr>Simple Regression</vt:lpstr>
      <vt:lpstr>Simple Regression</vt:lpstr>
      <vt:lpstr>Linear</vt:lpstr>
      <vt:lpstr>Stochastic specification</vt:lpstr>
      <vt:lpstr>Sample Regression Function</vt:lpstr>
      <vt:lpstr>Sample Regression Function</vt:lpstr>
      <vt:lpstr>Sample Regression Function</vt:lpstr>
      <vt:lpstr>Assumptions.</vt:lpstr>
      <vt:lpstr>Ordinary Least Squares</vt:lpstr>
      <vt:lpstr>Ordinary Least Squares</vt:lpstr>
      <vt:lpstr>Ordinary Least Squares</vt:lpstr>
      <vt:lpstr>Assumptions</vt:lpstr>
      <vt:lpstr>Assumptions</vt:lpstr>
      <vt:lpstr>Assumptions</vt:lpstr>
      <vt:lpstr>Assumptions</vt:lpstr>
      <vt:lpstr>Coefficient moments</vt:lpstr>
      <vt:lpstr>Coefficient moments</vt:lpstr>
      <vt:lpstr>Coefficient moments</vt:lpstr>
      <vt:lpstr>Coefficient moments</vt:lpstr>
      <vt:lpstr>Using similar argument</vt:lpstr>
      <vt:lpstr>BLUE estimator</vt:lpstr>
      <vt:lpstr>OLS Estimation: Multiple Regression Model</vt:lpstr>
      <vt:lpstr>Assumptions and estimation.</vt:lpstr>
      <vt:lpstr>OLS Estimation: Multiple regression model</vt:lpstr>
      <vt:lpstr>Goodness of Fit</vt:lpstr>
      <vt:lpstr>Goodness of Fit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user</dc:creator>
  <cp:lastModifiedBy>user</cp:lastModifiedBy>
  <cp:revision>2</cp:revision>
  <dcterms:created xsi:type="dcterms:W3CDTF">2018-06-07T03:40:13Z</dcterms:created>
  <dcterms:modified xsi:type="dcterms:W3CDTF">2018-06-07T03:43:42Z</dcterms:modified>
</cp:coreProperties>
</file>